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981" r:id="rId2"/>
    <p:sldId id="1018" r:id="rId3"/>
    <p:sldId id="1019" r:id="rId4"/>
    <p:sldId id="1020" r:id="rId5"/>
    <p:sldId id="1021" r:id="rId6"/>
    <p:sldId id="1023" r:id="rId7"/>
    <p:sldId id="1024" r:id="rId8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72732F"/>
    <a:srgbClr val="0000FF"/>
    <a:srgbClr val="FFCC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5801" autoAdjust="0"/>
  </p:normalViewPr>
  <p:slideViewPr>
    <p:cSldViewPr snapToGrid="0">
      <p:cViewPr varScale="1">
        <p:scale>
          <a:sx n="65" d="100"/>
          <a:sy n="65" d="100"/>
        </p:scale>
        <p:origin x="84" y="56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Towards Rel-18 Completion in RAN1</a:t>
            </a:r>
            <a:endParaRPr lang="en-US" sz="36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37426" y="4563371"/>
            <a:ext cx="8534400" cy="130113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R1-2302296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Latest RAN Meeting Planning (from RP-230050)</a:t>
            </a:r>
          </a:p>
        </p:txBody>
      </p:sp>
      <p:pic>
        <p:nvPicPr>
          <p:cNvPr id="380" name="그림 3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3" y="1168852"/>
            <a:ext cx="11635286" cy="4705738"/>
          </a:xfrm>
          <a:prstGeom prst="rect">
            <a:avLst/>
          </a:prstGeom>
        </p:spPr>
      </p:pic>
      <p:sp>
        <p:nvSpPr>
          <p:cNvPr id="381" name="오른쪽 화살표 380"/>
          <p:cNvSpPr/>
          <p:nvPr/>
        </p:nvSpPr>
        <p:spPr bwMode="auto">
          <a:xfrm rot="16200000">
            <a:off x="8364595" y="5897174"/>
            <a:ext cx="254478" cy="260537"/>
          </a:xfrm>
          <a:prstGeom prst="rightArrow">
            <a:avLst/>
          </a:prstGeom>
          <a:solidFill>
            <a:srgbClr val="FFFF00"/>
          </a:solidFill>
          <a:ln w="2857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82" name="TextBox 381"/>
          <p:cNvSpPr txBox="1"/>
          <p:nvPr/>
        </p:nvSpPr>
        <p:spPr>
          <a:xfrm>
            <a:off x="7104769" y="6180295"/>
            <a:ext cx="27905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Rel-18 RAN1 CRs submitted to RAN</a:t>
            </a:r>
          </a:p>
        </p:txBody>
      </p:sp>
    </p:spTree>
    <p:extLst>
      <p:ext uri="{BB962C8B-B14F-4D97-AF65-F5344CB8AC3E}">
        <p14:creationId xmlns:p14="http://schemas.microsoft.com/office/powerpoint/2010/main" val="66211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Rel-18 CRs</a:t>
            </a:r>
          </a:p>
          <a:p>
            <a:pPr lvl="1"/>
            <a:r>
              <a:rPr lang="en-US" dirty="0"/>
              <a:t>RAN1 will submit CRs for Rel-18 work items in RAN#101 (September, 2023)</a:t>
            </a:r>
          </a:p>
          <a:p>
            <a:pPr lvl="1"/>
            <a:r>
              <a:rPr lang="en-US" dirty="0"/>
              <a:t>To be handled using editor’s CRs</a:t>
            </a:r>
          </a:p>
          <a:p>
            <a:endParaRPr lang="en-US" dirty="0"/>
          </a:p>
          <a:p>
            <a:r>
              <a:rPr lang="en-US" dirty="0"/>
              <a:t>Higher layer signaling for RAN2/RAN3</a:t>
            </a:r>
          </a:p>
          <a:p>
            <a:pPr lvl="1"/>
            <a:r>
              <a:rPr lang="en-US" dirty="0"/>
              <a:t>RAN1 will provide the first LS to RAN2 after RAN1#113 (May, 2023) with further update in 2023.Q3</a:t>
            </a:r>
          </a:p>
          <a:p>
            <a:pPr lvl="1"/>
            <a:r>
              <a:rPr lang="en-US" dirty="0"/>
              <a:t>To be coordinated by </a:t>
            </a:r>
            <a:r>
              <a:rPr lang="en-US" dirty="0" err="1"/>
              <a:t>Sorour</a:t>
            </a:r>
            <a:r>
              <a:rPr lang="en-US" dirty="0"/>
              <a:t> </a:t>
            </a:r>
            <a:r>
              <a:rPr lang="en-US" dirty="0" err="1"/>
              <a:t>Falahati</a:t>
            </a:r>
            <a:r>
              <a:rPr lang="en-US" dirty="0"/>
              <a:t> (Ericsson) </a:t>
            </a:r>
          </a:p>
          <a:p>
            <a:endParaRPr lang="en-US" dirty="0"/>
          </a:p>
          <a:p>
            <a:r>
              <a:rPr lang="en-US" dirty="0"/>
              <a:t>Rel-18 UE features</a:t>
            </a:r>
          </a:p>
          <a:p>
            <a:pPr lvl="1"/>
            <a:r>
              <a:rPr lang="en-US" dirty="0"/>
              <a:t>RAN1 will provide the first LS to RAN2 after RAN1#113 (May, 2023) with further update in 2023.Q3</a:t>
            </a:r>
          </a:p>
          <a:p>
            <a:pPr lvl="1"/>
            <a:r>
              <a:rPr lang="en-US" dirty="0"/>
              <a:t>To be coordinated by Ralf </a:t>
            </a:r>
            <a:r>
              <a:rPr lang="en-US" dirty="0" err="1"/>
              <a:t>Bendlin</a:t>
            </a:r>
            <a:r>
              <a:rPr lang="en-US" dirty="0"/>
              <a:t> (AT&amp;T) and Shinya </a:t>
            </a:r>
            <a:r>
              <a:rPr lang="en-US" dirty="0" err="1"/>
              <a:t>Kumagai</a:t>
            </a:r>
            <a:r>
              <a:rPr lang="en-US" dirty="0"/>
              <a:t> (NTT DOCOMO)</a:t>
            </a:r>
          </a:p>
          <a:p>
            <a:pPr marL="444500" lvl="1" indent="0">
              <a:buNone/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RAN1 Tasks for Rel-18 Completion</a:t>
            </a:r>
          </a:p>
        </p:txBody>
      </p:sp>
    </p:spTree>
    <p:extLst>
      <p:ext uri="{BB962C8B-B14F-4D97-AF65-F5344CB8AC3E}">
        <p14:creationId xmlns:p14="http://schemas.microsoft.com/office/powerpoint/2010/main" val="1464048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2458528"/>
            <a:ext cx="11314633" cy="3916635"/>
          </a:xfrm>
        </p:spPr>
        <p:txBody>
          <a:bodyPr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For </a:t>
            </a:r>
            <a:r>
              <a:rPr lang="en-US" sz="1600" dirty="0" err="1"/>
              <a:t>eDSS</a:t>
            </a:r>
            <a:r>
              <a:rPr lang="en-US" sz="1600" dirty="0"/>
              <a:t>, NCR, MC-</a:t>
            </a:r>
            <a:r>
              <a:rPr lang="en-US" sz="1600" dirty="0" err="1"/>
              <a:t>Enh</a:t>
            </a:r>
            <a:r>
              <a:rPr lang="en-US" sz="1600" dirty="0"/>
              <a:t>, BWP without restriction, endorsed TEI proposals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400" dirty="0"/>
              <a:t>Editors to provide draft CRs to RAN1#112bis-e (April) </a:t>
            </a:r>
            <a:r>
              <a:rPr lang="en-US" sz="1400" dirty="0">
                <a:sym typeface="Wingdings" panose="05000000000000000000" pitchFamily="2" charset="2"/>
              </a:rPr>
              <a:t> RAN1 review in RAN1#112bis-e</a:t>
            </a:r>
            <a:endParaRPr lang="en-US" sz="1400" dirty="0"/>
          </a:p>
          <a:p>
            <a:pPr>
              <a:spcBef>
                <a:spcPts val="400"/>
              </a:spcBef>
              <a:spcAft>
                <a:spcPts val="400"/>
              </a:spcAft>
            </a:pPr>
            <a:endParaRPr lang="en-US" sz="1600" dirty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For other Rel-18 work items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400" dirty="0"/>
              <a:t>First review to be done </a:t>
            </a:r>
            <a:r>
              <a:rPr lang="en-US" sz="1400" dirty="0">
                <a:solidFill>
                  <a:srgbClr val="FF0000"/>
                </a:solidFill>
              </a:rPr>
              <a:t>after</a:t>
            </a:r>
            <a:r>
              <a:rPr lang="en-US" sz="1400" dirty="0"/>
              <a:t> RAN1#113 (May)</a:t>
            </a:r>
          </a:p>
          <a:p>
            <a:pPr lvl="2">
              <a:spcBef>
                <a:spcPts val="400"/>
              </a:spcBef>
              <a:spcAft>
                <a:spcPts val="400"/>
              </a:spcAft>
            </a:pPr>
            <a:r>
              <a:rPr lang="en-US" sz="1200" dirty="0"/>
              <a:t>Editors to provide draft CRs </a:t>
            </a:r>
            <a:r>
              <a:rPr lang="en-US" sz="1200" dirty="0">
                <a:solidFill>
                  <a:srgbClr val="FF0000"/>
                </a:solidFill>
              </a:rPr>
              <a:t>after</a:t>
            </a:r>
            <a:r>
              <a:rPr lang="en-US" sz="1200" dirty="0"/>
              <a:t> RAN1#113 </a:t>
            </a:r>
            <a:r>
              <a:rPr lang="en-US" sz="1200" dirty="0">
                <a:sym typeface="Wingdings" panose="05000000000000000000" pitchFamily="2" charset="2"/>
              </a:rPr>
              <a:t> RAN1 review (one week)</a:t>
            </a:r>
            <a:endParaRPr lang="en-US" sz="1200" dirty="0"/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400" dirty="0"/>
              <a:t>Second review to be done </a:t>
            </a:r>
            <a:r>
              <a:rPr lang="en-US" sz="1400" dirty="0">
                <a:solidFill>
                  <a:srgbClr val="FF0000"/>
                </a:solidFill>
              </a:rPr>
              <a:t>after</a:t>
            </a:r>
            <a:r>
              <a:rPr lang="en-US" sz="1400" dirty="0"/>
              <a:t> RAN1#114 (August)</a:t>
            </a:r>
          </a:p>
          <a:p>
            <a:pPr lvl="2">
              <a:spcBef>
                <a:spcPts val="400"/>
              </a:spcBef>
              <a:spcAft>
                <a:spcPts val="400"/>
              </a:spcAft>
            </a:pPr>
            <a:r>
              <a:rPr lang="en-US" sz="1200" dirty="0"/>
              <a:t>Editors to provide draft CRs </a:t>
            </a:r>
            <a:r>
              <a:rPr lang="en-US" sz="1200" dirty="0">
                <a:solidFill>
                  <a:srgbClr val="FF0000"/>
                </a:solidFill>
              </a:rPr>
              <a:t>after</a:t>
            </a:r>
            <a:r>
              <a:rPr lang="en-US" sz="1200" dirty="0"/>
              <a:t> RAN1#114 </a:t>
            </a:r>
            <a:r>
              <a:rPr lang="en-US" sz="1200" dirty="0">
                <a:sym typeface="Wingdings" panose="05000000000000000000" pitchFamily="2" charset="2"/>
              </a:rPr>
              <a:t> RAN1 review (only two weeks between RAN1 and RAN)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endParaRPr lang="en-US" sz="1400" dirty="0">
              <a:sym typeface="Wingdings" panose="05000000000000000000" pitchFamily="2" charset="2"/>
            </a:endParaRP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1600" dirty="0">
                <a:sym typeface="Wingdings" panose="05000000000000000000" pitchFamily="2" charset="2"/>
              </a:rPr>
              <a:t>For endorsed TEI proposals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400" dirty="0"/>
              <a:t>For proposals with impact on other WGs, CRs will be submitted to RAN in Q4 to align the submissions across WGs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400" dirty="0"/>
              <a:t>For proposals with no impact on other WGs, CRs will be submitted to RAN when ready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CRs</a:t>
            </a:r>
          </a:p>
        </p:txBody>
      </p:sp>
      <p:sp>
        <p:nvSpPr>
          <p:cNvPr id="4" name="직사각형 3"/>
          <p:cNvSpPr/>
          <p:nvPr/>
        </p:nvSpPr>
        <p:spPr bwMode="auto">
          <a:xfrm>
            <a:off x="444380" y="1095555"/>
            <a:ext cx="11314633" cy="107830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42900" indent="-342900">
              <a:spcBef>
                <a:spcPct val="2000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2000" b="1" dirty="0">
                <a:latin typeface="+mn-lt"/>
              </a:rPr>
              <a:t>RAN1 will submit Rel-18 CRs in RAN#101 (September)</a:t>
            </a:r>
          </a:p>
          <a:p>
            <a:pPr marL="342900" indent="-342900">
              <a:spcBef>
                <a:spcPct val="2000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2000" b="1" dirty="0">
                <a:latin typeface="+mn-lt"/>
              </a:rPr>
              <a:t>To be handled using editor’s CRs</a:t>
            </a:r>
          </a:p>
        </p:txBody>
      </p:sp>
    </p:spTree>
    <p:extLst>
      <p:ext uri="{BB962C8B-B14F-4D97-AF65-F5344CB8AC3E}">
        <p14:creationId xmlns:p14="http://schemas.microsoft.com/office/powerpoint/2010/main" val="2113901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2458528"/>
            <a:ext cx="11314633" cy="3916635"/>
          </a:xfrm>
        </p:spPr>
        <p:txBody>
          <a:bodyPr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1800" dirty="0"/>
              <a:t>For </a:t>
            </a:r>
            <a:r>
              <a:rPr lang="en-US" sz="1800" dirty="0" err="1"/>
              <a:t>eDSS</a:t>
            </a:r>
            <a:r>
              <a:rPr lang="en-US" sz="1800" dirty="0"/>
              <a:t>, NCR, MC-</a:t>
            </a:r>
            <a:r>
              <a:rPr lang="en-US" sz="1800" dirty="0" err="1"/>
              <a:t>Enh</a:t>
            </a:r>
            <a:r>
              <a:rPr lang="en-US" sz="1800" dirty="0"/>
              <a:t>, BWP without restriction, endorsed TEI proposals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Rapporteurs, TEI proponents to provide their initial input as </a:t>
            </a:r>
            <a:r>
              <a:rPr lang="en-US" sz="1600" dirty="0" err="1"/>
              <a:t>tdocs</a:t>
            </a:r>
            <a:r>
              <a:rPr lang="en-US" sz="1600" dirty="0"/>
              <a:t> to RAN1#112bis-e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LS to RAN2 after RAN1#113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endParaRPr lang="en-US" sz="1600" dirty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1800" dirty="0"/>
              <a:t>For other Rel-18 work items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Rapporteurs to provide their initial input as </a:t>
            </a:r>
            <a:r>
              <a:rPr lang="en-US" sz="1600" dirty="0" err="1"/>
              <a:t>tdocs</a:t>
            </a:r>
            <a:r>
              <a:rPr lang="en-US" sz="1600" dirty="0"/>
              <a:t> to RAN1#113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LS to RAN2 after RAN1#114 (this LS will also include any updates for </a:t>
            </a:r>
            <a:r>
              <a:rPr lang="en-US" sz="1600" dirty="0" err="1"/>
              <a:t>eDSS</a:t>
            </a:r>
            <a:r>
              <a:rPr lang="en-US" sz="1600" dirty="0"/>
              <a:t>, NCR, MC-</a:t>
            </a:r>
            <a:r>
              <a:rPr lang="en-US" sz="1600" dirty="0" err="1"/>
              <a:t>Enh</a:t>
            </a:r>
            <a:r>
              <a:rPr lang="en-US" sz="1600" dirty="0"/>
              <a:t>)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Higher Layer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444380" y="1095555"/>
            <a:ext cx="11314633" cy="107830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42900" indent="-342900">
              <a:spcBef>
                <a:spcPct val="2000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2000" b="1" dirty="0">
                <a:latin typeface="+mn-lt"/>
              </a:rPr>
              <a:t>RAN1 will provide the first LS to RAN2/RAN3 after RAN1#113 with further update in Q3</a:t>
            </a:r>
          </a:p>
          <a:p>
            <a:pPr marL="342900" indent="-342900">
              <a:spcBef>
                <a:spcPct val="2000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2000" b="1" dirty="0">
                <a:latin typeface="+mn-lt"/>
              </a:rPr>
              <a:t>To be coordinated by </a:t>
            </a:r>
            <a:r>
              <a:rPr lang="en-US" sz="2000" b="1" dirty="0" err="1">
                <a:latin typeface="+mn-lt"/>
              </a:rPr>
              <a:t>Sorour</a:t>
            </a:r>
            <a:r>
              <a:rPr lang="en-US" sz="2000" b="1" dirty="0">
                <a:latin typeface="+mn-lt"/>
              </a:rPr>
              <a:t> (Ericsson) </a:t>
            </a:r>
          </a:p>
        </p:txBody>
      </p:sp>
    </p:spTree>
    <p:extLst>
      <p:ext uri="{BB962C8B-B14F-4D97-AF65-F5344CB8AC3E}">
        <p14:creationId xmlns:p14="http://schemas.microsoft.com/office/powerpoint/2010/main" val="3311777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UE features</a:t>
            </a:r>
          </a:p>
        </p:txBody>
      </p:sp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444380" y="2458528"/>
            <a:ext cx="11314633" cy="3916635"/>
          </a:xfrm>
        </p:spPr>
        <p:txBody>
          <a:bodyPr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1800" dirty="0"/>
              <a:t>For </a:t>
            </a:r>
            <a:r>
              <a:rPr lang="en-US" sz="1800" dirty="0" err="1"/>
              <a:t>eDSS</a:t>
            </a:r>
            <a:r>
              <a:rPr lang="en-US" sz="1800" dirty="0"/>
              <a:t>, NCR, MC-</a:t>
            </a:r>
            <a:r>
              <a:rPr lang="en-US" sz="1800" dirty="0" err="1"/>
              <a:t>Enh</a:t>
            </a:r>
            <a:r>
              <a:rPr lang="en-US" sz="1800" dirty="0"/>
              <a:t>, BWP without restriction, endorsed TEI proposals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Rapporteurs, TEI proponents to provide their initial input as </a:t>
            </a:r>
            <a:r>
              <a:rPr lang="en-US" sz="1600" dirty="0" err="1"/>
              <a:t>tdocs</a:t>
            </a:r>
            <a:r>
              <a:rPr lang="en-US" sz="1600" dirty="0"/>
              <a:t> to RAN1#112bis-e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LS to RAN2 after RAN1#113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endParaRPr lang="en-US" sz="1600" dirty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1800" dirty="0"/>
              <a:t>For other Rel-18 work items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Rapporteurs to provide their initial input as </a:t>
            </a:r>
            <a:r>
              <a:rPr lang="en-US" sz="1600" dirty="0" err="1"/>
              <a:t>tdocs</a:t>
            </a:r>
            <a:r>
              <a:rPr lang="en-US" sz="1600" dirty="0"/>
              <a:t> to RAN1#113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LS to RAN2 after RAN1#114 (this LS will also include any updates for </a:t>
            </a:r>
            <a:r>
              <a:rPr lang="en-US" sz="1600" dirty="0" err="1"/>
              <a:t>eDSS</a:t>
            </a:r>
            <a:r>
              <a:rPr lang="en-US" sz="1600" dirty="0"/>
              <a:t>, NCR, MC-</a:t>
            </a:r>
            <a:r>
              <a:rPr lang="en-US" sz="1600" dirty="0" err="1"/>
              <a:t>Enh</a:t>
            </a:r>
            <a:r>
              <a:rPr lang="en-US" sz="1600" dirty="0"/>
              <a:t>)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endParaRPr lang="en-US" sz="1600" dirty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1800" dirty="0"/>
              <a:t>Work split between Shinya and Ralf</a:t>
            </a:r>
          </a:p>
          <a:p>
            <a:pPr lvl="1" latinLnBrk="1"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Shinya: </a:t>
            </a:r>
            <a:r>
              <a:rPr lang="en-US" sz="1600" dirty="0" err="1"/>
              <a:t>Sidelink</a:t>
            </a:r>
            <a:r>
              <a:rPr lang="en-US" sz="1600" dirty="0"/>
              <a:t>, </a:t>
            </a:r>
            <a:r>
              <a:rPr lang="en-US" sz="1600" dirty="0" err="1"/>
              <a:t>eRedCap</a:t>
            </a:r>
            <a:r>
              <a:rPr lang="en-US" sz="1600" dirty="0"/>
              <a:t>, MC-</a:t>
            </a:r>
            <a:r>
              <a:rPr lang="en-US" sz="1600" dirty="0" err="1"/>
              <a:t>Enh</a:t>
            </a:r>
            <a:r>
              <a:rPr lang="en-US" sz="1600" dirty="0"/>
              <a:t>, XR, </a:t>
            </a:r>
            <a:r>
              <a:rPr lang="en-US" sz="1600" dirty="0" err="1"/>
              <a:t>coverage_enh</a:t>
            </a:r>
            <a:r>
              <a:rPr lang="en-US" sz="1600" dirty="0"/>
              <a:t>, less than 5MHz, DSS, TEI</a:t>
            </a:r>
          </a:p>
          <a:p>
            <a:pPr lvl="1" latinLnBrk="1">
              <a:spcBef>
                <a:spcPts val="400"/>
              </a:spcBef>
              <a:spcAft>
                <a:spcPts val="400"/>
              </a:spcAft>
            </a:pPr>
            <a:r>
              <a:rPr lang="en-US" sz="1600" dirty="0"/>
              <a:t>Ralf: MIMO, positioning, NW energy saving, NCR, NTN, mobility enhancement, UAV, BWP without restriction</a:t>
            </a:r>
            <a:endParaRPr lang="en-US" dirty="0"/>
          </a:p>
        </p:txBody>
      </p:sp>
      <p:sp>
        <p:nvSpPr>
          <p:cNvPr id="6" name="직사각형 5"/>
          <p:cNvSpPr/>
          <p:nvPr/>
        </p:nvSpPr>
        <p:spPr bwMode="auto">
          <a:xfrm>
            <a:off x="444380" y="1095555"/>
            <a:ext cx="11314633" cy="107830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42900" indent="-342900">
              <a:spcBef>
                <a:spcPct val="2000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2000" b="1" dirty="0">
                <a:latin typeface="+mn-lt"/>
              </a:rPr>
              <a:t>RAN1 will provide the first LS to RAN2 after RAN1#113 with further update in Q3</a:t>
            </a:r>
          </a:p>
          <a:p>
            <a:pPr marL="342900" indent="-342900">
              <a:spcBef>
                <a:spcPct val="2000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2000" b="1" dirty="0">
                <a:latin typeface="+mn-lt"/>
              </a:rPr>
              <a:t>To be coordinated by Ralf (AT&amp;T) and Shinya (DOCOMO)</a:t>
            </a:r>
          </a:p>
        </p:txBody>
      </p:sp>
    </p:spTree>
    <p:extLst>
      <p:ext uri="{BB962C8B-B14F-4D97-AF65-F5344CB8AC3E}">
        <p14:creationId xmlns:p14="http://schemas.microsoft.com/office/powerpoint/2010/main" val="2648692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RAN1#112bis-e (April) will handle all the usual RAN1 topics</a:t>
            </a:r>
          </a:p>
          <a:p>
            <a:pPr lvl="1"/>
            <a:r>
              <a:rPr lang="en-US" dirty="0"/>
              <a:t>Critical issues for LS </a:t>
            </a:r>
          </a:p>
          <a:p>
            <a:pPr lvl="1"/>
            <a:r>
              <a:rPr lang="en-US" dirty="0"/>
              <a:t>Maintenance for Rel-17 &amp; earlier</a:t>
            </a:r>
          </a:p>
          <a:p>
            <a:pPr lvl="1"/>
            <a:r>
              <a:rPr lang="en-US" dirty="0"/>
              <a:t>Rel-18 work/study items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dirty="0"/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RAN1#113 (May) will mainly focus on Rel-18</a:t>
            </a:r>
          </a:p>
          <a:p>
            <a:pPr lvl="1"/>
            <a:r>
              <a:rPr lang="en-US" dirty="0"/>
              <a:t>Critical issues for LS (including those related to Rel-17 &amp; earlier)</a:t>
            </a:r>
          </a:p>
          <a:p>
            <a:pPr lvl="1"/>
            <a:r>
              <a:rPr lang="en-US" dirty="0"/>
              <a:t>Rel-18 work/study items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Meetings in 2023.Q2</a:t>
            </a:r>
          </a:p>
        </p:txBody>
      </p:sp>
    </p:spTree>
    <p:extLst>
      <p:ext uri="{BB962C8B-B14F-4D97-AF65-F5344CB8AC3E}">
        <p14:creationId xmlns:p14="http://schemas.microsoft.com/office/powerpoint/2010/main" val="23749347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20539</TotalTime>
  <Words>587</Words>
  <Application>Microsoft Office PowerPoint</Application>
  <PresentationFormat>Widescreen</PresentationFormat>
  <Paragraphs>65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微软雅黑</vt:lpstr>
      <vt:lpstr>Arial</vt:lpstr>
      <vt:lpstr>Arial Black</vt:lpstr>
      <vt:lpstr>Calibri</vt:lpstr>
      <vt:lpstr>Times New Roman</vt:lpstr>
      <vt:lpstr>3gpp</vt:lpstr>
      <vt:lpstr>Towards Rel-18 Completion in RAN1</vt:lpstr>
      <vt:lpstr>Latest RAN Meeting Planning (from RP-230050)</vt:lpstr>
      <vt:lpstr>Key RAN1 Tasks for Rel-18 Completion</vt:lpstr>
      <vt:lpstr>Rel-18 CRs</vt:lpstr>
      <vt:lpstr>Rel-18 Higher Layer Signalling</vt:lpstr>
      <vt:lpstr>Rel-18 UE features</vt:lpstr>
      <vt:lpstr>RAN1 Meetings in 2023.Q2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CR0824</cp:lastModifiedBy>
  <cp:revision>930</cp:revision>
  <cp:lastPrinted>2016-09-15T08:31:00Z</cp:lastPrinted>
  <dcterms:created xsi:type="dcterms:W3CDTF">2009-11-27T05:15:00Z</dcterms:created>
  <dcterms:modified xsi:type="dcterms:W3CDTF">2023-04-12T09:27:02Z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