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3"/>
  </p:notesMasterIdLst>
  <p:handoutMasterIdLst>
    <p:handoutMasterId r:id="rId14"/>
  </p:handoutMasterIdLst>
  <p:sldIdLst>
    <p:sldId id="981" r:id="rId2"/>
    <p:sldId id="982" r:id="rId3"/>
    <p:sldId id="983" r:id="rId4"/>
    <p:sldId id="992" r:id="rId5"/>
    <p:sldId id="985" r:id="rId6"/>
    <p:sldId id="986" r:id="rId7"/>
    <p:sldId id="987" r:id="rId8"/>
    <p:sldId id="988" r:id="rId9"/>
    <p:sldId id="990" r:id="rId10"/>
    <p:sldId id="991" r:id="rId11"/>
    <p:sldId id="993" r:id="rId12"/>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CC00CC"/>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1" d="100"/>
          <a:sy n="111" d="100"/>
        </p:scale>
        <p:origin x="258" y="11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13440"/>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301355"/>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398950"/>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363200" y="559033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WG1_RL1/TSGR1_112b-e/Inbox/Agend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328468" y="2301355"/>
            <a:ext cx="9535066" cy="1826265"/>
          </a:xfrm>
        </p:spPr>
        <p:txBody>
          <a:bodyPr/>
          <a:lstStyle/>
          <a:p>
            <a:r>
              <a:rPr lang="en-US" sz="3600" dirty="0">
                <a:effectLst>
                  <a:outerShdw blurRad="38100" dist="38100" dir="2700000" algn="tl">
                    <a:srgbClr val="C0C0C0"/>
                  </a:outerShdw>
                </a:effectLst>
              </a:rPr>
              <a:t>Additional Guidelines</a:t>
            </a:r>
            <a:br>
              <a:rPr lang="en-US" sz="3600" dirty="0">
                <a:effectLst>
                  <a:outerShdw blurRad="38100" dist="38100" dir="2700000" algn="tl">
                    <a:srgbClr val="C0C0C0"/>
                  </a:outerShdw>
                </a:effectLst>
              </a:rPr>
            </a:br>
            <a:r>
              <a:rPr lang="en-US" sz="3600" dirty="0">
                <a:effectLst>
                  <a:outerShdw blurRad="38100" dist="38100" dir="2700000" algn="tl">
                    <a:srgbClr val="C0C0C0"/>
                  </a:outerShdw>
                </a:effectLst>
              </a:rPr>
              <a:t>for </a:t>
            </a:r>
            <a:r>
              <a:rPr lang="en-US" sz="3600" dirty="0" smtClean="0">
                <a:effectLst>
                  <a:outerShdw blurRad="38100" dist="38100" dir="2700000" algn="tl">
                    <a:srgbClr val="C0C0C0"/>
                  </a:outerShdw>
                </a:effectLst>
              </a:rPr>
              <a:t>RAN1#112bis </a:t>
            </a:r>
            <a:r>
              <a:rPr lang="en-US" sz="3600" dirty="0">
                <a:effectLst>
                  <a:outerShdw blurRad="38100" dist="38100" dir="2700000" algn="tl">
                    <a:srgbClr val="C0C0C0"/>
                  </a:outerShdw>
                </a:effectLst>
              </a:rPr>
              <a:t>e-Meeting Management</a:t>
            </a:r>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346434" y="503081"/>
            <a:ext cx="1491114" cy="400110"/>
          </a:xfrm>
          <a:prstGeom prst="rect">
            <a:avLst/>
          </a:prstGeom>
          <a:noFill/>
        </p:spPr>
        <p:txBody>
          <a:bodyPr wrap="none" rtlCol="0">
            <a:spAutoFit/>
          </a:bodyPr>
          <a:lstStyle/>
          <a:p>
            <a:r>
              <a:rPr lang="en-US" sz="2000" b="1" i="1" dirty="0"/>
              <a:t>R1-2302259</a:t>
            </a:r>
            <a:endParaRPr lang="en-US" sz="2000" b="1" i="1" dirty="0"/>
          </a:p>
        </p:txBody>
      </p:sp>
      <p:sp>
        <p:nvSpPr>
          <p:cNvPr id="7" name="직사각형 6"/>
          <p:cNvSpPr/>
          <p:nvPr/>
        </p:nvSpPr>
        <p:spPr>
          <a:xfrm>
            <a:off x="6875253" y="399569"/>
            <a:ext cx="4979387" cy="707886"/>
          </a:xfrm>
          <a:prstGeom prst="rect">
            <a:avLst/>
          </a:prstGeom>
        </p:spPr>
        <p:txBody>
          <a:bodyPr wrap="square">
            <a:spAutoFit/>
          </a:bodyPr>
          <a:lstStyle/>
          <a:p>
            <a:pPr algn="r"/>
            <a:r>
              <a:rPr lang="en-GB" sz="2000" b="1" i="1" dirty="0"/>
              <a:t>3GPP TSG RAN WG1 #</a:t>
            </a:r>
            <a:r>
              <a:rPr lang="en-GB" sz="2000" b="1" i="1" dirty="0" smtClean="0"/>
              <a:t>112</a:t>
            </a:r>
            <a:r>
              <a:rPr lang="en-US" sz="2000" b="1" i="1" dirty="0" err="1" smtClean="0"/>
              <a:t>bis</a:t>
            </a:r>
            <a:r>
              <a:rPr lang="en-GB" sz="2000" b="1" i="1" dirty="0" smtClean="0"/>
              <a:t>-e</a:t>
            </a:r>
            <a:endParaRPr lang="en-GB" sz="2000" b="1" i="1" dirty="0"/>
          </a:p>
          <a:p>
            <a:pPr algn="r"/>
            <a:r>
              <a:rPr lang="en-US" sz="2000" b="1" i="1" dirty="0"/>
              <a:t>e-Meeting, </a:t>
            </a:r>
            <a:r>
              <a:rPr lang="en-US" sz="2000" b="1" i="1" dirty="0" smtClean="0"/>
              <a:t>April 20</a:t>
            </a:r>
            <a:r>
              <a:rPr lang="en-US" sz="2000" b="1" i="1" baseline="30000" dirty="0" smtClean="0"/>
              <a:t>h</a:t>
            </a:r>
            <a:r>
              <a:rPr lang="en-US" sz="2000" b="1" i="1" dirty="0" smtClean="0"/>
              <a:t> </a:t>
            </a:r>
            <a:r>
              <a:rPr lang="en-US" sz="2000" b="1" i="1" dirty="0"/>
              <a:t>– April 2</a:t>
            </a:r>
            <a:r>
              <a:rPr lang="en-US" sz="2000" b="1" i="1" dirty="0" smtClean="0"/>
              <a:t>9</a:t>
            </a:r>
            <a:r>
              <a:rPr lang="en-US" sz="2000" b="1" i="1" baseline="30000" dirty="0" smtClean="0"/>
              <a:t>th</a:t>
            </a:r>
            <a:r>
              <a:rPr lang="en-US" sz="2000" b="1" i="1" dirty="0"/>
              <a:t>, </a:t>
            </a:r>
            <a:r>
              <a:rPr lang="en-US" sz="2000" b="1" i="1" dirty="0" smtClean="0"/>
              <a:t>2023</a:t>
            </a:r>
            <a:endParaRPr lang="en-US" sz="2000" b="1" i="1" dirty="0"/>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To use </a:t>
            </a:r>
            <a:r>
              <a:rPr lang="en-US" altLang="en-US" sz="1800" dirty="0" err="1">
                <a:ea typeface="ＭＳ Ｐゴシック" panose="020B0600070205080204" pitchFamily="34" charset="-128"/>
              </a:rPr>
              <a:t>GoToWebinar</a:t>
            </a:r>
            <a:r>
              <a:rPr lang="en-US" altLang="en-US" sz="1800" dirty="0">
                <a:ea typeface="ＭＳ Ｐゴシック" panose="020B0600070205080204" pitchFamily="34" charset="-128"/>
              </a:rPr>
              <a:t> + TOHRU as the official tool </a:t>
            </a:r>
          </a:p>
          <a:p>
            <a:r>
              <a:rPr lang="en-US" altLang="en-US" sz="1800" dirty="0">
                <a:ea typeface="ＭＳ Ｐゴシック" panose="020B0600070205080204" pitchFamily="34" charset="-128"/>
              </a:rPr>
              <a:t>Some key points</a:t>
            </a:r>
          </a:p>
          <a:p>
            <a:pPr lvl="1"/>
            <a:r>
              <a:rPr lang="en-US" altLang="en-US" sz="1600" b="1" dirty="0">
                <a:ea typeface="ＭＳ Ｐゴシック" panose="020B0600070205080204" pitchFamily="34" charset="-128"/>
              </a:rPr>
              <a:t>Please register for all teleconferences as follows:</a:t>
            </a:r>
          </a:p>
          <a:p>
            <a:pPr lvl="2"/>
            <a:r>
              <a:rPr lang="en-US" altLang="en-US" sz="1400" dirty="0">
                <a:ea typeface="ＭＳ Ｐゴシック" panose="020B0600070205080204" pitchFamily="34" charset="-128"/>
              </a:rPr>
              <a:t>First name: “COMPANY – </a:t>
            </a:r>
            <a:r>
              <a:rPr lang="en-US" altLang="en-US" sz="1400" dirty="0" err="1">
                <a:ea typeface="ＭＳ Ｐゴシック" panose="020B0600070205080204" pitchFamily="34" charset="-128"/>
              </a:rPr>
              <a:t>FirstName</a:t>
            </a:r>
            <a:r>
              <a:rPr lang="en-US" altLang="en-US" sz="1400" dirty="0">
                <a:ea typeface="ＭＳ Ｐゴシック" panose="020B0600070205080204" pitchFamily="34" charset="-128"/>
              </a:rPr>
              <a:t>”</a:t>
            </a:r>
          </a:p>
          <a:p>
            <a:pPr lvl="2"/>
            <a:r>
              <a:rPr lang="en-US" altLang="en-US" sz="1400" dirty="0">
                <a:ea typeface="ＭＳ Ｐゴシック" panose="020B0600070205080204" pitchFamily="34" charset="-128"/>
              </a:rPr>
              <a:t>Last name: “</a:t>
            </a:r>
            <a:r>
              <a:rPr lang="en-US" altLang="en-US" sz="1400" dirty="0" err="1">
                <a:ea typeface="ＭＳ Ｐゴシック" panose="020B0600070205080204" pitchFamily="34" charset="-128"/>
              </a:rPr>
              <a:t>LastName</a:t>
            </a:r>
            <a:r>
              <a:rPr lang="en-US" altLang="en-US" sz="1400" dirty="0">
                <a:ea typeface="ＭＳ Ｐゴシック" panose="020B0600070205080204" pitchFamily="34" charset="-128"/>
              </a:rPr>
              <a:t>”</a:t>
            </a:r>
          </a:p>
          <a:p>
            <a:pPr lvl="1"/>
            <a:r>
              <a:rPr lang="en-US" altLang="en-US" sz="1600" b="1" dirty="0">
                <a:ea typeface="ＭＳ Ｐゴシック" panose="020B0600070205080204" pitchFamily="34" charset="-128"/>
              </a:rPr>
              <a:t>Raise your hands before you talk, and start to talk only after permission from the Chair/VC using TOHRU </a:t>
            </a:r>
          </a:p>
          <a:p>
            <a:pPr lvl="1"/>
            <a:r>
              <a:rPr lang="en-US" altLang="en-US" sz="1600" dirty="0">
                <a:ea typeface="ＭＳ Ｐゴシック" panose="020B0600070205080204" pitchFamily="34" charset="-128"/>
              </a:rPr>
              <a:t>Please, </a:t>
            </a:r>
            <a:r>
              <a:rPr lang="en-US" altLang="en-US" sz="1600" b="1" dirty="0">
                <a:ea typeface="ＭＳ Ｐゴシック" panose="020B0600070205080204" pitchFamily="34" charset="-128"/>
              </a:rPr>
              <a:t>MUTE yourself when not talking</a:t>
            </a:r>
          </a:p>
          <a:p>
            <a:pPr lvl="2"/>
            <a:r>
              <a:rPr lang="en-US" altLang="en-US" sz="1400" dirty="0">
                <a:ea typeface="ＭＳ Ｐゴシック" panose="020B0600070205080204" pitchFamily="34" charset="-128"/>
              </a:rPr>
              <a:t>A clear and noise-free conference bridge is crucial for the entire group</a:t>
            </a:r>
          </a:p>
          <a:p>
            <a:pPr>
              <a:defRPr/>
            </a:pPr>
            <a:r>
              <a:rPr lang="en-US" altLang="en-US" sz="1800" dirty="0">
                <a:ea typeface="ＭＳ Ｐゴシック" panose="020B0600070205080204" pitchFamily="34" charset="-128"/>
              </a:rPr>
              <a:t>Additional guidance:</a:t>
            </a:r>
          </a:p>
          <a:p>
            <a:pPr lvl="1">
              <a:defRPr/>
            </a:pPr>
            <a:r>
              <a:rPr lang="en-US" altLang="en-US" sz="1600" dirty="0">
                <a:ea typeface="ＭＳ Ｐゴシック" panose="020B0600070205080204" pitchFamily="34" charset="-128"/>
              </a:rPr>
              <a:t>Session management:</a:t>
            </a:r>
          </a:p>
          <a:p>
            <a:pPr lvl="2">
              <a:defRPr/>
            </a:pPr>
            <a:r>
              <a:rPr lang="en-US" altLang="en-US" sz="14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4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400" dirty="0">
                <a:ea typeface="ＭＳ Ｐゴシック" panose="020B0600070205080204" pitchFamily="34" charset="-128"/>
              </a:rPr>
              <a:t>When necessary, two or more people may be allowed to talk for more active discussion</a:t>
            </a:r>
          </a:p>
          <a:p>
            <a:pPr lvl="1">
              <a:defRPr/>
            </a:pPr>
            <a:r>
              <a:rPr lang="en-US" altLang="en-US" sz="16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400" dirty="0">
                <a:ea typeface="ＭＳ Ｐゴシック" panose="020B0600070205080204" pitchFamily="34" charset="-128"/>
              </a:rPr>
              <a:t>Session chairs may not always be on alert for messages, but messages can be used to raise questions if/when necessary</a:t>
            </a:r>
          </a:p>
          <a:p>
            <a:endParaRPr lang="en-US" sz="1800" dirty="0"/>
          </a:p>
        </p:txBody>
      </p:sp>
      <p:sp>
        <p:nvSpPr>
          <p:cNvPr id="3" name="제목 2"/>
          <p:cNvSpPr>
            <a:spLocks noGrp="1"/>
          </p:cNvSpPr>
          <p:nvPr>
            <p:ph type="title"/>
          </p:nvPr>
        </p:nvSpPr>
        <p:spPr/>
        <p:txBody>
          <a:bodyPr/>
          <a:lstStyle/>
          <a:p>
            <a:r>
              <a:rPr lang="sv-SE" altLang="ja-JP" dirty="0"/>
              <a:t>Conference </a:t>
            </a:r>
            <a:r>
              <a:rPr lang="sv-SE" altLang="ja-JP" dirty="0" smtClean="0"/>
              <a:t>calls for online sessions</a:t>
            </a:r>
            <a:endParaRPr lang="en-US" dirty="0"/>
          </a:p>
        </p:txBody>
      </p:sp>
    </p:spTree>
    <p:extLst>
      <p:ext uri="{BB962C8B-B14F-4D97-AF65-F5344CB8AC3E}">
        <p14:creationId xmlns:p14="http://schemas.microsoft.com/office/powerpoint/2010/main" val="1368595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As indicated in RP-230050 (slide 5), RAN1 may use offline sessions in RAN1#112bis-e</a:t>
            </a:r>
          </a:p>
          <a:p>
            <a:pPr lvl="1"/>
            <a:endParaRPr lang="en-US" dirty="0" smtClean="0"/>
          </a:p>
          <a:p>
            <a:r>
              <a:rPr lang="en-US" dirty="0" smtClean="0"/>
              <a:t>General thinking on offline sessions</a:t>
            </a:r>
          </a:p>
          <a:p>
            <a:pPr lvl="1"/>
            <a:r>
              <a:rPr lang="en-US" dirty="0"/>
              <a:t>Offline sessions will be used to reduce workload and expedite </a:t>
            </a:r>
            <a:r>
              <a:rPr lang="en-US" dirty="0" smtClean="0"/>
              <a:t>progress</a:t>
            </a:r>
            <a:endParaRPr lang="en-US" dirty="0"/>
          </a:p>
          <a:p>
            <a:pPr lvl="1"/>
            <a:r>
              <a:rPr lang="en-US" dirty="0" smtClean="0"/>
              <a:t>Offline sessions are to be used only when necessary</a:t>
            </a:r>
            <a:endParaRPr lang="en-US" dirty="0"/>
          </a:p>
          <a:p>
            <a:pPr lvl="1"/>
            <a:endParaRPr lang="en-US" dirty="0" smtClean="0"/>
          </a:p>
          <a:p>
            <a:r>
              <a:rPr lang="en-US" dirty="0" smtClean="0"/>
              <a:t>How will offline sessions be managed?</a:t>
            </a:r>
          </a:p>
          <a:p>
            <a:pPr lvl="1"/>
            <a:r>
              <a:rPr lang="en-US" dirty="0" smtClean="0"/>
              <a:t>Offline </a:t>
            </a:r>
            <a:r>
              <a:rPr lang="en-US" dirty="0"/>
              <a:t>sessions will be using the same time slots as the online </a:t>
            </a:r>
            <a:r>
              <a:rPr lang="en-US" dirty="0" smtClean="0"/>
              <a:t>sessions (see slide 6)</a:t>
            </a:r>
            <a:endParaRPr lang="en-US" dirty="0"/>
          </a:p>
          <a:p>
            <a:pPr lvl="1"/>
            <a:r>
              <a:rPr lang="en-US" dirty="0"/>
              <a:t>The maximum number of parallel offline sessions is </a:t>
            </a:r>
            <a:r>
              <a:rPr lang="en-US" dirty="0" smtClean="0"/>
              <a:t>2</a:t>
            </a:r>
          </a:p>
          <a:p>
            <a:pPr lvl="1"/>
            <a:r>
              <a:rPr lang="en-US" dirty="0" smtClean="0"/>
              <a:t>An offline session will be used ‘</a:t>
            </a:r>
            <a:r>
              <a:rPr lang="en-US" u="sng" dirty="0" smtClean="0">
                <a:solidFill>
                  <a:srgbClr val="FF0000"/>
                </a:solidFill>
              </a:rPr>
              <a:t>on-demand</a:t>
            </a:r>
            <a:r>
              <a:rPr lang="en-US" dirty="0" smtClean="0"/>
              <a:t>’ for a particular issue(s)</a:t>
            </a:r>
          </a:p>
          <a:p>
            <a:pPr lvl="2"/>
            <a:r>
              <a:rPr lang="en-US" dirty="0" smtClean="0"/>
              <a:t>Offline sessions will be announced at least 20 hours in advance with details on issue(s) to be discussed</a:t>
            </a:r>
          </a:p>
          <a:p>
            <a:pPr lvl="1"/>
            <a:r>
              <a:rPr lang="en-US" dirty="0" smtClean="0"/>
              <a:t>When there is an offline session, email discussions </a:t>
            </a:r>
            <a:r>
              <a:rPr lang="en-US" dirty="0" smtClean="0">
                <a:solidFill>
                  <a:srgbClr val="FF0000"/>
                </a:solidFill>
              </a:rPr>
              <a:t>AND</a:t>
            </a:r>
            <a:r>
              <a:rPr lang="en-US" dirty="0" smtClean="0"/>
              <a:t> draft folder updates are to be put on pause for 24 hours for the particular issue(s)</a:t>
            </a:r>
          </a:p>
          <a:p>
            <a:pPr lvl="2"/>
            <a:r>
              <a:rPr lang="en-US" dirty="0" smtClean="0"/>
              <a:t>Details on the exact start and ending time of the pause period will be announced</a:t>
            </a:r>
            <a:endParaRPr lang="en-US" dirty="0"/>
          </a:p>
          <a:p>
            <a:pPr lvl="1"/>
            <a:r>
              <a:rPr lang="en-US" dirty="0" smtClean="0"/>
              <a:t>MS teams will be used for offline sessions – details to be provided by Patrick</a:t>
            </a:r>
            <a:endParaRPr lang="en-US" dirty="0"/>
          </a:p>
        </p:txBody>
      </p:sp>
      <p:sp>
        <p:nvSpPr>
          <p:cNvPr id="3" name="제목 2"/>
          <p:cNvSpPr>
            <a:spLocks noGrp="1"/>
          </p:cNvSpPr>
          <p:nvPr>
            <p:ph type="title"/>
          </p:nvPr>
        </p:nvSpPr>
        <p:spPr/>
        <p:txBody>
          <a:bodyPr/>
          <a:lstStyle/>
          <a:p>
            <a:r>
              <a:rPr lang="sv-SE" altLang="ja-JP" dirty="0" smtClean="0"/>
              <a:t>Offline </a:t>
            </a:r>
            <a:r>
              <a:rPr lang="sv-SE" altLang="ja-JP" dirty="0"/>
              <a:t>sessions</a:t>
            </a:r>
            <a:endParaRPr lang="en-US" dirty="0"/>
          </a:p>
        </p:txBody>
      </p:sp>
    </p:spTree>
    <p:extLst>
      <p:ext uri="{BB962C8B-B14F-4D97-AF65-F5344CB8AC3E}">
        <p14:creationId xmlns:p14="http://schemas.microsoft.com/office/powerpoint/2010/main" val="3299845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RAN1#112bis-e </a:t>
            </a:r>
            <a:r>
              <a:rPr lang="en-US" dirty="0"/>
              <a:t>has the same full decision power as in a regular physical meeting</a:t>
            </a:r>
          </a:p>
          <a:p>
            <a:pPr lvl="1"/>
            <a:endParaRPr lang="en-US" dirty="0" smtClean="0"/>
          </a:p>
          <a:p>
            <a:r>
              <a:rPr lang="en-US" dirty="0" smtClean="0"/>
              <a:t>RAN1#112bis-e will handle </a:t>
            </a:r>
            <a:endParaRPr lang="en-US" dirty="0"/>
          </a:p>
          <a:p>
            <a:pPr lvl="1"/>
            <a:r>
              <a:rPr lang="en-US" dirty="0"/>
              <a:t>Critical issues for LS </a:t>
            </a:r>
          </a:p>
          <a:p>
            <a:pPr lvl="1"/>
            <a:r>
              <a:rPr lang="en-US" dirty="0"/>
              <a:t>Maintenance for Rel-17 &amp; earlier</a:t>
            </a:r>
          </a:p>
          <a:p>
            <a:pPr lvl="1"/>
            <a:r>
              <a:rPr lang="en-US" dirty="0"/>
              <a:t>Rel-18 work/study items</a:t>
            </a:r>
          </a:p>
          <a:p>
            <a:pPr lvl="1"/>
            <a:endParaRPr lang="en-US" dirty="0" smtClean="0"/>
          </a:p>
          <a:p>
            <a:r>
              <a:rPr lang="en-US" dirty="0" smtClean="0"/>
              <a:t>Primarily </a:t>
            </a:r>
            <a:r>
              <a:rPr lang="en-US" dirty="0"/>
              <a:t>based on emails and GTW conference calls</a:t>
            </a:r>
          </a:p>
          <a:p>
            <a:pPr lvl="1"/>
            <a:r>
              <a:rPr lang="en-US" dirty="0"/>
              <a:t>Detailed schedule for each GTW conference call is expected to be announced as early as possible</a:t>
            </a:r>
          </a:p>
          <a:p>
            <a:pPr lvl="2"/>
            <a:r>
              <a:rPr lang="en-US" dirty="0"/>
              <a:t>Typically, around 20 hours before the </a:t>
            </a:r>
            <a:r>
              <a:rPr lang="en-US" dirty="0" smtClean="0"/>
              <a:t>call</a:t>
            </a:r>
          </a:p>
          <a:p>
            <a:pPr lvl="1"/>
            <a:endParaRPr lang="en-US" dirty="0" smtClean="0"/>
          </a:p>
          <a:p>
            <a:r>
              <a:rPr lang="en-US" dirty="0"/>
              <a:t>No preparation phase before RAN1#112bis-e</a:t>
            </a:r>
          </a:p>
          <a:p>
            <a:pPr lvl="1"/>
            <a:r>
              <a:rPr lang="en-US" dirty="0"/>
              <a:t>For topics that RAN1 typically had preparation phase discussions (e.g. LSs, maintenance), session chairs and FLs will coordinate to provide a summary of the issues at the start of RAN#112bis-e</a:t>
            </a:r>
          </a:p>
          <a:p>
            <a:pPr lvl="1"/>
            <a:r>
              <a:rPr lang="en-US" dirty="0"/>
              <a:t>Based on the summaries, the first two days of RAN1#112bis-e will be used to determine which maintenance/LS issues to handle during the rest of the meeting</a:t>
            </a:r>
          </a:p>
          <a:p>
            <a:pPr lvl="1"/>
            <a:endParaRPr lang="en-US" dirty="0"/>
          </a:p>
          <a:p>
            <a:pPr lvl="1"/>
            <a:endParaRPr lang="en-US" dirty="0"/>
          </a:p>
          <a:p>
            <a:endParaRPr lang="en-US" dirty="0"/>
          </a:p>
        </p:txBody>
      </p:sp>
      <p:sp>
        <p:nvSpPr>
          <p:cNvPr id="3" name="제목 2"/>
          <p:cNvSpPr>
            <a:spLocks noGrp="1"/>
          </p:cNvSpPr>
          <p:nvPr>
            <p:ph type="title"/>
          </p:nvPr>
        </p:nvSpPr>
        <p:spPr/>
        <p:txBody>
          <a:bodyPr/>
          <a:lstStyle/>
          <a:p>
            <a:r>
              <a:rPr lang="sv-SE" altLang="ja-JP" dirty="0"/>
              <a:t>General Aspects</a:t>
            </a:r>
            <a:endParaRPr lang="en-US" dirty="0"/>
          </a:p>
        </p:txBody>
      </p:sp>
    </p:spTree>
    <p:extLst>
      <p:ext uri="{BB962C8B-B14F-4D97-AF65-F5344CB8AC3E}">
        <p14:creationId xmlns:p14="http://schemas.microsoft.com/office/powerpoint/2010/main" val="2265057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Meeting registration:	The deadline is Monday 10th April, </a:t>
            </a:r>
            <a:r>
              <a:rPr lang="en-US" altLang="en-US" sz="1800" dirty="0" smtClean="0">
                <a:ea typeface="ＭＳ Ｐゴシック" panose="020B0600070205080204" pitchFamily="34" charset="-128"/>
              </a:rPr>
              <a:t>8:00am </a:t>
            </a:r>
            <a:r>
              <a:rPr lang="en-US" altLang="en-US" sz="1800" dirty="0">
                <a:ea typeface="ＭＳ Ｐゴシック" panose="020B0600070205080204" pitchFamily="34" charset="-128"/>
              </a:rPr>
              <a:t>UTC</a:t>
            </a:r>
          </a:p>
          <a:p>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request:		The deadline is Friday 7th April, </a:t>
            </a:r>
            <a:r>
              <a:rPr lang="en-US" altLang="en-US" sz="1800" dirty="0" smtClean="0">
                <a:ea typeface="ＭＳ Ｐゴシック" panose="020B0600070205080204" pitchFamily="34" charset="-128"/>
              </a:rPr>
              <a:t>3:00pm </a:t>
            </a:r>
            <a:r>
              <a:rPr lang="en-US" altLang="en-US" sz="1800" dirty="0">
                <a:ea typeface="ＭＳ Ｐゴシック" panose="020B0600070205080204" pitchFamily="34" charset="-128"/>
              </a:rPr>
              <a:t>UTC</a:t>
            </a:r>
          </a:p>
          <a:p>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submission:	The deadline is Friday 7th April, </a:t>
            </a:r>
            <a:r>
              <a:rPr lang="en-US" altLang="en-US" sz="1800" dirty="0" smtClean="0">
                <a:ea typeface="ＭＳ Ｐゴシック" panose="020B0600070205080204" pitchFamily="34" charset="-128"/>
              </a:rPr>
              <a:t>11:59pm </a:t>
            </a:r>
            <a:r>
              <a:rPr lang="en-US" altLang="en-US" sz="1800" dirty="0">
                <a:ea typeface="ＭＳ Ｐゴシック" panose="020B0600070205080204" pitchFamily="34" charset="-128"/>
              </a:rPr>
              <a:t>UTC</a:t>
            </a:r>
          </a:p>
          <a:p>
            <a:pPr marL="444500" lvl="1" indent="0">
              <a:buNone/>
            </a:pPr>
            <a:endParaRPr lang="en-US" altLang="en-US" sz="1400" dirty="0">
              <a:ea typeface="ＭＳ Ｐゴシック" panose="020B0600070205080204" pitchFamily="34" charset="-128"/>
            </a:endParaRPr>
          </a:p>
          <a:p>
            <a:r>
              <a:rPr lang="en-US" sz="1800" dirty="0"/>
              <a:t>Link to draft </a:t>
            </a:r>
            <a:r>
              <a:rPr lang="en-US" sz="1800" dirty="0" smtClean="0"/>
              <a:t>agenda </a:t>
            </a:r>
            <a:r>
              <a:rPr lang="en-US" sz="1800" dirty="0"/>
              <a:t>folder: </a:t>
            </a:r>
            <a:r>
              <a:rPr lang="en-US" sz="1800" dirty="0">
                <a:hlinkClick r:id="rId2"/>
              </a:rPr>
              <a:t>https://</a:t>
            </a:r>
            <a:r>
              <a:rPr lang="en-US" sz="1800" dirty="0" smtClean="0">
                <a:hlinkClick r:id="rId2"/>
              </a:rPr>
              <a:t>www.3gpp.org/ftp/TSG_RAN/WG1_RL1/TSGR1_112b-e/Inbox/Agenda</a:t>
            </a:r>
            <a:r>
              <a:rPr lang="en-US" sz="1800" dirty="0" smtClean="0"/>
              <a:t> </a:t>
            </a:r>
          </a:p>
          <a:p>
            <a:pPr lvl="1"/>
            <a:r>
              <a:rPr lang="en-US" sz="1600" dirty="0" smtClean="0"/>
              <a:t>Draft agenda was also shared on the RAN1 reflector</a:t>
            </a:r>
            <a:endParaRPr lang="en-US" sz="1600" dirty="0"/>
          </a:p>
        </p:txBody>
      </p:sp>
      <p:sp>
        <p:nvSpPr>
          <p:cNvPr id="3" name="제목 2"/>
          <p:cNvSpPr>
            <a:spLocks noGrp="1"/>
          </p:cNvSpPr>
          <p:nvPr>
            <p:ph type="title"/>
          </p:nvPr>
        </p:nvSpPr>
        <p:spPr/>
        <p:txBody>
          <a:bodyPr/>
          <a:lstStyle/>
          <a:p>
            <a:r>
              <a:rPr lang="sv-SE" altLang="ja-JP" dirty="0"/>
              <a:t>Contribution Submission Deadlines</a:t>
            </a:r>
            <a:endParaRPr lang="en-US" dirty="0"/>
          </a:p>
        </p:txBody>
      </p:sp>
    </p:spTree>
    <p:extLst>
      <p:ext uri="{BB962C8B-B14F-4D97-AF65-F5344CB8AC3E}">
        <p14:creationId xmlns:p14="http://schemas.microsoft.com/office/powerpoint/2010/main" val="1774889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1600" dirty="0"/>
              <a:t>Individual draft CRs will be used for all releases</a:t>
            </a:r>
          </a:p>
          <a:p>
            <a:pPr lvl="1"/>
            <a:r>
              <a:rPr lang="en-US" sz="1400" dirty="0"/>
              <a:t>Final endorsed CR will be sourced by Moderator (company name) and other co-sourcing companies</a:t>
            </a:r>
            <a:endParaRPr lang="en-US" sz="1600" b="1" dirty="0"/>
          </a:p>
          <a:p>
            <a:pPr lvl="1"/>
            <a:endParaRPr lang="en-US" sz="1600" b="1" dirty="0"/>
          </a:p>
          <a:p>
            <a:r>
              <a:rPr lang="en-US" sz="1600" dirty="0"/>
              <a:t>For Rel-17, FLs will provide the initial </a:t>
            </a:r>
            <a:r>
              <a:rPr lang="en-US" sz="1600" dirty="0" err="1"/>
              <a:t>tdoc</a:t>
            </a:r>
            <a:r>
              <a:rPr lang="en-US" sz="1600" dirty="0"/>
              <a:t> summaries – preferably before the start of </a:t>
            </a:r>
            <a:r>
              <a:rPr lang="en-US" sz="1600" dirty="0" smtClean="0"/>
              <a:t>RAN1#112bis-e</a:t>
            </a:r>
            <a:endParaRPr lang="en-US" sz="1600" dirty="0"/>
          </a:p>
          <a:p>
            <a:pPr lvl="1"/>
            <a:r>
              <a:rPr lang="en-US" sz="1400" dirty="0"/>
              <a:t>First two days of </a:t>
            </a:r>
            <a:r>
              <a:rPr lang="en-US" sz="1400" dirty="0" smtClean="0"/>
              <a:t>RAN1#112bis-e </a:t>
            </a:r>
            <a:r>
              <a:rPr lang="en-US" sz="1400" dirty="0"/>
              <a:t>will be used to determine which issues to handle during the rest of the meeting</a:t>
            </a:r>
          </a:p>
          <a:p>
            <a:pPr lvl="1"/>
            <a:r>
              <a:rPr lang="en-US" sz="1400" dirty="0"/>
              <a:t>FLs are same as in </a:t>
            </a:r>
            <a:r>
              <a:rPr lang="en-US" sz="1400" dirty="0" smtClean="0"/>
              <a:t>RAN1#112 </a:t>
            </a:r>
            <a:r>
              <a:rPr lang="en-US" sz="1400" dirty="0"/>
              <a:t>unless announced otherwise</a:t>
            </a:r>
          </a:p>
          <a:p>
            <a:pPr lvl="1"/>
            <a:r>
              <a:rPr lang="en-US" sz="1400" dirty="0"/>
              <a:t>Companies are recommended to provide their initial views by </a:t>
            </a:r>
            <a:r>
              <a:rPr lang="en-US" sz="1400" dirty="0" smtClean="0"/>
              <a:t>11:59pm </a:t>
            </a:r>
            <a:r>
              <a:rPr lang="en-US" sz="1400" dirty="0"/>
              <a:t>(UTC) on Day1 of </a:t>
            </a:r>
            <a:r>
              <a:rPr lang="en-US" sz="1400" dirty="0" smtClean="0"/>
              <a:t>RAN1#112bis-e</a:t>
            </a:r>
            <a:endParaRPr lang="en-US" sz="1400" dirty="0"/>
          </a:p>
          <a:p>
            <a:pPr lvl="1"/>
            <a:endParaRPr lang="en-US" sz="1400" dirty="0"/>
          </a:p>
          <a:p>
            <a:r>
              <a:rPr lang="en-US" sz="1600" dirty="0"/>
              <a:t>For Rel-16 and previous releases, </a:t>
            </a:r>
            <a:r>
              <a:rPr lang="en-US" sz="1600" dirty="0">
                <a:sym typeface="Wingdings" panose="05000000000000000000" pitchFamily="2" charset="2"/>
              </a:rPr>
              <a:t>Chair/VCs will provide further guidance after initial review of </a:t>
            </a:r>
            <a:r>
              <a:rPr lang="en-US" sz="1600" dirty="0" err="1">
                <a:sym typeface="Wingdings" panose="05000000000000000000" pitchFamily="2" charset="2"/>
              </a:rPr>
              <a:t>tdocs</a:t>
            </a:r>
            <a:endParaRPr lang="en-US" sz="1600" dirty="0">
              <a:sym typeface="Wingdings" panose="05000000000000000000" pitchFamily="2" charset="2"/>
            </a:endParaRPr>
          </a:p>
          <a:p>
            <a:pPr lvl="1"/>
            <a:endParaRPr lang="en-US" sz="1400" dirty="0">
              <a:sym typeface="Wingdings" panose="05000000000000000000" pitchFamily="2" charset="2"/>
            </a:endParaRPr>
          </a:p>
          <a:p>
            <a:r>
              <a:rPr lang="en-US" sz="1600" b="1" dirty="0">
                <a:sym typeface="Wingdings" panose="05000000000000000000" pitchFamily="2" charset="2"/>
              </a:rPr>
              <a:t>REMINDER for ALL CRs</a:t>
            </a:r>
          </a:p>
          <a:p>
            <a:pPr lvl="1"/>
            <a:r>
              <a:rPr lang="en-US" sz="1400" dirty="0">
                <a:sym typeface="Wingdings" panose="05000000000000000000" pitchFamily="2" charset="2"/>
              </a:rPr>
              <a:t>Please make sure the cover page has necessary/correct information (WI code, category, reason for change, summary of change, …). Many people outside of RAN1 depend on these cover pages.</a:t>
            </a:r>
          </a:p>
          <a:p>
            <a:pPr lvl="1"/>
            <a:r>
              <a:rPr lang="en-US" sz="1400" b="1" dirty="0">
                <a:sym typeface="Wingdings" panose="05000000000000000000" pitchFamily="2" charset="2"/>
              </a:rPr>
              <a:t>DO NOT upload the final CR before endorsement</a:t>
            </a:r>
            <a:r>
              <a:rPr lang="en-US" sz="1400" dirty="0">
                <a:sym typeface="Wingdings" panose="05000000000000000000" pitchFamily="2" charset="2"/>
              </a:rPr>
              <a:t>. Please give other delegates enough time to check cover pages, add their company as a co-sourcing company, etc.</a:t>
            </a:r>
            <a:endParaRPr lang="en-US" sz="1400" dirty="0"/>
          </a:p>
          <a:p>
            <a:pPr lvl="1"/>
            <a:endParaRPr lang="en-US" sz="1400" b="1" dirty="0" smtClean="0"/>
          </a:p>
          <a:p>
            <a:r>
              <a:rPr lang="en-US" sz="1800" b="1" dirty="0" smtClean="0"/>
              <a:t>Please note that in 2023.Q2, only RAN1#112bis-e will handle maintenance issues</a:t>
            </a:r>
            <a:endParaRPr lang="en-US" sz="1600" b="1" dirty="0" smtClean="0"/>
          </a:p>
          <a:p>
            <a:pPr lvl="1"/>
            <a:r>
              <a:rPr lang="en-US" sz="1600" dirty="0" smtClean="0"/>
              <a:t>Issues triggered by LSs may still be discussed under agenda item 5</a:t>
            </a:r>
          </a:p>
          <a:p>
            <a:endParaRPr lang="en-US" sz="1800" dirty="0" smtClean="0"/>
          </a:p>
        </p:txBody>
      </p:sp>
      <p:sp>
        <p:nvSpPr>
          <p:cNvPr id="3" name="제목 2"/>
          <p:cNvSpPr>
            <a:spLocks noGrp="1"/>
          </p:cNvSpPr>
          <p:nvPr>
            <p:ph type="title"/>
          </p:nvPr>
        </p:nvSpPr>
        <p:spPr/>
        <p:txBody>
          <a:bodyPr/>
          <a:lstStyle/>
          <a:p>
            <a:r>
              <a:rPr lang="en-US" dirty="0" smtClean="0"/>
              <a:t>LTE/NR Maintenance</a:t>
            </a:r>
            <a:endParaRPr lang="en-US" dirty="0"/>
          </a:p>
        </p:txBody>
      </p:sp>
    </p:spTree>
    <p:extLst>
      <p:ext uri="{BB962C8B-B14F-4D97-AF65-F5344CB8AC3E}">
        <p14:creationId xmlns:p14="http://schemas.microsoft.com/office/powerpoint/2010/main" val="964430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0"/>
              </a:spcBef>
              <a:defRPr/>
            </a:pPr>
            <a:r>
              <a:rPr lang="en-US" altLang="en-US" sz="1800" b="1" dirty="0">
                <a:ea typeface="ＭＳ Ｐゴシック" panose="020B0600070205080204" pitchFamily="34" charset="-128"/>
              </a:rPr>
              <a:t>For Rel-18</a:t>
            </a:r>
            <a:r>
              <a:rPr lang="en-US" altLang="en-US" sz="1800" dirty="0">
                <a:ea typeface="ＭＳ Ｐゴシック" panose="020B0600070205080204" pitchFamily="34" charset="-128"/>
              </a:rPr>
              <a:t>, </a:t>
            </a:r>
            <a:r>
              <a:rPr lang="en-US" altLang="en-US" sz="1800" dirty="0" smtClean="0">
                <a:ea typeface="ＭＳ Ｐゴシック" panose="020B0600070205080204" pitchFamily="34" charset="-128"/>
              </a:rPr>
              <a:t>GTW and email discussions will be used</a:t>
            </a:r>
            <a:endParaRPr lang="en-US" altLang="en-US" sz="1800" dirty="0">
              <a:ea typeface="ＭＳ Ｐゴシック" panose="020B0600070205080204" pitchFamily="34" charset="-128"/>
            </a:endParaRPr>
          </a:p>
          <a:p>
            <a:pPr lvl="1">
              <a:spcBef>
                <a:spcPts val="0"/>
              </a:spcBef>
              <a:defRPr/>
            </a:pPr>
            <a:r>
              <a:rPr lang="en-US" altLang="en-US" sz="1600" dirty="0" smtClean="0">
                <a:ea typeface="ＭＳ Ｐゴシック" panose="020B0600070205080204" pitchFamily="34" charset="-128"/>
              </a:rPr>
              <a:t>FL’s </a:t>
            </a:r>
            <a:r>
              <a:rPr lang="en-US" altLang="en-US" sz="1600" dirty="0">
                <a:ea typeface="ＭＳ Ｐゴシック" panose="020B0600070205080204" pitchFamily="34" charset="-128"/>
              </a:rPr>
              <a:t>summaries (capturing list of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key points, and focus areas) are to be </a:t>
            </a:r>
            <a:r>
              <a:rPr lang="en-US" altLang="en-US" sz="1600" dirty="0" smtClean="0">
                <a:ea typeface="ＭＳ Ｐゴシック" panose="020B0600070205080204" pitchFamily="34" charset="-128"/>
              </a:rPr>
              <a:t>prepared before GTW</a:t>
            </a:r>
            <a:endParaRPr lang="en-US" altLang="en-US" sz="1600" dirty="0">
              <a:ea typeface="ＭＳ Ｐゴシック" panose="020B0600070205080204" pitchFamily="34" charset="-128"/>
            </a:endParaRPr>
          </a:p>
          <a:p>
            <a:pPr marL="0" indent="0">
              <a:spcBef>
                <a:spcPts val="0"/>
              </a:spcBef>
              <a:buNone/>
              <a:defRPr/>
            </a:pPr>
            <a:endParaRPr lang="en-US" altLang="en-US" sz="1600" b="1" dirty="0" smtClean="0">
              <a:ea typeface="ＭＳ Ｐゴシック" panose="020B0600070205080204" pitchFamily="34" charset="-128"/>
            </a:endParaRPr>
          </a:p>
          <a:p>
            <a:pPr>
              <a:spcBef>
                <a:spcPts val="0"/>
              </a:spcBef>
              <a:defRPr/>
            </a:pPr>
            <a:r>
              <a:rPr lang="en-US" altLang="en-US" sz="1800" b="1" dirty="0">
                <a:ea typeface="ＭＳ Ｐゴシック" panose="020B0600070205080204" pitchFamily="34" charset="-128"/>
              </a:rPr>
              <a:t>For Rel-17 and before</a:t>
            </a:r>
            <a:r>
              <a:rPr lang="en-US" altLang="en-US" sz="1800" dirty="0">
                <a:ea typeface="ＭＳ Ｐゴシック" panose="020B0600070205080204" pitchFamily="34" charset="-128"/>
              </a:rPr>
              <a:t>, maintenance work will not be handled using GTW unless noted </a:t>
            </a:r>
            <a:r>
              <a:rPr lang="en-US" altLang="en-US" sz="1800" dirty="0" smtClean="0">
                <a:ea typeface="ＭＳ Ｐゴシック" panose="020B0600070205080204" pitchFamily="34" charset="-128"/>
              </a:rPr>
              <a:t>otherwise</a:t>
            </a:r>
          </a:p>
          <a:p>
            <a:pPr>
              <a:spcBef>
                <a:spcPts val="0"/>
              </a:spcBef>
              <a:defRPr/>
            </a:pPr>
            <a:endParaRPr lang="en-US" altLang="en-US" sz="1600" dirty="0" smtClean="0">
              <a:ea typeface="ＭＳ Ｐゴシック" panose="020B0600070205080204" pitchFamily="34" charset="-128"/>
            </a:endParaRPr>
          </a:p>
          <a:p>
            <a:pPr>
              <a:spcBef>
                <a:spcPts val="0"/>
              </a:spcBef>
              <a:defRPr/>
            </a:pPr>
            <a:r>
              <a:rPr lang="en-US" altLang="en-US" sz="1800" dirty="0" smtClean="0">
                <a:ea typeface="ＭＳ Ｐゴシック" panose="020B0600070205080204" pitchFamily="34" charset="-128"/>
              </a:rPr>
              <a:t>The </a:t>
            </a:r>
            <a:r>
              <a:rPr lang="en-US" altLang="en-US" sz="1800" dirty="0">
                <a:ea typeface="ＭＳ Ｐゴシック" panose="020B0600070205080204" pitchFamily="34" charset="-128"/>
              </a:rPr>
              <a:t>detailed deadline for each email thread is to be announced on a per email thread basis</a:t>
            </a:r>
          </a:p>
          <a:p>
            <a:pPr lvl="1">
              <a:spcBef>
                <a:spcPts val="0"/>
              </a:spcBef>
              <a:defRPr/>
            </a:pPr>
            <a:r>
              <a:rPr lang="en-US" altLang="en-US" sz="1600" dirty="0">
                <a:ea typeface="ＭＳ Ｐゴシック" panose="020B0600070205080204" pitchFamily="34" charset="-128"/>
              </a:rPr>
              <a:t> Some staggering of deadlines for email threads is possible.</a:t>
            </a:r>
          </a:p>
          <a:p>
            <a:pPr lvl="1">
              <a:spcBef>
                <a:spcPts val="0"/>
              </a:spcBef>
              <a:defRPr/>
            </a:pPr>
            <a:endParaRPr lang="en-US" altLang="en-US" sz="1600" dirty="0">
              <a:ea typeface="ＭＳ Ｐゴシック" panose="020B0600070205080204" pitchFamily="34" charset="-128"/>
            </a:endParaRPr>
          </a:p>
          <a:p>
            <a:pPr>
              <a:spcBef>
                <a:spcPts val="0"/>
              </a:spcBef>
              <a:defRPr/>
            </a:pPr>
            <a:r>
              <a:rPr lang="en-US" altLang="en-US" sz="1800" dirty="0">
                <a:ea typeface="ＭＳ Ｐゴシック" panose="020B0600070205080204" pitchFamily="34" charset="-128"/>
              </a:rPr>
              <a:t>FL’s summary</a:t>
            </a:r>
          </a:p>
          <a:p>
            <a:pPr lvl="1">
              <a:spcBef>
                <a:spcPts val="0"/>
              </a:spcBef>
              <a:defRPr/>
            </a:pPr>
            <a:r>
              <a:rPr lang="en-US" altLang="en-US" sz="1600" dirty="0">
                <a:ea typeface="ＭＳ Ｐゴシック" panose="020B0600070205080204" pitchFamily="34" charset="-128"/>
              </a:rPr>
              <a:t>For source of each summary, please use “</a:t>
            </a:r>
            <a:r>
              <a:rPr lang="en-US" altLang="en-US" sz="1600" b="1" u="sng" dirty="0">
                <a:solidFill>
                  <a:srgbClr val="FF0000"/>
                </a:solidFill>
                <a:ea typeface="ＭＳ Ｐゴシック" panose="020B0600070205080204" pitchFamily="34" charset="-128"/>
              </a:rPr>
              <a:t>Moderator (Company name)</a:t>
            </a:r>
            <a:r>
              <a:rPr lang="en-US" altLang="en-US" sz="1600" dirty="0">
                <a:ea typeface="ＭＳ Ｐゴシック" panose="020B0600070205080204" pitchFamily="34" charset="-128"/>
              </a:rPr>
              <a:t>”</a:t>
            </a:r>
          </a:p>
          <a:p>
            <a:pPr lvl="1">
              <a:spcBef>
                <a:spcPts val="0"/>
              </a:spcBef>
              <a:defRPr/>
            </a:pPr>
            <a:r>
              <a:rPr lang="en-US" altLang="en-US" sz="1600" dirty="0">
                <a:ea typeface="ＭＳ Ｐゴシック" panose="020B0600070205080204" pitchFamily="34" charset="-128"/>
              </a:rPr>
              <a:t>Each summary should have sufficient information about background of the issues, alternatives, &amp; proposals</a:t>
            </a:r>
          </a:p>
          <a:p>
            <a:pPr lvl="1">
              <a:spcBef>
                <a:spcPts val="0"/>
              </a:spcBef>
            </a:pPr>
            <a:endParaRPr lang="en-US" sz="1600" dirty="0" smtClean="0"/>
          </a:p>
          <a:p>
            <a:pPr>
              <a:spcBef>
                <a:spcPts val="0"/>
              </a:spcBef>
            </a:pPr>
            <a:r>
              <a:rPr lang="en-US" sz="1800" b="1" dirty="0" smtClean="0"/>
              <a:t>Please DO </a:t>
            </a:r>
            <a:r>
              <a:rPr lang="en-US" sz="1800" b="1" dirty="0"/>
              <a:t>NOT send out announcements </a:t>
            </a:r>
            <a:r>
              <a:rPr lang="en-US" sz="1800" b="1" dirty="0" smtClean="0"/>
              <a:t>over the reflector that </a:t>
            </a:r>
            <a:r>
              <a:rPr lang="en-US" sz="1800" b="1" dirty="0"/>
              <a:t>you have updated the </a:t>
            </a:r>
            <a:r>
              <a:rPr lang="en-US" sz="1800" b="1" dirty="0" err="1"/>
              <a:t>tdoc</a:t>
            </a:r>
            <a:r>
              <a:rPr lang="en-US" sz="1800" b="1" dirty="0"/>
              <a:t> summaries with your </a:t>
            </a:r>
            <a:r>
              <a:rPr lang="en-US" sz="1800" b="1" dirty="0" smtClean="0"/>
              <a:t>inputs</a:t>
            </a:r>
          </a:p>
          <a:p>
            <a:pPr>
              <a:spcBef>
                <a:spcPts val="0"/>
              </a:spcBef>
            </a:pPr>
            <a:endParaRPr lang="en-US" sz="1800" b="1" dirty="0"/>
          </a:p>
        </p:txBody>
      </p:sp>
      <p:sp>
        <p:nvSpPr>
          <p:cNvPr id="3" name="제목 2"/>
          <p:cNvSpPr>
            <a:spLocks noGrp="1"/>
          </p:cNvSpPr>
          <p:nvPr>
            <p:ph type="title"/>
          </p:nvPr>
        </p:nvSpPr>
        <p:spPr/>
        <p:txBody>
          <a:bodyPr/>
          <a:lstStyle/>
          <a:p>
            <a:r>
              <a:rPr lang="sv-SE" altLang="ja-JP" dirty="0" smtClean="0"/>
              <a:t>Email/GTW Discussions </a:t>
            </a:r>
            <a:r>
              <a:rPr lang="sv-SE" altLang="ja-JP" dirty="0"/>
              <a:t>during </a:t>
            </a:r>
            <a:r>
              <a:rPr lang="sv-SE" altLang="ja-JP" dirty="0" smtClean="0"/>
              <a:t>RAN1#112bis-e</a:t>
            </a:r>
            <a:endParaRPr lang="en-US" dirty="0"/>
          </a:p>
        </p:txBody>
      </p:sp>
    </p:spTree>
    <p:extLst>
      <p:ext uri="{BB962C8B-B14F-4D97-AF65-F5344CB8AC3E}">
        <p14:creationId xmlns:p14="http://schemas.microsoft.com/office/powerpoint/2010/main" val="1994852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Week 1 </a:t>
            </a:r>
            <a:r>
              <a:rPr lang="en-US" dirty="0" smtClean="0"/>
              <a:t>(April 17 </a:t>
            </a:r>
            <a:r>
              <a:rPr lang="en-US" dirty="0"/>
              <a:t>~ April </a:t>
            </a:r>
            <a:r>
              <a:rPr lang="en-US" dirty="0" smtClean="0"/>
              <a:t>21)</a:t>
            </a:r>
            <a:endParaRPr lang="en-US" dirty="0"/>
          </a:p>
          <a:p>
            <a:pPr lvl="1"/>
            <a:r>
              <a:rPr lang="en-US" dirty="0"/>
              <a:t>GTW time slot for </a:t>
            </a:r>
            <a:r>
              <a:rPr lang="en-US" dirty="0" smtClean="0"/>
              <a:t>Day1 ~ Day5: </a:t>
            </a:r>
            <a:r>
              <a:rPr lang="en-US" dirty="0"/>
              <a:t>UTC </a:t>
            </a:r>
            <a:r>
              <a:rPr lang="en-US" dirty="0" smtClean="0"/>
              <a:t>8:30pm </a:t>
            </a:r>
            <a:r>
              <a:rPr lang="en-US" dirty="0"/>
              <a:t>~ </a:t>
            </a:r>
            <a:r>
              <a:rPr lang="en-US" dirty="0" smtClean="0"/>
              <a:t>11:30pm</a:t>
            </a:r>
          </a:p>
          <a:p>
            <a:r>
              <a:rPr lang="en-US" dirty="0" smtClean="0"/>
              <a:t>Week </a:t>
            </a:r>
            <a:r>
              <a:rPr lang="en-US" dirty="0"/>
              <a:t>2 (April </a:t>
            </a:r>
            <a:r>
              <a:rPr lang="en-US" dirty="0" smtClean="0"/>
              <a:t>24 </a:t>
            </a:r>
            <a:r>
              <a:rPr lang="en-US" dirty="0"/>
              <a:t>~ April </a:t>
            </a:r>
            <a:r>
              <a:rPr lang="en-US" dirty="0" smtClean="0"/>
              <a:t>26)</a:t>
            </a:r>
            <a:endParaRPr lang="en-US" dirty="0"/>
          </a:p>
          <a:p>
            <a:pPr lvl="1"/>
            <a:r>
              <a:rPr lang="en-US" dirty="0"/>
              <a:t>GTW time slot for Day6 ~ </a:t>
            </a:r>
            <a:r>
              <a:rPr lang="en-US" dirty="0" smtClean="0"/>
              <a:t>Day8: </a:t>
            </a:r>
            <a:r>
              <a:rPr lang="en-US" dirty="0"/>
              <a:t>UTC </a:t>
            </a:r>
            <a:r>
              <a:rPr lang="en-US" dirty="0" smtClean="0"/>
              <a:t>12:00pm </a:t>
            </a:r>
            <a:r>
              <a:rPr lang="en-US" dirty="0"/>
              <a:t>~ </a:t>
            </a:r>
            <a:r>
              <a:rPr lang="en-US" dirty="0" smtClean="0"/>
              <a:t>3:00pm</a:t>
            </a:r>
            <a:endParaRPr lang="en-US" dirty="0"/>
          </a:p>
          <a:p>
            <a:endParaRPr lang="en-US" dirty="0"/>
          </a:p>
          <a:p>
            <a:endParaRPr lang="en-US" dirty="0"/>
          </a:p>
        </p:txBody>
      </p:sp>
      <p:sp>
        <p:nvSpPr>
          <p:cNvPr id="3" name="제목 2"/>
          <p:cNvSpPr>
            <a:spLocks noGrp="1"/>
          </p:cNvSpPr>
          <p:nvPr>
            <p:ph type="title"/>
          </p:nvPr>
        </p:nvSpPr>
        <p:spPr/>
        <p:txBody>
          <a:bodyPr/>
          <a:lstStyle/>
          <a:p>
            <a:r>
              <a:rPr lang="en-US" dirty="0"/>
              <a:t>GTW Time Slots</a:t>
            </a:r>
          </a:p>
        </p:txBody>
      </p:sp>
    </p:spTree>
    <p:extLst>
      <p:ext uri="{BB962C8B-B14F-4D97-AF65-F5344CB8AC3E}">
        <p14:creationId xmlns:p14="http://schemas.microsoft.com/office/powerpoint/2010/main" val="1329039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For each email thread, session chair will assign one or more checkpoints during the meeting</a:t>
            </a:r>
          </a:p>
          <a:p>
            <a:pPr lvl="1"/>
            <a:r>
              <a:rPr lang="en-US" altLang="en-US" sz="1600" dirty="0">
                <a:ea typeface="ＭＳ Ｐゴシック" panose="020B0600070205080204" pitchFamily="34" charset="-128"/>
              </a:rPr>
              <a:t>Checkpoints will be used to endorse stable proposals so that discussions can move forward more efficiently</a:t>
            </a:r>
          </a:p>
          <a:p>
            <a:endParaRPr lang="en-US" altLang="en-US" sz="1800" dirty="0">
              <a:ea typeface="ＭＳ Ｐゴシック" panose="020B0600070205080204" pitchFamily="34" charset="-128"/>
            </a:endParaRPr>
          </a:p>
          <a:p>
            <a:r>
              <a:rPr lang="en-US" altLang="en-US" sz="1800" dirty="0">
                <a:ea typeface="ＭＳ Ｐゴシック" panose="020B0600070205080204" pitchFamily="34" charset="-128"/>
              </a:rPr>
              <a:t>For each check point, the following deadlines apply</a:t>
            </a:r>
          </a:p>
          <a:p>
            <a:pPr lvl="1"/>
            <a:r>
              <a:rPr lang="en-US" altLang="en-US" sz="1600" dirty="0">
                <a:ea typeface="ＭＳ Ｐゴシック" panose="020B0600070205080204" pitchFamily="34" charset="-128"/>
              </a:rPr>
              <a:t>1st deadline: Companies to provide initial set of comments by the 1st deadline (preferably earlier)</a:t>
            </a:r>
          </a:p>
          <a:p>
            <a:pPr lvl="2"/>
            <a:r>
              <a:rPr lang="en-US" altLang="en-US" sz="1400" dirty="0">
                <a:ea typeface="ＭＳ Ｐゴシック" panose="020B0600070205080204" pitchFamily="34" charset="-128"/>
              </a:rPr>
              <a:t>Delegates should provide the comments before the deadline. Note that it will be very difficult to take into account comments received after the deadline and such comments could make the decision-making process very inefficient.</a:t>
            </a:r>
          </a:p>
          <a:p>
            <a:pPr lvl="2"/>
            <a:r>
              <a:rPr lang="en-US" altLang="en-US" sz="1400" b="1" dirty="0">
                <a:solidFill>
                  <a:srgbClr val="FF0000"/>
                </a:solidFill>
                <a:ea typeface="ＭＳ Ｐゴシック" panose="020B0600070205080204" pitchFamily="34" charset="-128"/>
              </a:rPr>
              <a:t>FL’s summary taking into account the company comments is expected after the 1</a:t>
            </a:r>
            <a:r>
              <a:rPr lang="en-US" altLang="en-US" sz="1400" b="1" baseline="30000" dirty="0">
                <a:solidFill>
                  <a:srgbClr val="FF0000"/>
                </a:solidFill>
                <a:ea typeface="ＭＳ Ｐゴシック" panose="020B0600070205080204" pitchFamily="34" charset="-128"/>
              </a:rPr>
              <a:t>st</a:t>
            </a:r>
            <a:r>
              <a:rPr lang="en-US" altLang="en-US" sz="1400" b="1" dirty="0">
                <a:solidFill>
                  <a:srgbClr val="FF0000"/>
                </a:solidFill>
                <a:ea typeface="ＭＳ Ｐゴシック" panose="020B0600070205080204" pitchFamily="34" charset="-128"/>
              </a:rPr>
              <a:t> deadline ASAP (while accounting for time differences across regions)</a:t>
            </a:r>
          </a:p>
          <a:p>
            <a:pPr lvl="1"/>
            <a:r>
              <a:rPr lang="en-US" altLang="en-US" sz="1600" dirty="0">
                <a:ea typeface="ＭＳ Ｐゴシック" panose="020B0600070205080204" pitchFamily="34" charset="-128"/>
              </a:rPr>
              <a:t>2nd deadline: conclusion/agreements are to be made at the 2nd deadline</a:t>
            </a:r>
          </a:p>
          <a:p>
            <a:pPr lvl="2"/>
            <a:r>
              <a:rPr lang="en-US" altLang="en-US" sz="1400" dirty="0">
                <a:ea typeface="ＭＳ Ｐゴシック" panose="020B0600070205080204" pitchFamily="34" charset="-128"/>
              </a:rPr>
              <a:t>2</a:t>
            </a:r>
            <a:r>
              <a:rPr lang="en-US" altLang="en-US" sz="1400" baseline="30000" dirty="0">
                <a:ea typeface="ＭＳ Ｐゴシック" panose="020B0600070205080204" pitchFamily="34" charset="-128"/>
              </a:rPr>
              <a:t>nd</a:t>
            </a:r>
            <a:r>
              <a:rPr lang="en-US" altLang="en-US" sz="1400" dirty="0">
                <a:ea typeface="ＭＳ Ｐゴシック" panose="020B0600070205080204" pitchFamily="34" charset="-128"/>
              </a:rPr>
              <a:t> deadline may be substituted by a </a:t>
            </a:r>
            <a:r>
              <a:rPr lang="en-US" altLang="en-US" sz="1400" dirty="0" err="1">
                <a:ea typeface="ＭＳ Ｐゴシック" panose="020B0600070205080204" pitchFamily="34" charset="-128"/>
              </a:rPr>
              <a:t>GoToWebinar</a:t>
            </a:r>
            <a:r>
              <a:rPr lang="en-US" altLang="en-US" sz="1400" dirty="0">
                <a:ea typeface="ＭＳ Ｐゴシック" panose="020B0600070205080204" pitchFamily="34" charset="-128"/>
              </a:rPr>
              <a:t> decision making session</a:t>
            </a:r>
          </a:p>
          <a:p>
            <a:pPr lvl="1"/>
            <a:r>
              <a:rPr lang="en-US" altLang="en-US" sz="1600" dirty="0">
                <a:ea typeface="ＭＳ Ｐゴシック" panose="020B0600070205080204" pitchFamily="34" charset="-128"/>
              </a:rPr>
              <a:t>Deadlines are to be observed for all email threads as much as possible, while it’s also up to </a:t>
            </a:r>
            <a:r>
              <a:rPr lang="en-US" altLang="en-US" sz="1600" dirty="0" smtClean="0">
                <a:ea typeface="ＭＳ Ｐゴシック" panose="020B0600070205080204" pitchFamily="34" charset="-128"/>
              </a:rPr>
              <a:t>Chair’s </a:t>
            </a:r>
            <a:r>
              <a:rPr lang="en-US" altLang="en-US" sz="1600" dirty="0">
                <a:ea typeface="ＭＳ Ｐゴシック" panose="020B0600070205080204" pitchFamily="34" charset="-128"/>
              </a:rPr>
              <a:t>judgement whether it’s necessary to extend the deadline for some email threads for best progress</a:t>
            </a:r>
          </a:p>
          <a:p>
            <a:pPr lvl="1"/>
            <a:r>
              <a:rPr lang="en-US" altLang="en-US" sz="1600" dirty="0">
                <a:ea typeface="ＭＳ Ｐゴシック" panose="020B0600070205080204" pitchFamily="34" charset="-128"/>
              </a:rPr>
              <a:t>The deadlines will be set such that delegates in all regions can provide their comments during their working hours</a:t>
            </a:r>
          </a:p>
          <a:p>
            <a:pPr lvl="1"/>
            <a:r>
              <a:rPr lang="en-US" altLang="en-US" sz="1600" dirty="0">
                <a:ea typeface="ＭＳ Ｐゴシック" panose="020B0600070205080204" pitchFamily="34" charset="-128"/>
              </a:rPr>
              <a:t>Deadline time reference: </a:t>
            </a:r>
            <a:r>
              <a:rPr lang="en-US" altLang="en-US" sz="1600" b="1" u="sng" dirty="0">
                <a:solidFill>
                  <a:srgbClr val="FF0000"/>
                </a:solidFill>
                <a:ea typeface="ＭＳ Ｐゴシック" panose="020B0600070205080204" pitchFamily="34" charset="-128"/>
              </a:rPr>
              <a:t>UTC </a:t>
            </a:r>
            <a:r>
              <a:rPr lang="en-US" altLang="en-US" sz="1600" b="1" u="sng" dirty="0" smtClean="0">
                <a:solidFill>
                  <a:srgbClr val="FF0000"/>
                </a:solidFill>
                <a:ea typeface="ＭＳ Ｐゴシック" panose="020B0600070205080204" pitchFamily="34" charset="-128"/>
              </a:rPr>
              <a:t>4:59pm</a:t>
            </a:r>
            <a:endParaRPr lang="en-US" sz="1600" dirty="0"/>
          </a:p>
          <a:p>
            <a:endParaRPr lang="en-US" sz="1800" dirty="0"/>
          </a:p>
        </p:txBody>
      </p:sp>
      <p:sp>
        <p:nvSpPr>
          <p:cNvPr id="3" name="제목 2"/>
          <p:cNvSpPr>
            <a:spLocks noGrp="1"/>
          </p:cNvSpPr>
          <p:nvPr>
            <p:ph type="title"/>
          </p:nvPr>
        </p:nvSpPr>
        <p:spPr/>
        <p:txBody>
          <a:bodyPr/>
          <a:lstStyle/>
          <a:p>
            <a:r>
              <a:rPr lang="sv-SE" altLang="ja-JP" dirty="0"/>
              <a:t>Checkpoints and Comment Deadlines</a:t>
            </a:r>
            <a:endParaRPr lang="en-US" dirty="0"/>
          </a:p>
        </p:txBody>
      </p:sp>
    </p:spTree>
    <p:extLst>
      <p:ext uri="{BB962C8B-B14F-4D97-AF65-F5344CB8AC3E}">
        <p14:creationId xmlns:p14="http://schemas.microsoft.com/office/powerpoint/2010/main" val="979622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dirty="0"/>
              <a:t>It’s important to emphasize using an appropriate email thread title for easy tracking (the title for each thread is to be announced) </a:t>
            </a:r>
          </a:p>
          <a:p>
            <a:pPr lvl="1">
              <a:defRPr/>
            </a:pPr>
            <a:r>
              <a:rPr lang="en-US" dirty="0"/>
              <a:t>E.g., if not done appropriately, after a while an email thread may become something like:</a:t>
            </a:r>
          </a:p>
          <a:p>
            <a:pPr lvl="2">
              <a:defRPr/>
            </a:pPr>
            <a:r>
              <a:rPr lang="en-US" dirty="0"/>
              <a:t>RE: </a:t>
            </a:r>
            <a:r>
              <a:rPr lang="en-US" dirty="0" err="1"/>
              <a:t>xxxx</a:t>
            </a:r>
            <a:endParaRPr lang="en-US" dirty="0"/>
          </a:p>
          <a:p>
            <a:pPr lvl="2">
              <a:defRPr/>
            </a:pPr>
            <a:r>
              <a:rPr lang="en-US" dirty="0"/>
              <a:t>RE: RE: </a:t>
            </a:r>
            <a:r>
              <a:rPr lang="en-US" dirty="0" err="1"/>
              <a:t>xxxx</a:t>
            </a:r>
            <a:endParaRPr lang="en-US" dirty="0"/>
          </a:p>
          <a:p>
            <a:pPr lvl="2">
              <a:defRPr/>
            </a:pPr>
            <a:r>
              <a:rPr lang="zh-CN" altLang="en-US" dirty="0"/>
              <a:t>回复</a:t>
            </a:r>
            <a:r>
              <a:rPr lang="en-US" dirty="0"/>
              <a:t>:RE: </a:t>
            </a:r>
            <a:r>
              <a:rPr lang="en-US" dirty="0" err="1"/>
              <a:t>xxxx</a:t>
            </a:r>
            <a:endParaRPr lang="en-US" dirty="0"/>
          </a:p>
          <a:p>
            <a:pPr lvl="2">
              <a:defRPr/>
            </a:pPr>
            <a:r>
              <a:rPr lang="en-US" dirty="0"/>
              <a:t>[External] RE: </a:t>
            </a:r>
            <a:r>
              <a:rPr lang="en-US" dirty="0" err="1"/>
              <a:t>xxxx</a:t>
            </a:r>
            <a:endParaRPr lang="en-US" dirty="0"/>
          </a:p>
          <a:p>
            <a:pPr lvl="2">
              <a:defRPr/>
            </a:pPr>
            <a:r>
              <a:rPr lang="en-US" dirty="0"/>
              <a:t>Etc.</a:t>
            </a:r>
          </a:p>
          <a:p>
            <a:pPr marL="457200" lvl="1" indent="0">
              <a:buFont typeface="Wingdings" panose="05000000000000000000" pitchFamily="2" charset="2"/>
              <a:buNone/>
              <a:defRPr/>
            </a:pPr>
            <a:r>
              <a:rPr lang="en-US" dirty="0"/>
              <a:t> which makes it very hard to track. PLEASE fix it to RE: </a:t>
            </a:r>
            <a:r>
              <a:rPr lang="en-US" dirty="0" err="1"/>
              <a:t>xxxx</a:t>
            </a:r>
            <a:r>
              <a:rPr lang="en-US" dirty="0"/>
              <a:t>! </a:t>
            </a:r>
          </a:p>
          <a:p>
            <a:pPr marL="457200" lvl="1" indent="0">
              <a:buFont typeface="Wingdings" panose="05000000000000000000" pitchFamily="2" charset="2"/>
              <a:buNone/>
              <a:defRPr/>
            </a:pPr>
            <a:r>
              <a:rPr lang="en-US" dirty="0"/>
              <a:t>&gt; E.g., do not branch into or use different sub-titles!</a:t>
            </a:r>
          </a:p>
          <a:p>
            <a:pPr>
              <a:defRPr/>
            </a:pPr>
            <a:r>
              <a:rPr lang="en-US" dirty="0"/>
              <a:t>All attachments for email discussion are to be uploaded to/downloaded from a server – </a:t>
            </a:r>
            <a:r>
              <a:rPr lang="en-US" dirty="0">
                <a:solidFill>
                  <a:srgbClr val="FF0000"/>
                </a:solidFill>
              </a:rPr>
              <a:t>PLEASE ZIP THEM </a:t>
            </a:r>
            <a:r>
              <a:rPr lang="en-US" dirty="0"/>
              <a:t>before uploading</a:t>
            </a:r>
          </a:p>
          <a:p>
            <a:pPr>
              <a:defRPr/>
            </a:pPr>
            <a:r>
              <a:rPr lang="en-US" dirty="0"/>
              <a:t>For all email discussion, please make sure the discussion stay </a:t>
            </a:r>
            <a:r>
              <a:rPr lang="en-US" b="1" dirty="0"/>
              <a:t>technical</a:t>
            </a:r>
          </a:p>
          <a:p>
            <a:pPr lvl="1">
              <a:defRPr/>
            </a:pPr>
            <a:r>
              <a:rPr lang="en-US" dirty="0"/>
              <a:t>To ensure </a:t>
            </a:r>
            <a:r>
              <a:rPr lang="en-US" b="1" dirty="0"/>
              <a:t>professional conduct </a:t>
            </a:r>
            <a:r>
              <a:rPr lang="en-US" dirty="0"/>
              <a:t>as a community especially during these difficult times</a:t>
            </a:r>
            <a:endParaRPr lang="en-US" sz="2400" dirty="0"/>
          </a:p>
          <a:p>
            <a:endParaRPr lang="en-US" dirty="0"/>
          </a:p>
        </p:txBody>
      </p:sp>
      <p:sp>
        <p:nvSpPr>
          <p:cNvPr id="3" name="제목 2"/>
          <p:cNvSpPr>
            <a:spLocks noGrp="1"/>
          </p:cNvSpPr>
          <p:nvPr>
            <p:ph type="title"/>
          </p:nvPr>
        </p:nvSpPr>
        <p:spPr/>
        <p:txBody>
          <a:bodyPr/>
          <a:lstStyle/>
          <a:p>
            <a:r>
              <a:rPr lang="en-US" dirty="0"/>
              <a:t>Logistics</a:t>
            </a:r>
          </a:p>
        </p:txBody>
      </p:sp>
    </p:spTree>
    <p:extLst>
      <p:ext uri="{BB962C8B-B14F-4D97-AF65-F5344CB8AC3E}">
        <p14:creationId xmlns:p14="http://schemas.microsoft.com/office/powerpoint/2010/main" val="3933554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altLang="en-US" dirty="0">
                <a:ea typeface="ＭＳ Ｐゴシック" panose="020B0600070205080204" pitchFamily="34" charset="-128"/>
              </a:rPr>
              <a:t>To ensure delegates’ rest during the weekends, </a:t>
            </a:r>
            <a:r>
              <a:rPr lang="en-US" altLang="en-US" b="1" dirty="0">
                <a:ea typeface="ＭＳ Ｐゴシック" panose="020B0600070205080204" pitchFamily="34" charset="-128"/>
              </a:rPr>
              <a:t>the following quiet period is mandated</a:t>
            </a:r>
            <a:r>
              <a:rPr lang="en-US" altLang="en-US" dirty="0">
                <a:ea typeface="ＭＳ Ｐゴシック" panose="020B0600070205080204" pitchFamily="34" charset="-128"/>
              </a:rPr>
              <a:t> </a:t>
            </a:r>
          </a:p>
          <a:p>
            <a:pPr lvl="1">
              <a:defRPr/>
            </a:pPr>
            <a:r>
              <a:rPr lang="en-US" altLang="en-US" b="1" u="sng" dirty="0">
                <a:solidFill>
                  <a:srgbClr val="FF0000"/>
                </a:solidFill>
                <a:ea typeface="ＭＳ Ｐゴシック" panose="020B0600070205080204" pitchFamily="34" charset="-128"/>
              </a:rPr>
              <a:t>UTC 11:59pm </a:t>
            </a:r>
            <a:r>
              <a:rPr lang="en-US" altLang="en-US" b="1" u="sng" dirty="0" smtClean="0">
                <a:solidFill>
                  <a:srgbClr val="FF0000"/>
                </a:solidFill>
                <a:ea typeface="ＭＳ Ｐゴシック" panose="020B0600070205080204" pitchFamily="34" charset="-128"/>
              </a:rPr>
              <a:t>April 21</a:t>
            </a:r>
            <a:r>
              <a:rPr lang="en-US" altLang="en-US" b="1" u="sng" baseline="30000" dirty="0" smtClean="0">
                <a:solidFill>
                  <a:srgbClr val="FF0000"/>
                </a:solidFill>
                <a:ea typeface="ＭＳ Ｐゴシック" panose="020B0600070205080204" pitchFamily="34" charset="-128"/>
              </a:rPr>
              <a:t>st</a:t>
            </a:r>
            <a:r>
              <a:rPr lang="en-US" altLang="en-US" b="1" u="sng" dirty="0" smtClean="0">
                <a:solidFill>
                  <a:srgbClr val="FF0000"/>
                </a:solidFill>
                <a:ea typeface="ＭＳ Ｐゴシック" panose="020B0600070205080204" pitchFamily="34" charset="-128"/>
              </a:rPr>
              <a:t> – </a:t>
            </a:r>
            <a:r>
              <a:rPr lang="en-US" altLang="en-US" b="1" u="sng" dirty="0">
                <a:solidFill>
                  <a:srgbClr val="FF0000"/>
                </a:solidFill>
                <a:ea typeface="ＭＳ Ｐゴシック" panose="020B0600070205080204" pitchFamily="34" charset="-128"/>
              </a:rPr>
              <a:t>UTC 11:59pm April </a:t>
            </a:r>
            <a:r>
              <a:rPr lang="en-US" altLang="en-US" b="1" u="sng" dirty="0" smtClean="0">
                <a:solidFill>
                  <a:srgbClr val="FF0000"/>
                </a:solidFill>
                <a:ea typeface="ＭＳ Ｐゴシック" panose="020B0600070205080204" pitchFamily="34" charset="-128"/>
              </a:rPr>
              <a:t>23</a:t>
            </a:r>
            <a:r>
              <a:rPr lang="en-US" altLang="en-US" b="1" u="sng" baseline="30000" dirty="0" smtClean="0">
                <a:solidFill>
                  <a:srgbClr val="FF0000"/>
                </a:solidFill>
                <a:ea typeface="ＭＳ Ｐゴシック" panose="020B0600070205080204" pitchFamily="34" charset="-128"/>
              </a:rPr>
              <a:t>rd</a:t>
            </a:r>
            <a:r>
              <a:rPr lang="en-US" altLang="en-US" b="1" u="sng" dirty="0" smtClean="0">
                <a:solidFill>
                  <a:srgbClr val="FF0000"/>
                </a:solidFill>
                <a:ea typeface="ＭＳ Ｐゴシック" panose="020B0600070205080204" pitchFamily="34" charset="-128"/>
              </a:rPr>
              <a:t> (</a:t>
            </a:r>
            <a:r>
              <a:rPr lang="en-US" altLang="en-US" b="1" u="sng" dirty="0">
                <a:solidFill>
                  <a:srgbClr val="FF0000"/>
                </a:solidFill>
                <a:ea typeface="ＭＳ Ｐゴシック" panose="020B0600070205080204" pitchFamily="34" charset="-128"/>
              </a:rPr>
              <a:t>48 hours)</a:t>
            </a:r>
          </a:p>
          <a:p>
            <a:pPr>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During the mandated </a:t>
            </a:r>
            <a:r>
              <a:rPr lang="en-US" altLang="en-US" b="1" dirty="0">
                <a:solidFill>
                  <a:srgbClr val="FF0000"/>
                </a:solidFill>
                <a:ea typeface="ＭＳ Ｐゴシック" panose="020B0600070205080204" pitchFamily="34" charset="-128"/>
              </a:rPr>
              <a:t>quiet period</a:t>
            </a:r>
            <a:r>
              <a:rPr lang="en-US" altLang="en-US" dirty="0">
                <a:ea typeface="ＭＳ Ｐゴシック" panose="020B0600070205080204" pitchFamily="34" charset="-128"/>
              </a:rPr>
              <a:t>, please </a:t>
            </a:r>
            <a:r>
              <a:rPr lang="en-US" altLang="en-US" b="1" dirty="0">
                <a:solidFill>
                  <a:srgbClr val="FF0000"/>
                </a:solidFill>
                <a:ea typeface="ＭＳ Ｐゴシック" panose="020B0600070205080204" pitchFamily="34" charset="-128"/>
              </a:rPr>
              <a:t>NO EMAILS &amp; </a:t>
            </a:r>
            <a:r>
              <a:rPr lang="en-US" altLang="en-US" b="1" dirty="0" smtClean="0">
                <a:solidFill>
                  <a:srgbClr val="FF0000"/>
                </a:solidFill>
                <a:ea typeface="ＭＳ Ｐゴシック" panose="020B0600070205080204" pitchFamily="34" charset="-128"/>
              </a:rPr>
              <a:t>NO UPDATE of DRAFT FOLDER</a:t>
            </a:r>
            <a:endParaRPr lang="en-US" altLang="en-US" b="1" dirty="0">
              <a:solidFill>
                <a:srgbClr val="FF0000"/>
              </a:solidFill>
              <a:ea typeface="ＭＳ Ｐゴシック" panose="020B0600070205080204" pitchFamily="34" charset="-128"/>
            </a:endParaRPr>
          </a:p>
          <a:p>
            <a:pPr lvl="1">
              <a:defRPr/>
            </a:pPr>
            <a:r>
              <a:rPr lang="en-US" altLang="en-US" dirty="0">
                <a:ea typeface="ＭＳ Ｐゴシック" panose="020B0600070205080204" pitchFamily="34" charset="-128"/>
              </a:rPr>
              <a:t>Including moderators for the email threads</a:t>
            </a:r>
          </a:p>
          <a:p>
            <a:pPr>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Chair/VCs/Patrick may send emails during the quiet period</a:t>
            </a:r>
          </a:p>
          <a:p>
            <a:pPr lvl="1">
              <a:defRPr/>
            </a:pPr>
            <a:r>
              <a:rPr lang="en-US" altLang="en-US"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dirty="0">
                <a:ea typeface="ＭＳ Ｐゴシック" panose="020B0600070205080204" pitchFamily="34" charset="-128"/>
              </a:rPr>
              <a:t>If there is any discrepancy, you can always comment after the quiet period </a:t>
            </a:r>
          </a:p>
          <a:p>
            <a:endParaRPr lang="en-US" dirty="0"/>
          </a:p>
        </p:txBody>
      </p:sp>
      <p:sp>
        <p:nvSpPr>
          <p:cNvPr id="3" name="제목 2"/>
          <p:cNvSpPr>
            <a:spLocks noGrp="1"/>
          </p:cNvSpPr>
          <p:nvPr>
            <p:ph type="title"/>
          </p:nvPr>
        </p:nvSpPr>
        <p:spPr/>
        <p:txBody>
          <a:bodyPr/>
          <a:lstStyle/>
          <a:p>
            <a:r>
              <a:rPr lang="sv-SE" altLang="ja-JP" dirty="0"/>
              <a:t>Quiet Period for Email Discussions</a:t>
            </a:r>
            <a:endParaRPr lang="en-US" dirty="0"/>
          </a:p>
        </p:txBody>
      </p:sp>
    </p:spTree>
    <p:extLst>
      <p:ext uri="{BB962C8B-B14F-4D97-AF65-F5344CB8AC3E}">
        <p14:creationId xmlns:p14="http://schemas.microsoft.com/office/powerpoint/2010/main" val="28952054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10251</TotalTime>
  <Words>1400</Words>
  <Application>Microsoft Office PowerPoint</Application>
  <PresentationFormat>와이드스크린</PresentationFormat>
  <Paragraphs>131</Paragraphs>
  <Slides>11</Slides>
  <Notes>0</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11</vt:i4>
      </vt:variant>
    </vt:vector>
  </HeadingPairs>
  <TitlesOfParts>
    <vt:vector size="22" baseType="lpstr">
      <vt:lpstr>微软雅黑</vt:lpstr>
      <vt:lpstr>ＭＳ ゴシック</vt:lpstr>
      <vt:lpstr>ＭＳ Ｐゴシック</vt:lpstr>
      <vt:lpstr>宋体</vt:lpstr>
      <vt:lpstr>굴림</vt:lpstr>
      <vt:lpstr>Arial</vt:lpstr>
      <vt:lpstr>Arial Black</vt:lpstr>
      <vt:lpstr>Calibri</vt:lpstr>
      <vt:lpstr>Times New Roman</vt:lpstr>
      <vt:lpstr>Wingdings</vt:lpstr>
      <vt:lpstr>3gpp</vt:lpstr>
      <vt:lpstr>Additional Guidelines for RAN1#112bis e-Meeting Management</vt:lpstr>
      <vt:lpstr>General Aspects</vt:lpstr>
      <vt:lpstr>Contribution Submission Deadlines</vt:lpstr>
      <vt:lpstr>LTE/NR Maintenance</vt:lpstr>
      <vt:lpstr>Email/GTW Discussions during RAN1#112bis-e</vt:lpstr>
      <vt:lpstr>GTW Time Slots</vt:lpstr>
      <vt:lpstr>Checkpoints and Comment Deadlines</vt:lpstr>
      <vt:lpstr>Logistics</vt:lpstr>
      <vt:lpstr>Quiet Period for Email Discussions</vt:lpstr>
      <vt:lpstr>Conference calls for online sessions</vt:lpstr>
      <vt:lpstr>Offline sessions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821</cp:revision>
  <cp:lastPrinted>2016-09-15T08:31:00Z</cp:lastPrinted>
  <dcterms:created xsi:type="dcterms:W3CDTF">2009-11-27T05:15:00Z</dcterms:created>
  <dcterms:modified xsi:type="dcterms:W3CDTF">2023-04-13T04:39:26Z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