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382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기본 구역" id="{50E5EC82-72FA-4044-AD12-14CA03454B5E}">
          <p14:sldIdLst>
            <p14:sldId id="256"/>
            <p14:sldId id="382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4088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0AD47"/>
    <a:srgbClr val="0000FF"/>
    <a:srgbClr val="F3BD91"/>
    <a:srgbClr val="589CAF"/>
    <a:srgbClr val="0033CC"/>
    <a:srgbClr val="EFA76C"/>
    <a:srgbClr val="CC3399"/>
    <a:srgbClr val="42EEB5"/>
    <a:srgbClr val="48E8E4"/>
    <a:srgbClr val="51C7D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보통 스타일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004" autoAdjust="0"/>
    <p:restoredTop sz="94660"/>
  </p:normalViewPr>
  <p:slideViewPr>
    <p:cSldViewPr snapToGrid="0">
      <p:cViewPr varScale="1">
        <p:scale>
          <a:sx n="106" d="100"/>
          <a:sy n="106" d="100"/>
        </p:scale>
        <p:origin x="126" y="300"/>
      </p:cViewPr>
      <p:guideLst>
        <p:guide orient="horz" pos="4088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4FD11B-D389-4B51-84E3-F444D38650B3}" type="datetimeFigureOut">
              <a:rPr lang="en-US" smtClean="0"/>
              <a:t>5/14/2022</a:t>
            </a:fld>
            <a:endParaRPr 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368911-D0C9-4523-A4B8-F5AA1E1BC5F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05088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4"/>
            <a:ext cx="12192000" cy="6857996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solidFill>
              <a:srgbClr val="044EA2">
                <a:shade val="50000"/>
              </a:srgbClr>
            </a:solidFill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522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1482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5/14/2022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1248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5/14/2022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021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338667" y="203201"/>
            <a:ext cx="11514666" cy="493183"/>
          </a:xfrm>
        </p:spPr>
        <p:txBody>
          <a:bodyPr>
            <a:noAutofit/>
          </a:bodyPr>
          <a:lstStyle>
            <a:lvl1pPr>
              <a:defRPr sz="3200" b="1">
                <a:latin typeface="+mn-lt"/>
              </a:defRPr>
            </a:lvl1pPr>
          </a:lstStyle>
          <a:p>
            <a:r>
              <a:rPr lang="en-US" altLang="ko-KR" dirty="0" smtClean="0"/>
              <a:t>Title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338667" y="965200"/>
            <a:ext cx="11514666" cy="5453017"/>
          </a:xfrm>
        </p:spPr>
        <p:txBody>
          <a:bodyPr/>
          <a:lstStyle>
            <a:lvl1pPr marL="268288" indent="-268288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Verdana" panose="020B0604030504040204" pitchFamily="34" charset="0"/>
              <a:buChar char="◊"/>
              <a:defRPr sz="1800" baseline="0"/>
            </a:lvl1pPr>
            <a:lvl2pPr marL="627063" indent="-271463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Symbol" panose="05050102010706020507" pitchFamily="18" charset="2"/>
              <a:buChar char=""/>
              <a:defRPr sz="1600" baseline="0"/>
            </a:lvl2pPr>
            <a:lvl3pPr marL="896938" indent="-177800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  <a:defRPr sz="1400" baseline="0"/>
            </a:lvl3pPr>
            <a:lvl4pPr marL="1165225" indent="-177800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tabLst>
                <a:tab pos="1165225" algn="l"/>
              </a:tabLst>
              <a:defRPr sz="1400" baseline="0"/>
            </a:lvl4pPr>
          </a:lstStyle>
          <a:p>
            <a:pPr lvl="0"/>
            <a:r>
              <a:rPr lang="en-US" altLang="ko-KR" dirty="0" smtClean="0"/>
              <a:t>Text level 1</a:t>
            </a:r>
          </a:p>
          <a:p>
            <a:pPr lvl="1"/>
            <a:r>
              <a:rPr lang="en-US" altLang="ko-KR" dirty="0" smtClean="0"/>
              <a:t>Text level 2</a:t>
            </a:r>
          </a:p>
          <a:p>
            <a:pPr lvl="2"/>
            <a:r>
              <a:rPr lang="en-US" altLang="ko-KR" dirty="0" smtClean="0"/>
              <a:t>Text level 3</a:t>
            </a:r>
          </a:p>
          <a:p>
            <a:pPr lvl="3"/>
            <a:r>
              <a:rPr lang="en-US" altLang="ko-KR" dirty="0" smtClean="0"/>
              <a:t>Text level 4</a:t>
            </a:r>
            <a:endParaRPr lang="ko-KR" altLang="en-US" dirty="0" smtClean="0"/>
          </a:p>
        </p:txBody>
      </p:sp>
      <p:sp>
        <p:nvSpPr>
          <p:cNvPr id="9" name="직사각형 8"/>
          <p:cNvSpPr/>
          <p:nvPr userDrawn="1"/>
        </p:nvSpPr>
        <p:spPr>
          <a:xfrm>
            <a:off x="0" y="803791"/>
            <a:ext cx="12191999" cy="58615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522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0" y="6525626"/>
            <a:ext cx="12191999" cy="334974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522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pic>
        <p:nvPicPr>
          <p:cNvPr id="17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66397" r="22935" b="11672"/>
          <a:stretch/>
        </p:blipFill>
        <p:spPr bwMode="auto">
          <a:xfrm>
            <a:off x="10897968" y="6486755"/>
            <a:ext cx="1295625" cy="37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51595" r="42041" b="26474"/>
          <a:stretch/>
        </p:blipFill>
        <p:spPr bwMode="auto">
          <a:xfrm flipH="1">
            <a:off x="4" y="6486756"/>
            <a:ext cx="974389" cy="37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TextBox 18"/>
          <p:cNvSpPr txBox="1"/>
          <p:nvPr userDrawn="1"/>
        </p:nvSpPr>
        <p:spPr>
          <a:xfrm>
            <a:off x="11370860" y="6578115"/>
            <a:ext cx="495170" cy="239571"/>
          </a:xfrm>
          <a:prstGeom prst="rect">
            <a:avLst/>
          </a:prstGeom>
          <a:noFill/>
        </p:spPr>
        <p:txBody>
          <a:bodyPr wrap="none" lIns="84853" tIns="42427" rIns="84853" bIns="42427" rtlCol="0">
            <a:spAutoFit/>
          </a:bodyPr>
          <a:lstStyle/>
          <a:p>
            <a:pPr defTabSz="848522" latinLnBrk="1"/>
            <a:fld id="{260E2A6B-A809-4840-BF14-8648BC0BDF87}" type="slidenum">
              <a:rPr lang="id-ID" sz="1000">
                <a:solidFill>
                  <a:srgbClr val="FFFFFF"/>
                </a:solidFill>
                <a:cs typeface="Titillium" charset="0"/>
              </a:rPr>
              <a:pPr defTabSz="848522" latinLnBrk="1"/>
              <a:t>‹#›</a:t>
            </a:fld>
            <a:r>
              <a:rPr lang="en-US" sz="1000" dirty="0">
                <a:solidFill>
                  <a:srgbClr val="FFFFFF"/>
                </a:solidFill>
                <a:cs typeface="Titillium" charset="0"/>
              </a:rPr>
              <a:t> / </a:t>
            </a:r>
            <a:r>
              <a:rPr lang="en-US" sz="1000" dirty="0" smtClean="0">
                <a:solidFill>
                  <a:srgbClr val="FFFFFF"/>
                </a:solidFill>
                <a:cs typeface="Titillium" charset="0"/>
              </a:rPr>
              <a:t>9</a:t>
            </a:r>
            <a:endParaRPr lang="en-MY" sz="2200" dirty="0">
              <a:solidFill>
                <a:srgbClr val="FFFFFF"/>
              </a:solidFill>
              <a:cs typeface="Titillium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9872252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5/14/2022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232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5/14/2022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8856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5/14/2022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649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마스터 제목 스타일 편집</a:t>
            </a:r>
            <a:endParaRPr lang="en-US" dirty="0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5/14/2022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955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5/14/2022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4696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5/14/2022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5177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 smtClean="0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5/14/2022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15915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smtClean="0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25298-F688-4150-B34C-CD8101999BC3}" type="datetimeFigureOut">
              <a:rPr lang="en-US" smtClean="0"/>
              <a:t>5/14/2022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571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51519" y="260648"/>
            <a:ext cx="1166284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3GPP TSG RAN WG1 #</a:t>
            </a:r>
            <a:r>
              <a:rPr lang="en-US" sz="2000" dirty="0" smtClean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109-e</a:t>
            </a:r>
            <a:r>
              <a:rPr lang="en-US" sz="2000" dirty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		                                                       </a:t>
            </a:r>
            <a:r>
              <a:rPr lang="en-US" sz="2000" dirty="0" smtClean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		</a:t>
            </a:r>
            <a:r>
              <a:rPr lang="en-US" sz="2000" dirty="0" smtClean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R1-2205383</a:t>
            </a:r>
          </a:p>
          <a:p>
            <a:pPr algn="just"/>
            <a:r>
              <a:rPr lang="en-US" sz="2000" dirty="0" smtClean="0">
                <a:solidFill>
                  <a:schemeClr val="bg1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e-Meeting, May 9th – 20th, 2022</a:t>
            </a:r>
            <a:endParaRPr lang="en-US" sz="2000" dirty="0">
              <a:solidFill>
                <a:schemeClr val="bg1"/>
              </a:solidFill>
              <a:latin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287523" y="3110858"/>
            <a:ext cx="11590832" cy="2492990"/>
          </a:xfrm>
          <a:prstGeom prst="rect">
            <a:avLst/>
          </a:prstGeom>
          <a:ln w="6350">
            <a:noFill/>
          </a:ln>
        </p:spPr>
        <p:txBody>
          <a:bodyPr wrap="square">
            <a:spAutoFit/>
          </a:bodyPr>
          <a:lstStyle/>
          <a:p>
            <a:pPr marR="0" indent="-1187450">
              <a:lnSpc>
                <a:spcPct val="120000"/>
              </a:lnSpc>
              <a:spcAft>
                <a:spcPts val="1200"/>
              </a:spcAft>
              <a:tabLst>
                <a:tab pos="1260475" algn="l"/>
              </a:tabLst>
            </a:pP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Agenda </a:t>
            </a:r>
            <a:r>
              <a:rPr lang="en-US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item	: 8.16.1</a:t>
            </a:r>
            <a:endParaRPr lang="en-US" sz="2000" b="1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R="0" indent="-1187450">
              <a:lnSpc>
                <a:spcPct val="120000"/>
              </a:lnSpc>
              <a:spcAft>
                <a:spcPts val="1200"/>
              </a:spcAft>
              <a:tabLst>
                <a:tab pos="1260475" algn="l"/>
              </a:tabLst>
            </a:pPr>
            <a:r>
              <a:rPr lang="en-US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Source		: Samsung, Ericsson, Nokia, NSB, ZTE, Intel, </a:t>
            </a:r>
            <a:r>
              <a:rPr lang="en-US" sz="20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MediaTek</a:t>
            </a:r>
            <a:r>
              <a:rPr lang="en-US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Verizon, AT&amp;T, KDDI, </a:t>
            </a:r>
          </a:p>
          <a:p>
            <a:pPr marR="0" indent="-1187450">
              <a:lnSpc>
                <a:spcPct val="120000"/>
              </a:lnSpc>
              <a:spcAft>
                <a:spcPts val="1200"/>
              </a:spcAft>
              <a:tabLst>
                <a:tab pos="1260475" algn="l"/>
              </a:tabLst>
            </a:pP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</a:t>
            </a:r>
            <a:r>
              <a:rPr lang="en-US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	NTT DOCOMO, LG </a:t>
            </a:r>
            <a:r>
              <a:rPr lang="en-US" sz="2000" b="1" dirty="0" err="1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Uplus</a:t>
            </a:r>
            <a:r>
              <a:rPr lang="en-US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KT Corporation, SKT</a:t>
            </a:r>
          </a:p>
          <a:p>
            <a:pPr marR="0" indent="-1187450">
              <a:lnSpc>
                <a:spcPct val="120000"/>
              </a:lnSpc>
              <a:spcAft>
                <a:spcPts val="1200"/>
              </a:spcAft>
              <a:tabLst>
                <a:tab pos="1260475" algn="l"/>
              </a:tabLst>
            </a:pPr>
            <a:r>
              <a:rPr lang="en-US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Title		: Proposal on UE Feature for Rel-17 Unified TCI</a:t>
            </a:r>
          </a:p>
          <a:p>
            <a:pPr>
              <a:spcAft>
                <a:spcPts val="1200"/>
              </a:spcAft>
            </a:pPr>
            <a:r>
              <a:rPr lang="en-US" sz="2000" b="1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Document for	: </a:t>
            </a:r>
            <a:r>
              <a:rPr lang="en-US" sz="20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Discussion and Decision</a:t>
            </a:r>
          </a:p>
        </p:txBody>
      </p:sp>
    </p:spTree>
    <p:extLst>
      <p:ext uri="{BB962C8B-B14F-4D97-AF65-F5344CB8AC3E}">
        <p14:creationId xmlns:p14="http://schemas.microsoft.com/office/powerpoint/2010/main" val="337351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 </a:t>
            </a:r>
            <a:r>
              <a:rPr lang="en-US" altLang="ko-KR" sz="2400" dirty="0" smtClean="0">
                <a:solidFill>
                  <a:schemeClr val="bg2">
                    <a:lumMod val="75000"/>
                  </a:schemeClr>
                </a:solidFill>
              </a:rPr>
              <a:t>| </a:t>
            </a:r>
            <a:endParaRPr lang="ko-KR" alt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482422" y="1077362"/>
            <a:ext cx="11227156" cy="5169529"/>
          </a:xfrm>
          <a:ln>
            <a:solidFill>
              <a:srgbClr val="0000FF"/>
            </a:solidFill>
          </a:ln>
        </p:spPr>
        <p:txBody>
          <a:bodyPr>
            <a:normAutofit/>
          </a:bodyPr>
          <a:lstStyle/>
          <a:p>
            <a:r>
              <a:rPr lang="en-US" sz="2800" dirty="0" smtClean="0"/>
              <a:t>A UE that supports Rel-17 TCI framework supports </a:t>
            </a:r>
            <a:r>
              <a:rPr lang="en-US" sz="2800" dirty="0"/>
              <a:t>at </a:t>
            </a:r>
            <a:r>
              <a:rPr lang="en-US" sz="2800" dirty="0" smtClean="0"/>
              <a:t>least the following </a:t>
            </a:r>
            <a:r>
              <a:rPr lang="en-US" sz="2800" b="1" dirty="0" smtClean="0"/>
              <a:t>basic FGs</a:t>
            </a:r>
            <a:r>
              <a:rPr lang="en-US" sz="2800" dirty="0" smtClean="0"/>
              <a:t>: </a:t>
            </a:r>
            <a:endParaRPr lang="en-US" sz="2800" dirty="0"/>
          </a:p>
          <a:p>
            <a:pPr lvl="1"/>
            <a:r>
              <a:rPr lang="en-US" sz="2400" dirty="0" smtClean="0"/>
              <a:t>FG 23-1-1: Unified </a:t>
            </a:r>
            <a:r>
              <a:rPr lang="en-US" sz="2400" dirty="0"/>
              <a:t>TCI with joint DL/UL TCI update for </a:t>
            </a:r>
            <a:r>
              <a:rPr lang="en-US" sz="2400" dirty="0" smtClean="0"/>
              <a:t>intra-cell </a:t>
            </a:r>
            <a:r>
              <a:rPr lang="en-US" sz="2400" dirty="0"/>
              <a:t>beam </a:t>
            </a:r>
            <a:r>
              <a:rPr lang="en-US" sz="2400" dirty="0" smtClean="0"/>
              <a:t>management </a:t>
            </a:r>
          </a:p>
          <a:p>
            <a:pPr lvl="1"/>
            <a:r>
              <a:rPr lang="en-US" sz="2400" dirty="0"/>
              <a:t>FG </a:t>
            </a:r>
            <a:r>
              <a:rPr lang="en-US" sz="2400" dirty="0" smtClean="0"/>
              <a:t>23-1-1[k]: Unified </a:t>
            </a:r>
            <a:r>
              <a:rPr lang="en-US" sz="2400" dirty="0"/>
              <a:t>TCI with joint DL/UL TCI update for inter-cell beam </a:t>
            </a:r>
            <a:r>
              <a:rPr lang="en-US" sz="2400" dirty="0" smtClean="0"/>
              <a:t>management</a:t>
            </a:r>
            <a:endParaRPr lang="en-US" sz="2400" dirty="0"/>
          </a:p>
          <a:p>
            <a:pPr lvl="1"/>
            <a:r>
              <a:rPr lang="en-US" sz="2400" dirty="0" smtClean="0"/>
              <a:t>FG 23-1-1b:Unified </a:t>
            </a:r>
            <a:r>
              <a:rPr lang="en-US" sz="2400" dirty="0"/>
              <a:t>TCI with joint DL/UL TCI update for intra- </a:t>
            </a:r>
            <a:r>
              <a:rPr lang="en-US" sz="2400" dirty="0" smtClean="0"/>
              <a:t>and inter-cell </a:t>
            </a:r>
            <a:r>
              <a:rPr lang="en-US" sz="2400" dirty="0"/>
              <a:t>beam management with more than one MAC-CE activated joint TCI state per </a:t>
            </a:r>
            <a:r>
              <a:rPr lang="en-US" sz="2400" dirty="0" smtClean="0"/>
              <a:t>CC</a:t>
            </a:r>
          </a:p>
          <a:p>
            <a:pPr lvl="1"/>
            <a:r>
              <a:rPr lang="en-US" sz="2400" dirty="0" smtClean="0"/>
              <a:t>FG </a:t>
            </a:r>
            <a:r>
              <a:rPr lang="en-US" sz="2400" dirty="0" smtClean="0"/>
              <a:t>23-1-2: Inter-cell </a:t>
            </a:r>
            <a:r>
              <a:rPr lang="en-US" sz="2400" dirty="0"/>
              <a:t>beam measurement and reporting </a:t>
            </a:r>
            <a:r>
              <a:rPr lang="en-US" sz="2400" dirty="0" smtClean="0"/>
              <a:t>(</a:t>
            </a:r>
            <a:r>
              <a:rPr lang="en-US" sz="2400" dirty="0"/>
              <a:t>for inter-cell BM </a:t>
            </a:r>
            <a:r>
              <a:rPr lang="en-US" sz="2400" dirty="0" smtClean="0"/>
              <a:t>and </a:t>
            </a:r>
            <a:r>
              <a:rPr lang="en-US" sz="2400" dirty="0" err="1"/>
              <a:t>mTRP</a:t>
            </a:r>
            <a:r>
              <a:rPr lang="en-US" sz="2400" dirty="0"/>
              <a:t>)</a:t>
            </a:r>
            <a:endParaRPr lang="en-US" sz="2400" dirty="0" smtClean="0"/>
          </a:p>
          <a:p>
            <a:pPr marL="0" indent="0">
              <a:buNone/>
            </a:pP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56144525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53580</TotalTime>
  <Words>165</Words>
  <Application>Microsoft Office PowerPoint</Application>
  <PresentationFormat>Widescreen</PresentationFormat>
  <Paragraphs>13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3" baseType="lpstr">
      <vt:lpstr>굴림</vt:lpstr>
      <vt:lpstr>Malgun Gothic</vt:lpstr>
      <vt:lpstr>Titillium</vt:lpstr>
      <vt:lpstr>Arial</vt:lpstr>
      <vt:lpstr>Calibri</vt:lpstr>
      <vt:lpstr>Calibri Light</vt:lpstr>
      <vt:lpstr>Symbol</vt:lpstr>
      <vt:lpstr>Times New Roman</vt:lpstr>
      <vt:lpstr>Verdana</vt:lpstr>
      <vt:lpstr>Wingdings</vt:lpstr>
      <vt:lpstr>Office 테마</vt:lpstr>
      <vt:lpstr>PowerPoint Presentation</vt:lpstr>
      <vt:lpstr>Proposal | </vt:lpstr>
    </vt:vector>
  </TitlesOfParts>
  <Company>Samsung 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Younsun Kim</dc:creator>
  <cp:lastModifiedBy>Eko Onggosanusi</cp:lastModifiedBy>
  <cp:revision>972</cp:revision>
  <dcterms:created xsi:type="dcterms:W3CDTF">2019-02-14T07:06:45Z</dcterms:created>
  <dcterms:modified xsi:type="dcterms:W3CDTF">2022-05-14T22:59:54Z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