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981" r:id="rId2"/>
    <p:sldId id="988" r:id="rId3"/>
    <p:sldId id="1008" r:id="rId4"/>
    <p:sldId id="1010" r:id="rId5"/>
    <p:sldId id="1011" r:id="rId6"/>
    <p:sldId id="1009" r:id="rId7"/>
    <p:sldId id="1012" r:id="rId8"/>
    <p:sldId id="1005" r:id="rId9"/>
    <p:sldId id="1006" r:id="rId10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0" d="100"/>
          <a:sy n="110" d="100"/>
        </p:scale>
        <p:origin x="300" y="10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Highlights from RAN#95-e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R1-2204042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All RAN1 endorsed LTE CRs submitted to RAN#95-e were approved</a:t>
            </a:r>
          </a:p>
          <a:p>
            <a:pPr latinLnBrk="0"/>
            <a:r>
              <a:rPr lang="en-GB" dirty="0"/>
              <a:t>All RAN1 endorsed NR CRs submitted to RAN#95-e were approved, except </a:t>
            </a:r>
            <a:r>
              <a:rPr lang="en-GB" dirty="0" err="1"/>
              <a:t>CR_pack</a:t>
            </a:r>
            <a:r>
              <a:rPr lang="en-GB" dirty="0"/>
              <a:t> RP-220262 (</a:t>
            </a:r>
            <a:r>
              <a:rPr lang="en-GB" dirty="0" err="1"/>
              <a:t>NR_SL_enh</a:t>
            </a:r>
            <a:r>
              <a:rPr lang="en-GB" dirty="0"/>
              <a:t>) which was partially approved</a:t>
            </a:r>
            <a:endParaRPr lang="en-US" dirty="0"/>
          </a:p>
          <a:p>
            <a:pPr lvl="1"/>
            <a:r>
              <a:rPr lang="en-GB" dirty="0"/>
              <a:t>CR to 38.214 in R1-2202963 was revised by company CR in RP-220949 in order to cover in addition proposal 3 of RP-220890 following the Mon GTW discussion in RAN#95-3</a:t>
            </a:r>
            <a:endParaRPr lang="en-US" dirty="0"/>
          </a:p>
          <a:p>
            <a:endParaRPr lang="en-US" sz="1800" dirty="0"/>
          </a:p>
          <a:p>
            <a:r>
              <a:rPr lang="en-US" sz="1800" dirty="0"/>
              <a:t>Two CRs on Pi/2-BPSK specification updates for the merger of 5Gi into 3GPP were approved</a:t>
            </a:r>
          </a:p>
          <a:p>
            <a:pPr lvl="1"/>
            <a:r>
              <a:rPr lang="en-US" sz="1600" dirty="0"/>
              <a:t>RP-220920 </a:t>
            </a:r>
            <a:r>
              <a:rPr lang="en-GB" sz="1600" dirty="0"/>
              <a:t>(TS38.211, Rel-17, CR#0086, Cat. C)</a:t>
            </a:r>
          </a:p>
          <a:p>
            <a:pPr lvl="1"/>
            <a:r>
              <a:rPr lang="en-US" sz="1600" dirty="0"/>
              <a:t>RP-220921 (TS38.306, Rel-17, CR#0667, Cat. C)</a:t>
            </a:r>
          </a:p>
          <a:p>
            <a:pPr lvl="1"/>
            <a:endParaRPr lang="en-US" sz="1600" dirty="0"/>
          </a:p>
          <a:p>
            <a:endParaRPr lang="en-US" sz="1800" dirty="0"/>
          </a:p>
          <a:p>
            <a:pPr marL="444500" lvl="1" indent="0">
              <a:buNone/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and NR CRs</a:t>
            </a:r>
          </a:p>
        </p:txBody>
      </p:sp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RAN1 work on Rel-17 work items were concluded as completed except Rel-17 </a:t>
            </a:r>
            <a:r>
              <a:rPr lang="en-US" dirty="0" err="1"/>
              <a:t>eIAB</a:t>
            </a:r>
            <a:r>
              <a:rPr lang="en-US" dirty="0"/>
              <a:t> (exception sheet in </a:t>
            </a:r>
            <a:r>
              <a:rPr lang="en-GB" dirty="0"/>
              <a:t>RP-220519)</a:t>
            </a:r>
            <a:endParaRPr lang="en-US" dirty="0"/>
          </a:p>
          <a:p>
            <a:pPr lvl="1"/>
            <a:r>
              <a:rPr lang="en-GB" dirty="0"/>
              <a:t>RAN1 needs to address the open issues related to the MAC CEs for the support of PHY layer parameters (details in RP-220519)</a:t>
            </a:r>
            <a:endParaRPr lang="en-US" dirty="0"/>
          </a:p>
          <a:p>
            <a:pPr lvl="1"/>
            <a:r>
              <a:rPr lang="en-US" dirty="0"/>
              <a:t>Rel-17 </a:t>
            </a:r>
            <a:r>
              <a:rPr lang="en-US" dirty="0" err="1"/>
              <a:t>eIAB</a:t>
            </a:r>
            <a:r>
              <a:rPr lang="en-US" dirty="0"/>
              <a:t> has been assigned 0.25 TU in RAN#109-e to handle this work</a:t>
            </a:r>
          </a:p>
          <a:p>
            <a:pPr lvl="1"/>
            <a:endParaRPr lang="en-US" dirty="0"/>
          </a:p>
          <a:p>
            <a:r>
              <a:rPr lang="en-US" dirty="0"/>
              <a:t>Although all the RAN1 work on Rel-17 were concluded as completed except Rel-17 </a:t>
            </a:r>
            <a:r>
              <a:rPr lang="en-US" dirty="0" err="1"/>
              <a:t>eIAB</a:t>
            </a:r>
            <a:r>
              <a:rPr lang="en-US" dirty="0"/>
              <a:t>, a number of open issues that may possibly require RAN1 attention in maintenance phase were listed in the status reports for </a:t>
            </a:r>
            <a:r>
              <a:rPr lang="en-US" dirty="0" err="1"/>
              <a:t>Sidelink</a:t>
            </a:r>
            <a:r>
              <a:rPr lang="en-US" dirty="0"/>
              <a:t> Enhancement and NR-NTN</a:t>
            </a:r>
          </a:p>
          <a:p>
            <a:pPr lvl="1"/>
            <a:r>
              <a:rPr lang="en-US" dirty="0"/>
              <a:t>Details in slides 4 and 5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Status</a:t>
            </a:r>
            <a:r>
              <a:rPr lang="en-US"/>
              <a:t>: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587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The following proposal was agreed (</a:t>
            </a:r>
            <a:r>
              <a:rPr lang="en-GB" sz="1800" dirty="0"/>
              <a:t>Proposal 3 of RP-220890)</a:t>
            </a:r>
            <a:endParaRPr lang="en-US" sz="1800" dirty="0"/>
          </a:p>
          <a:p>
            <a:pPr lvl="1"/>
            <a:r>
              <a:rPr lang="en-US" sz="1600" i="1" dirty="0"/>
              <a:t>When SL DRX active time of RX UE is provided by the higher layer for candidate resource selection</a:t>
            </a:r>
          </a:p>
          <a:p>
            <a:pPr lvl="2"/>
            <a:r>
              <a:rPr lang="en-US" sz="1400" i="1" dirty="0"/>
              <a:t>Solution 5 (up to UE implementation): If there is no candidate single-slot resource remained within the indicated SL DRX active time in the set SA after completing the iterations from step 4) to 7) to fulfil </a:t>
            </a:r>
            <a:r>
              <a:rPr lang="en-US" sz="1400" i="1" dirty="0" err="1"/>
              <a:t>X·M_"total</a:t>
            </a:r>
            <a:r>
              <a:rPr lang="en-US" sz="1400" i="1" dirty="0"/>
              <a:t>", the UE based on its implementation selects and includes at least one candidate single-slot resources within the indicated SL DRX active time in the set SA.</a:t>
            </a:r>
          </a:p>
          <a:p>
            <a:r>
              <a:rPr lang="en-US" sz="1800" dirty="0"/>
              <a:t>A company CR in </a:t>
            </a:r>
            <a:r>
              <a:rPr lang="en-GB" sz="1800" dirty="0"/>
              <a:t>RP-220949 was endorsed for TS38.214 in accordance with the new agreement</a:t>
            </a:r>
            <a:endParaRPr lang="en-US" sz="1800" dirty="0"/>
          </a:p>
          <a:p>
            <a:pPr lvl="1"/>
            <a:endParaRPr lang="en-US" sz="1600" dirty="0"/>
          </a:p>
          <a:p>
            <a:r>
              <a:rPr lang="en-US" sz="1800" dirty="0"/>
              <a:t>Following agreement was taken for FG 32-2</a:t>
            </a:r>
          </a:p>
          <a:p>
            <a:pPr lvl="1"/>
            <a:r>
              <a:rPr lang="en-US" sz="1600" i="1" dirty="0"/>
              <a:t>Modified Alt2 (Proposal 4): Split FG 32-2 into two sub-FGs</a:t>
            </a:r>
          </a:p>
          <a:p>
            <a:pPr lvl="2"/>
            <a:r>
              <a:rPr lang="en-US" sz="1400" i="1" dirty="0"/>
              <a:t>One sub-FG for support of only S-SSB reception</a:t>
            </a:r>
          </a:p>
          <a:p>
            <a:pPr lvl="2"/>
            <a:r>
              <a:rPr lang="en-US" sz="1400" i="1" dirty="0"/>
              <a:t>Another sub-FG for support of PSFCH reception with pre-requisite of S-SSB reception</a:t>
            </a:r>
          </a:p>
          <a:p>
            <a:pPr lvl="1"/>
            <a:endParaRPr lang="en-GB" sz="1600" i="1" dirty="0"/>
          </a:p>
          <a:p>
            <a:r>
              <a:rPr lang="en-GB" sz="1800" dirty="0"/>
              <a:t>(in RP-220945) </a:t>
            </a:r>
            <a:r>
              <a:rPr lang="en-GB" sz="1800" i="1" dirty="0"/>
              <a:t>Following issues are to be handled as part of RAN1 maintenance work.</a:t>
            </a:r>
            <a:endParaRPr lang="en-US" sz="1800" i="1" dirty="0"/>
          </a:p>
          <a:p>
            <a:pPr lvl="1"/>
            <a:r>
              <a:rPr lang="en-US" sz="1600" i="1" dirty="0"/>
              <a:t>Finalization of UE-B’s behavior when it receives both preferred resource set and non-preferred resource set from the same UE-A or different UE-As</a:t>
            </a:r>
          </a:p>
          <a:p>
            <a:pPr lvl="1"/>
            <a:r>
              <a:rPr lang="en-US" sz="1600" i="1" dirty="0"/>
              <a:t>Finalization of relationship between start/end slots of resource selection window used for </a:t>
            </a:r>
            <a:r>
              <a:rPr lang="en-US" sz="1600" i="1" dirty="0" err="1"/>
              <a:t>sidelink</a:t>
            </a:r>
            <a:r>
              <a:rPr lang="en-US" sz="1600" i="1" dirty="0"/>
              <a:t> transmission carrying inter-UE coordination information and start/end slots of resource selection window for determining the set of resources</a:t>
            </a:r>
          </a:p>
          <a:p>
            <a:endParaRPr lang="en-US" sz="1800" i="1" dirty="0"/>
          </a:p>
          <a:p>
            <a:endParaRPr lang="en-US" sz="1800" i="1" dirty="0"/>
          </a:p>
          <a:p>
            <a:endParaRPr lang="en-US" sz="1800" i="1" dirty="0"/>
          </a:p>
          <a:p>
            <a:endParaRPr lang="en-US" sz="1800" i="1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Status: </a:t>
            </a:r>
            <a:r>
              <a:rPr lang="en-US" dirty="0" err="1"/>
              <a:t>Sidelink</a:t>
            </a:r>
            <a:r>
              <a:rPr lang="en-US" dirty="0"/>
              <a:t> Enhancement</a:t>
            </a:r>
          </a:p>
        </p:txBody>
      </p:sp>
    </p:spTree>
    <p:extLst>
      <p:ext uri="{BB962C8B-B14F-4D97-AF65-F5344CB8AC3E}">
        <p14:creationId xmlns:p14="http://schemas.microsoft.com/office/powerpoint/2010/main" val="1779320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(in </a:t>
            </a:r>
            <a:r>
              <a:rPr lang="en-US" dirty="0"/>
              <a:t>RP-220952</a:t>
            </a:r>
            <a:r>
              <a:rPr lang="en-GB" dirty="0"/>
              <a:t>)</a:t>
            </a:r>
            <a:r>
              <a:rPr lang="en-GB" i="1" dirty="0"/>
              <a:t> The following topics may require minor corrections and hence may be treated as part of Rel-17 maintenance activity:</a:t>
            </a:r>
            <a:endParaRPr lang="en-US" i="1" dirty="0"/>
          </a:p>
          <a:p>
            <a:pPr lvl="1"/>
            <a:r>
              <a:rPr lang="en-GB" i="1" dirty="0"/>
              <a:t>Details on UE behaviour w.r.t Validity timer expiry </a:t>
            </a:r>
            <a:endParaRPr lang="en-US" i="1" dirty="0"/>
          </a:p>
          <a:p>
            <a:pPr lvl="1"/>
            <a:r>
              <a:rPr lang="en-GB" i="1" dirty="0"/>
              <a:t>Support of negative </a:t>
            </a:r>
            <a:r>
              <a:rPr lang="en-GB" i="1" dirty="0" err="1"/>
              <a:t>TACommonDriftVariation</a:t>
            </a:r>
            <a:r>
              <a:rPr lang="en-GB" i="1" dirty="0"/>
              <a:t> values for GEO </a:t>
            </a:r>
            <a:endParaRPr lang="en-US" i="1" dirty="0"/>
          </a:p>
          <a:p>
            <a:pPr lvl="1"/>
            <a:r>
              <a:rPr lang="en-GB" i="1" dirty="0"/>
              <a:t>Resolving the ambiguity in interpretation of SFN indicating Epoch time</a:t>
            </a:r>
            <a:endParaRPr lang="en-US" i="1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Status: </a:t>
            </a:r>
            <a:r>
              <a:rPr lang="en-GB" dirty="0"/>
              <a:t>Solutions for NR to support NTN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671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Following agreement was taken for FG 28-1</a:t>
            </a:r>
          </a:p>
          <a:p>
            <a:pPr lvl="1"/>
            <a:r>
              <a:rPr lang="en-US" i="1" dirty="0"/>
              <a:t>FG 28-1 is reported per UE, and FG 28-3 is reported per band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Status: </a:t>
            </a:r>
            <a:r>
              <a:rPr lang="en-US" dirty="0" err="1"/>
              <a:t>RedCap</a:t>
            </a:r>
            <a:r>
              <a:rPr lang="en-US" dirty="0"/>
              <a:t> UE Features</a:t>
            </a:r>
          </a:p>
        </p:txBody>
      </p:sp>
    </p:spTree>
    <p:extLst>
      <p:ext uri="{BB962C8B-B14F-4D97-AF65-F5344CB8AC3E}">
        <p14:creationId xmlns:p14="http://schemas.microsoft.com/office/powerpoint/2010/main" val="1820003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6759" y="1119988"/>
            <a:ext cx="11314633" cy="528130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1600" dirty="0"/>
              <a:t>RP-220633: Study on evolution of NR duplex operation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RP-220300: </a:t>
            </a:r>
            <a:r>
              <a:rPr lang="en-GB" sz="1600" dirty="0"/>
              <a:t>NR </a:t>
            </a:r>
            <a:r>
              <a:rPr lang="en-GB" sz="1600" dirty="0" err="1"/>
              <a:t>sidelink</a:t>
            </a:r>
            <a:r>
              <a:rPr lang="en-GB" sz="1600" dirty="0"/>
              <a:t> evolution</a:t>
            </a: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RP-220297: Study on network energy savings for NR</a:t>
            </a:r>
          </a:p>
          <a:p>
            <a:pPr latinLnBrk="0"/>
            <a:r>
              <a:rPr lang="fr-FR" sz="1600" dirty="0"/>
              <a:t>RP-220953: NR NTN (Non-Terrestrial Networks) enhancements</a:t>
            </a:r>
            <a:endParaRPr lang="en-US" sz="1600" dirty="0"/>
          </a:p>
          <a:p>
            <a:pPr latinLnBrk="0"/>
            <a:r>
              <a:rPr lang="en-GB" sz="1600" dirty="0"/>
              <a:t>RP-220401: NR support for dedicated spectrum less than 5MHz </a:t>
            </a:r>
            <a:r>
              <a:rPr lang="en-GB" sz="1600"/>
              <a:t>for FR1</a:t>
            </a: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RP-220834: Multi-carrier enhancements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Target completion plenary# has been aligned with each WG’s targeted completion schedule of Rel-18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No change to RAN1 TU assignment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RP-220285: Study on XR Enhancements for NR RP-220953: NR NTN (Non-Terrestrial Networks) enhancements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Objective on network verified UE location has been updated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Objective on NTN-TN and NTN-NTN measurement/mobility and service continuity enhancements has been updated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RP-220979: </a:t>
            </a:r>
            <a:r>
              <a:rPr lang="en-US" sz="1600" dirty="0" err="1"/>
              <a:t>IoT</a:t>
            </a:r>
            <a:r>
              <a:rPr lang="en-US" sz="1600" dirty="0"/>
              <a:t> NTN enhancements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Objective on improved GNSS operations has been updated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Objective on mobility enhancements has been updated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Objective of performance part has been updated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RP-220937 Further NR coverage enhancements 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WID/SID Updates</a:t>
            </a:r>
          </a:p>
        </p:txBody>
      </p:sp>
    </p:spTree>
    <p:extLst>
      <p:ext uri="{BB962C8B-B14F-4D97-AF65-F5344CB8AC3E}">
        <p14:creationId xmlns:p14="http://schemas.microsoft.com/office/powerpoint/2010/main" val="1949344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Endorsed RAN meeting plan in RP-220857 (1/2)</a:t>
            </a:r>
          </a:p>
        </p:txBody>
      </p:sp>
      <p:grpSp>
        <p:nvGrpSpPr>
          <p:cNvPr id="295" name="그룹 294"/>
          <p:cNvGrpSpPr/>
          <p:nvPr/>
        </p:nvGrpSpPr>
        <p:grpSpPr>
          <a:xfrm>
            <a:off x="188916" y="1246138"/>
            <a:ext cx="11676791" cy="4922507"/>
            <a:chOff x="258588" y="1341937"/>
            <a:chExt cx="11676791" cy="4922507"/>
          </a:xfrm>
        </p:grpSpPr>
        <p:sp>
          <p:nvSpPr>
            <p:cNvPr id="149" name="Oval 169">
              <a:extLst>
                <a:ext uri="{FF2B5EF4-FFF2-40B4-BE49-F238E27FC236}">
                  <a16:creationId xmlns:a16="http://schemas.microsoft.com/office/drawing/2014/main" id="{979E787C-09BA-4E0E-B739-34F7165E2959}"/>
                </a:ext>
              </a:extLst>
            </p:cNvPr>
            <p:cNvSpPr/>
            <p:nvPr/>
          </p:nvSpPr>
          <p:spPr bwMode="auto">
            <a:xfrm>
              <a:off x="9420940" y="3129145"/>
              <a:ext cx="2329178" cy="2316635"/>
            </a:xfrm>
            <a:prstGeom prst="ellipse">
              <a:avLst/>
            </a:prstGeom>
            <a:solidFill>
              <a:srgbClr val="FBFAD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0" name="Oval 5">
              <a:extLst>
                <a:ext uri="{FF2B5EF4-FFF2-40B4-BE49-F238E27FC236}">
                  <a16:creationId xmlns:a16="http://schemas.microsoft.com/office/drawing/2014/main" id="{2209E2B4-3D9C-430A-BA2C-A44BC2A4F9AD}"/>
                </a:ext>
              </a:extLst>
            </p:cNvPr>
            <p:cNvSpPr/>
            <p:nvPr/>
          </p:nvSpPr>
          <p:spPr bwMode="auto">
            <a:xfrm>
              <a:off x="6092000" y="3111253"/>
              <a:ext cx="1262324" cy="2316635"/>
            </a:xfrm>
            <a:prstGeom prst="ellipse">
              <a:avLst/>
            </a:prstGeom>
            <a:solidFill>
              <a:srgbClr val="FBFAD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1" name="Rectangle: Rounded Corners 157">
              <a:extLst>
                <a:ext uri="{FF2B5EF4-FFF2-40B4-BE49-F238E27FC236}">
                  <a16:creationId xmlns:a16="http://schemas.microsoft.com/office/drawing/2014/main" id="{6C48EEAF-E6D0-4697-A007-78493DB61F1B}"/>
                </a:ext>
              </a:extLst>
            </p:cNvPr>
            <p:cNvSpPr/>
            <p:nvPr/>
          </p:nvSpPr>
          <p:spPr>
            <a:xfrm>
              <a:off x="3916465" y="2779890"/>
              <a:ext cx="267291" cy="279340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152" name="Rectangle: Rounded Corners 160">
              <a:extLst>
                <a:ext uri="{FF2B5EF4-FFF2-40B4-BE49-F238E27FC236}">
                  <a16:creationId xmlns:a16="http://schemas.microsoft.com/office/drawing/2014/main" id="{8F5DCE42-106E-41C2-A343-498B8B7E0BBF}"/>
                </a:ext>
              </a:extLst>
            </p:cNvPr>
            <p:cNvSpPr/>
            <p:nvPr/>
          </p:nvSpPr>
          <p:spPr>
            <a:xfrm>
              <a:off x="1406260" y="2779890"/>
              <a:ext cx="262782" cy="30195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153" name="Rectangle: Rounded Corners 162">
              <a:extLst>
                <a:ext uri="{FF2B5EF4-FFF2-40B4-BE49-F238E27FC236}">
                  <a16:creationId xmlns:a16="http://schemas.microsoft.com/office/drawing/2014/main" id="{B1C3CA22-1C07-4FD6-91F1-AA105FFB0309}"/>
                </a:ext>
              </a:extLst>
            </p:cNvPr>
            <p:cNvSpPr/>
            <p:nvPr/>
          </p:nvSpPr>
          <p:spPr>
            <a:xfrm>
              <a:off x="3055985" y="2784172"/>
              <a:ext cx="278301" cy="31230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154" name="Rectangle: Rounded Corners 164">
              <a:extLst>
                <a:ext uri="{FF2B5EF4-FFF2-40B4-BE49-F238E27FC236}">
                  <a16:creationId xmlns:a16="http://schemas.microsoft.com/office/drawing/2014/main" id="{58FBF7E9-1113-4710-BEB4-E257C94A91E9}"/>
                </a:ext>
              </a:extLst>
            </p:cNvPr>
            <p:cNvSpPr/>
            <p:nvPr/>
          </p:nvSpPr>
          <p:spPr>
            <a:xfrm>
              <a:off x="1899371" y="3254710"/>
              <a:ext cx="136461" cy="244943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8AA1C384-DB42-4F96-B6F5-5341FEDBB084}"/>
                </a:ext>
              </a:extLst>
            </p:cNvPr>
            <p:cNvSpPr txBox="1"/>
            <p:nvPr/>
          </p:nvSpPr>
          <p:spPr>
            <a:xfrm>
              <a:off x="1201483" y="1341937"/>
              <a:ext cx="16182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E-meeting</a:t>
              </a:r>
            </a:p>
          </p:txBody>
        </p:sp>
        <p:sp>
          <p:nvSpPr>
            <p:cNvPr id="156" name="Rectangle 236">
              <a:extLst>
                <a:ext uri="{FF2B5EF4-FFF2-40B4-BE49-F238E27FC236}">
                  <a16:creationId xmlns:a16="http://schemas.microsoft.com/office/drawing/2014/main" id="{6ED2FECC-F118-485A-A744-8D22423AE67A}"/>
                </a:ext>
              </a:extLst>
            </p:cNvPr>
            <p:cNvSpPr/>
            <p:nvPr/>
          </p:nvSpPr>
          <p:spPr>
            <a:xfrm>
              <a:off x="1216671" y="1857272"/>
              <a:ext cx="1260756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April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57" name="Rectangle 241">
              <a:extLst>
                <a:ext uri="{FF2B5EF4-FFF2-40B4-BE49-F238E27FC236}">
                  <a16:creationId xmlns:a16="http://schemas.microsoft.com/office/drawing/2014/main" id="{9ECD1A57-D939-4764-915C-2CD22EE99F9C}"/>
                </a:ext>
              </a:extLst>
            </p:cNvPr>
            <p:cNvSpPr/>
            <p:nvPr/>
          </p:nvSpPr>
          <p:spPr>
            <a:xfrm>
              <a:off x="2477428" y="1862047"/>
              <a:ext cx="1143601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May 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58" name="Rectangle 242">
              <a:extLst>
                <a:ext uri="{FF2B5EF4-FFF2-40B4-BE49-F238E27FC236}">
                  <a16:creationId xmlns:a16="http://schemas.microsoft.com/office/drawing/2014/main" id="{C3E20012-74CA-4790-8FD4-6ECAB6B8AD31}"/>
                </a:ext>
              </a:extLst>
            </p:cNvPr>
            <p:cNvSpPr/>
            <p:nvPr/>
          </p:nvSpPr>
          <p:spPr>
            <a:xfrm>
              <a:off x="1673600" y="234639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11-15</a:t>
              </a:r>
            </a:p>
          </p:txBody>
        </p:sp>
        <p:sp>
          <p:nvSpPr>
            <p:cNvPr id="159" name="Rectangle 243">
              <a:extLst>
                <a:ext uri="{FF2B5EF4-FFF2-40B4-BE49-F238E27FC236}">
                  <a16:creationId xmlns:a16="http://schemas.microsoft.com/office/drawing/2014/main" id="{C64CCE25-9E0F-42A3-AFA4-191C1304C8DA}"/>
                </a:ext>
              </a:extLst>
            </p:cNvPr>
            <p:cNvSpPr/>
            <p:nvPr/>
          </p:nvSpPr>
          <p:spPr>
            <a:xfrm>
              <a:off x="1958828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18-22</a:t>
              </a:r>
            </a:p>
          </p:txBody>
        </p:sp>
        <p:sp>
          <p:nvSpPr>
            <p:cNvPr id="160" name="Rectangle 244">
              <a:extLst>
                <a:ext uri="{FF2B5EF4-FFF2-40B4-BE49-F238E27FC236}">
                  <a16:creationId xmlns:a16="http://schemas.microsoft.com/office/drawing/2014/main" id="{592E853E-B24D-42DF-9379-4F297BA14144}"/>
                </a:ext>
              </a:extLst>
            </p:cNvPr>
            <p:cNvSpPr/>
            <p:nvPr/>
          </p:nvSpPr>
          <p:spPr>
            <a:xfrm>
              <a:off x="2227347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25-29</a:t>
              </a:r>
            </a:p>
          </p:txBody>
        </p:sp>
        <p:sp>
          <p:nvSpPr>
            <p:cNvPr id="161" name="Rectangle 249">
              <a:extLst>
                <a:ext uri="{FF2B5EF4-FFF2-40B4-BE49-F238E27FC236}">
                  <a16:creationId xmlns:a16="http://schemas.microsoft.com/office/drawing/2014/main" id="{556B1B69-0772-4D0D-BD56-FE2202FCAAF5}"/>
                </a:ext>
              </a:extLst>
            </p:cNvPr>
            <p:cNvSpPr/>
            <p:nvPr/>
          </p:nvSpPr>
          <p:spPr>
            <a:xfrm>
              <a:off x="2517135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02-06</a:t>
              </a:r>
            </a:p>
          </p:txBody>
        </p:sp>
        <p:sp>
          <p:nvSpPr>
            <p:cNvPr id="162" name="Rectangle 251">
              <a:extLst>
                <a:ext uri="{FF2B5EF4-FFF2-40B4-BE49-F238E27FC236}">
                  <a16:creationId xmlns:a16="http://schemas.microsoft.com/office/drawing/2014/main" id="{0EC7D304-DAD1-41CC-855A-F148CFFCBC78}"/>
                </a:ext>
              </a:extLst>
            </p:cNvPr>
            <p:cNvSpPr/>
            <p:nvPr/>
          </p:nvSpPr>
          <p:spPr>
            <a:xfrm>
              <a:off x="2789568" y="234682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09-13</a:t>
              </a:r>
            </a:p>
          </p:txBody>
        </p:sp>
        <p:sp>
          <p:nvSpPr>
            <p:cNvPr id="163" name="Rectangle 252">
              <a:extLst>
                <a:ext uri="{FF2B5EF4-FFF2-40B4-BE49-F238E27FC236}">
                  <a16:creationId xmlns:a16="http://schemas.microsoft.com/office/drawing/2014/main" id="{C90F3297-B472-4D2A-8F4F-6C8021A4382D}"/>
                </a:ext>
              </a:extLst>
            </p:cNvPr>
            <p:cNvSpPr/>
            <p:nvPr/>
          </p:nvSpPr>
          <p:spPr>
            <a:xfrm>
              <a:off x="3069161" y="234682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16-20</a:t>
              </a:r>
            </a:p>
          </p:txBody>
        </p:sp>
        <p:sp>
          <p:nvSpPr>
            <p:cNvPr id="164" name="Rectangle 253">
              <a:extLst>
                <a:ext uri="{FF2B5EF4-FFF2-40B4-BE49-F238E27FC236}">
                  <a16:creationId xmlns:a16="http://schemas.microsoft.com/office/drawing/2014/main" id="{95FF5EBB-F3E3-4641-A0D5-7333C3BBA64D}"/>
                </a:ext>
              </a:extLst>
            </p:cNvPr>
            <p:cNvSpPr/>
            <p:nvPr/>
          </p:nvSpPr>
          <p:spPr>
            <a:xfrm>
              <a:off x="3581151" y="1862047"/>
              <a:ext cx="1199422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June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65" name="Rectangle 254">
              <a:extLst>
                <a:ext uri="{FF2B5EF4-FFF2-40B4-BE49-F238E27FC236}">
                  <a16:creationId xmlns:a16="http://schemas.microsoft.com/office/drawing/2014/main" id="{E7A6E381-4523-4207-8CA8-B197362D0AC2}"/>
                </a:ext>
              </a:extLst>
            </p:cNvPr>
            <p:cNvSpPr/>
            <p:nvPr/>
          </p:nvSpPr>
          <p:spPr>
            <a:xfrm>
              <a:off x="3361389" y="234682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23-27</a:t>
              </a:r>
            </a:p>
          </p:txBody>
        </p:sp>
        <p:sp>
          <p:nvSpPr>
            <p:cNvPr id="166" name="Rectangle 255">
              <a:extLst>
                <a:ext uri="{FF2B5EF4-FFF2-40B4-BE49-F238E27FC236}">
                  <a16:creationId xmlns:a16="http://schemas.microsoft.com/office/drawing/2014/main" id="{0C12A63F-3E6D-4C44-9569-BB23C0D51BFE}"/>
                </a:ext>
              </a:extLst>
            </p:cNvPr>
            <p:cNvSpPr/>
            <p:nvPr/>
          </p:nvSpPr>
          <p:spPr>
            <a:xfrm>
              <a:off x="3632265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30-3</a:t>
              </a:r>
            </a:p>
          </p:txBody>
        </p:sp>
        <p:sp>
          <p:nvSpPr>
            <p:cNvPr id="167" name="Rectangle 256">
              <a:extLst>
                <a:ext uri="{FF2B5EF4-FFF2-40B4-BE49-F238E27FC236}">
                  <a16:creationId xmlns:a16="http://schemas.microsoft.com/office/drawing/2014/main" id="{5CFBBEF4-2835-46C3-B482-7067DF33F3B2}"/>
                </a:ext>
              </a:extLst>
            </p:cNvPr>
            <p:cNvSpPr/>
            <p:nvPr/>
          </p:nvSpPr>
          <p:spPr>
            <a:xfrm>
              <a:off x="3911858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6-10</a:t>
              </a:r>
            </a:p>
          </p:txBody>
        </p:sp>
        <p:sp>
          <p:nvSpPr>
            <p:cNvPr id="168" name="Rectangle 257">
              <a:extLst>
                <a:ext uri="{FF2B5EF4-FFF2-40B4-BE49-F238E27FC236}">
                  <a16:creationId xmlns:a16="http://schemas.microsoft.com/office/drawing/2014/main" id="{A33AC1A4-77C6-43C1-9249-58AFFE0C47E0}"/>
                </a:ext>
              </a:extLst>
            </p:cNvPr>
            <p:cNvSpPr/>
            <p:nvPr/>
          </p:nvSpPr>
          <p:spPr>
            <a:xfrm>
              <a:off x="4448897" y="2352976"/>
              <a:ext cx="254543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20-24</a:t>
              </a:r>
            </a:p>
          </p:txBody>
        </p:sp>
        <p:sp>
          <p:nvSpPr>
            <p:cNvPr id="169" name="Rectangle 259">
              <a:extLst>
                <a:ext uri="{FF2B5EF4-FFF2-40B4-BE49-F238E27FC236}">
                  <a16:creationId xmlns:a16="http://schemas.microsoft.com/office/drawing/2014/main" id="{9F87C010-462C-432D-B315-02AD7C19E744}"/>
                </a:ext>
              </a:extLst>
            </p:cNvPr>
            <p:cNvSpPr/>
            <p:nvPr/>
          </p:nvSpPr>
          <p:spPr>
            <a:xfrm>
              <a:off x="4169304" y="236118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13-17</a:t>
              </a:r>
            </a:p>
          </p:txBody>
        </p:sp>
        <p:sp>
          <p:nvSpPr>
            <p:cNvPr id="170" name="Left Brace 260">
              <a:extLst>
                <a:ext uri="{FF2B5EF4-FFF2-40B4-BE49-F238E27FC236}">
                  <a16:creationId xmlns:a16="http://schemas.microsoft.com/office/drawing/2014/main" id="{17DC1FE0-A55C-4BDE-99A8-2F7C4F0C81CA}"/>
                </a:ext>
              </a:extLst>
            </p:cNvPr>
            <p:cNvSpPr/>
            <p:nvPr/>
          </p:nvSpPr>
          <p:spPr bwMode="auto">
            <a:xfrm rot="5400000">
              <a:off x="2442770" y="512841"/>
              <a:ext cx="115725" cy="2567924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71" name="Rectangle 261">
              <a:extLst>
                <a:ext uri="{FF2B5EF4-FFF2-40B4-BE49-F238E27FC236}">
                  <a16:creationId xmlns:a16="http://schemas.microsoft.com/office/drawing/2014/main" id="{0EF839F5-7FD1-4A3C-8270-A1FD481BB98D}"/>
                </a:ext>
              </a:extLst>
            </p:cNvPr>
            <p:cNvSpPr/>
            <p:nvPr/>
          </p:nvSpPr>
          <p:spPr>
            <a:xfrm>
              <a:off x="1413325" y="2352976"/>
              <a:ext cx="250145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04-08</a:t>
              </a:r>
            </a:p>
          </p:txBody>
        </p:sp>
        <p:cxnSp>
          <p:nvCxnSpPr>
            <p:cNvPr id="172" name="Straight Connector 12">
              <a:extLst>
                <a:ext uri="{FF2B5EF4-FFF2-40B4-BE49-F238E27FC236}">
                  <a16:creationId xmlns:a16="http://schemas.microsoft.com/office/drawing/2014/main" id="{2AFB8785-C1AE-4C4F-AF03-DDA7A3209BF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1419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3" name="Straight Connector 12">
              <a:extLst>
                <a:ext uri="{FF2B5EF4-FFF2-40B4-BE49-F238E27FC236}">
                  <a16:creationId xmlns:a16="http://schemas.microsoft.com/office/drawing/2014/main" id="{87AC8570-3B94-4C30-AF2F-74751DA0D4C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958828" y="266102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" name="Straight Connector 12">
              <a:extLst>
                <a:ext uri="{FF2B5EF4-FFF2-40B4-BE49-F238E27FC236}">
                  <a16:creationId xmlns:a16="http://schemas.microsoft.com/office/drawing/2014/main" id="{5700FE83-8DC4-4964-ABF1-8327C358744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656579" y="268413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5" name="Straight Connector 12">
              <a:extLst>
                <a:ext uri="{FF2B5EF4-FFF2-40B4-BE49-F238E27FC236}">
                  <a16:creationId xmlns:a16="http://schemas.microsoft.com/office/drawing/2014/main" id="{78B1E754-3EB3-47A6-A639-43A49B0D813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17135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6" name="Straight Connector 12">
              <a:extLst>
                <a:ext uri="{FF2B5EF4-FFF2-40B4-BE49-F238E27FC236}">
                  <a16:creationId xmlns:a16="http://schemas.microsoft.com/office/drawing/2014/main" id="{C5008238-C3A9-4BAA-978D-1FBC009523D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788316" y="261085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7" name="Straight Connector 12">
              <a:extLst>
                <a:ext uri="{FF2B5EF4-FFF2-40B4-BE49-F238E27FC236}">
                  <a16:creationId xmlns:a16="http://schemas.microsoft.com/office/drawing/2014/main" id="{C218A8C9-B45B-4664-AE99-A86F4232371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041992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8" name="Straight Connector 12">
              <a:extLst>
                <a:ext uri="{FF2B5EF4-FFF2-40B4-BE49-F238E27FC236}">
                  <a16:creationId xmlns:a16="http://schemas.microsoft.com/office/drawing/2014/main" id="{03F844D1-A71F-4AC5-93EE-121206CE45C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332285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9" name="Straight Connector 12">
              <a:extLst>
                <a:ext uri="{FF2B5EF4-FFF2-40B4-BE49-F238E27FC236}">
                  <a16:creationId xmlns:a16="http://schemas.microsoft.com/office/drawing/2014/main" id="{AFDC33B0-44F9-4FBE-98F0-CFD74F68E03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39636" y="26221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0" name="Straight Connector 12">
              <a:extLst>
                <a:ext uri="{FF2B5EF4-FFF2-40B4-BE49-F238E27FC236}">
                  <a16:creationId xmlns:a16="http://schemas.microsoft.com/office/drawing/2014/main" id="{F0B919AE-BAD0-4D43-A10A-63114C1560E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91185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1" name="Straight Connector 12">
              <a:extLst>
                <a:ext uri="{FF2B5EF4-FFF2-40B4-BE49-F238E27FC236}">
                  <a16:creationId xmlns:a16="http://schemas.microsoft.com/office/drawing/2014/main" id="{C2B90273-639D-4B1D-8371-3FD85202870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18303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2" name="Straight Connector 12">
              <a:extLst>
                <a:ext uri="{FF2B5EF4-FFF2-40B4-BE49-F238E27FC236}">
                  <a16:creationId xmlns:a16="http://schemas.microsoft.com/office/drawing/2014/main" id="{65A3CBC7-DDD4-4BE9-B8D4-B74720FBFC4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448897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3" name="Rectangle: Rounded Corners 314">
              <a:extLst>
                <a:ext uri="{FF2B5EF4-FFF2-40B4-BE49-F238E27FC236}">
                  <a16:creationId xmlns:a16="http://schemas.microsoft.com/office/drawing/2014/main" id="{6F9B8C8C-6CA3-4716-AF36-5E203DCC27D3}"/>
                </a:ext>
              </a:extLst>
            </p:cNvPr>
            <p:cNvSpPr/>
            <p:nvPr/>
          </p:nvSpPr>
          <p:spPr>
            <a:xfrm>
              <a:off x="2774652" y="3254710"/>
              <a:ext cx="557401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</p:txBody>
        </p:sp>
        <p:sp>
          <p:nvSpPr>
            <p:cNvPr id="184" name="Rectangle: Rounded Corners 317">
              <a:extLst>
                <a:ext uri="{FF2B5EF4-FFF2-40B4-BE49-F238E27FC236}">
                  <a16:creationId xmlns:a16="http://schemas.microsoft.com/office/drawing/2014/main" id="{6FF315FF-EF86-4ACD-912D-AB8A1E4E2F0E}"/>
                </a:ext>
              </a:extLst>
            </p:cNvPr>
            <p:cNvSpPr/>
            <p:nvPr/>
          </p:nvSpPr>
          <p:spPr>
            <a:xfrm>
              <a:off x="2793183" y="4403067"/>
              <a:ext cx="537135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</p:txBody>
        </p:sp>
        <p:sp>
          <p:nvSpPr>
            <p:cNvPr id="185" name="Rectangle: Rounded Corners 323">
              <a:extLst>
                <a:ext uri="{FF2B5EF4-FFF2-40B4-BE49-F238E27FC236}">
                  <a16:creationId xmlns:a16="http://schemas.microsoft.com/office/drawing/2014/main" id="{8BC297E6-D14A-4045-B594-D76A972E5B33}"/>
                </a:ext>
              </a:extLst>
            </p:cNvPr>
            <p:cNvSpPr/>
            <p:nvPr/>
          </p:nvSpPr>
          <p:spPr>
            <a:xfrm>
              <a:off x="2797108" y="4002597"/>
              <a:ext cx="514497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(5+4)</a:t>
              </a:r>
            </a:p>
          </p:txBody>
        </p:sp>
        <p:sp>
          <p:nvSpPr>
            <p:cNvPr id="186" name="Rectangle: Rounded Corners 324">
              <a:extLst>
                <a:ext uri="{FF2B5EF4-FFF2-40B4-BE49-F238E27FC236}">
                  <a16:creationId xmlns:a16="http://schemas.microsoft.com/office/drawing/2014/main" id="{970B9428-8E72-4C1C-AB03-382928BE011F}"/>
                </a:ext>
              </a:extLst>
            </p:cNvPr>
            <p:cNvSpPr/>
            <p:nvPr/>
          </p:nvSpPr>
          <p:spPr>
            <a:xfrm>
              <a:off x="2770839" y="3624177"/>
              <a:ext cx="560896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</p:txBody>
        </p:sp>
        <p:sp>
          <p:nvSpPr>
            <p:cNvPr id="187" name="Rectangle: Rounded Corners 325">
              <a:extLst>
                <a:ext uri="{FF2B5EF4-FFF2-40B4-BE49-F238E27FC236}">
                  <a16:creationId xmlns:a16="http://schemas.microsoft.com/office/drawing/2014/main" id="{0720C357-D630-44CE-BDAE-AF4A5974397A}"/>
                </a:ext>
              </a:extLst>
            </p:cNvPr>
            <p:cNvSpPr/>
            <p:nvPr/>
          </p:nvSpPr>
          <p:spPr>
            <a:xfrm>
              <a:off x="2787197" y="4836240"/>
              <a:ext cx="544856" cy="312307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RAN5-E</a:t>
              </a:r>
            </a:p>
          </p:txBody>
        </p:sp>
        <p:cxnSp>
          <p:nvCxnSpPr>
            <p:cNvPr id="188" name="Straight Connector 12">
              <a:extLst>
                <a:ext uri="{FF2B5EF4-FFF2-40B4-BE49-F238E27FC236}">
                  <a16:creationId xmlns:a16="http://schemas.microsoft.com/office/drawing/2014/main" id="{3D3A2A17-EAF4-4207-A4D5-FD53ACFBF5A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395182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9" name="Rectangle: Rounded Corners 327">
              <a:extLst>
                <a:ext uri="{FF2B5EF4-FFF2-40B4-BE49-F238E27FC236}">
                  <a16:creationId xmlns:a16="http://schemas.microsoft.com/office/drawing/2014/main" id="{0C7329A9-E54A-40F0-A467-258AED8DCC30}"/>
                </a:ext>
              </a:extLst>
            </p:cNvPr>
            <p:cNvSpPr/>
            <p:nvPr/>
          </p:nvSpPr>
          <p:spPr>
            <a:xfrm>
              <a:off x="2515855" y="3243249"/>
              <a:ext cx="284731" cy="244943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 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cxnSp>
          <p:nvCxnSpPr>
            <p:cNvPr id="190" name="Straight Connector 12">
              <a:extLst>
                <a:ext uri="{FF2B5EF4-FFF2-40B4-BE49-F238E27FC236}">
                  <a16:creationId xmlns:a16="http://schemas.microsoft.com/office/drawing/2014/main" id="{FB0C4E67-DE30-4513-955F-6B07D15D9F6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27347" y="261085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10239BFD-EA2D-4C24-B1AB-D13DEAFEF87F}"/>
                </a:ext>
              </a:extLst>
            </p:cNvPr>
            <p:cNvSpPr txBox="1"/>
            <p:nvPr/>
          </p:nvSpPr>
          <p:spPr>
            <a:xfrm>
              <a:off x="1637247" y="5680628"/>
              <a:ext cx="7729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rgbClr val="FF0000"/>
                  </a:solidFill>
                </a:rPr>
                <a:t>Friday to Monday, </a:t>
              </a:r>
            </a:p>
            <a:p>
              <a:pPr algn="ctr"/>
              <a:r>
                <a:rPr lang="en-US" sz="600" dirty="0">
                  <a:solidFill>
                    <a:srgbClr val="FF0000"/>
                  </a:solidFill>
                </a:rPr>
                <a:t>inclusive</a:t>
              </a:r>
            </a:p>
          </p:txBody>
        </p:sp>
        <p:sp>
          <p:nvSpPr>
            <p:cNvPr id="192" name="Rectangle: Rounded Corners 59">
              <a:extLst>
                <a:ext uri="{FF2B5EF4-FFF2-40B4-BE49-F238E27FC236}">
                  <a16:creationId xmlns:a16="http://schemas.microsoft.com/office/drawing/2014/main" id="{37FD0386-2885-482E-9C8D-4E6D240C6D3F}"/>
                </a:ext>
              </a:extLst>
            </p:cNvPr>
            <p:cNvSpPr/>
            <p:nvPr/>
          </p:nvSpPr>
          <p:spPr>
            <a:xfrm>
              <a:off x="2015514" y="3628772"/>
              <a:ext cx="192097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Ad-Hoc</a:t>
              </a:r>
            </a:p>
          </p:txBody>
        </p:sp>
        <p:sp>
          <p:nvSpPr>
            <p:cNvPr id="193" name="Rectangle 60">
              <a:extLst>
                <a:ext uri="{FF2B5EF4-FFF2-40B4-BE49-F238E27FC236}">
                  <a16:creationId xmlns:a16="http://schemas.microsoft.com/office/drawing/2014/main" id="{6D325E3E-B06B-48EC-8033-6BAB8081E8F2}"/>
                </a:ext>
              </a:extLst>
            </p:cNvPr>
            <p:cNvSpPr/>
            <p:nvPr/>
          </p:nvSpPr>
          <p:spPr>
            <a:xfrm>
              <a:off x="4761965" y="1869428"/>
              <a:ext cx="1192662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July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94" name="Rectangle 61">
              <a:extLst>
                <a:ext uri="{FF2B5EF4-FFF2-40B4-BE49-F238E27FC236}">
                  <a16:creationId xmlns:a16="http://schemas.microsoft.com/office/drawing/2014/main" id="{773CFA53-8772-43AC-AC55-34284FCDF7FE}"/>
                </a:ext>
              </a:extLst>
            </p:cNvPr>
            <p:cNvSpPr/>
            <p:nvPr/>
          </p:nvSpPr>
          <p:spPr>
            <a:xfrm>
              <a:off x="5968310" y="1876271"/>
              <a:ext cx="1103723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August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95" name="Rectangle 62">
              <a:extLst>
                <a:ext uri="{FF2B5EF4-FFF2-40B4-BE49-F238E27FC236}">
                  <a16:creationId xmlns:a16="http://schemas.microsoft.com/office/drawing/2014/main" id="{114DC4E2-9418-4974-8E74-A8F0A0B4AB77}"/>
                </a:ext>
              </a:extLst>
            </p:cNvPr>
            <p:cNvSpPr/>
            <p:nvPr/>
          </p:nvSpPr>
          <p:spPr>
            <a:xfrm>
              <a:off x="7102420" y="1876271"/>
              <a:ext cx="1279167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Sept.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96" name="Rectangle 63">
              <a:extLst>
                <a:ext uri="{FF2B5EF4-FFF2-40B4-BE49-F238E27FC236}">
                  <a16:creationId xmlns:a16="http://schemas.microsoft.com/office/drawing/2014/main" id="{07059A34-5321-4E98-B609-E1D53DBD28C1}"/>
                </a:ext>
              </a:extLst>
            </p:cNvPr>
            <p:cNvSpPr/>
            <p:nvPr/>
          </p:nvSpPr>
          <p:spPr>
            <a:xfrm>
              <a:off x="8399031" y="1876271"/>
              <a:ext cx="1103723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Oct.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97" name="Rectangle 64">
              <a:extLst>
                <a:ext uri="{FF2B5EF4-FFF2-40B4-BE49-F238E27FC236}">
                  <a16:creationId xmlns:a16="http://schemas.microsoft.com/office/drawing/2014/main" id="{60E4FCD1-6C0A-4C89-8A4F-46B1688AE3C4}"/>
                </a:ext>
              </a:extLst>
            </p:cNvPr>
            <p:cNvSpPr/>
            <p:nvPr/>
          </p:nvSpPr>
          <p:spPr>
            <a:xfrm>
              <a:off x="9516879" y="1872325"/>
              <a:ext cx="1192662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Nov.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98" name="Rectangle 65">
              <a:extLst>
                <a:ext uri="{FF2B5EF4-FFF2-40B4-BE49-F238E27FC236}">
                  <a16:creationId xmlns:a16="http://schemas.microsoft.com/office/drawing/2014/main" id="{58F22648-D7B8-44C9-978F-FF770B5D12A4}"/>
                </a:ext>
              </a:extLst>
            </p:cNvPr>
            <p:cNvSpPr/>
            <p:nvPr/>
          </p:nvSpPr>
          <p:spPr>
            <a:xfrm>
              <a:off x="10718692" y="1864115"/>
              <a:ext cx="1216686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Dec.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99" name="Rectangle 66">
              <a:extLst>
                <a:ext uri="{FF2B5EF4-FFF2-40B4-BE49-F238E27FC236}">
                  <a16:creationId xmlns:a16="http://schemas.microsoft.com/office/drawing/2014/main" id="{A320319D-E61A-4413-8FA1-2761BD4EC2A9}"/>
                </a:ext>
              </a:extLst>
            </p:cNvPr>
            <p:cNvSpPr/>
            <p:nvPr/>
          </p:nvSpPr>
          <p:spPr>
            <a:xfrm>
              <a:off x="4689640" y="235324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27-1</a:t>
              </a:r>
            </a:p>
          </p:txBody>
        </p:sp>
        <p:sp>
          <p:nvSpPr>
            <p:cNvPr id="200" name="Rectangle 67">
              <a:extLst>
                <a:ext uri="{FF2B5EF4-FFF2-40B4-BE49-F238E27FC236}">
                  <a16:creationId xmlns:a16="http://schemas.microsoft.com/office/drawing/2014/main" id="{93A6E8BB-AEC4-426F-8D1D-1D51D30CB186}"/>
                </a:ext>
              </a:extLst>
            </p:cNvPr>
            <p:cNvSpPr/>
            <p:nvPr/>
          </p:nvSpPr>
          <p:spPr>
            <a:xfrm>
              <a:off x="4949094" y="235324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4-8</a:t>
              </a:r>
            </a:p>
          </p:txBody>
        </p:sp>
        <p:sp>
          <p:nvSpPr>
            <p:cNvPr id="201" name="Rectangle 68">
              <a:extLst>
                <a:ext uri="{FF2B5EF4-FFF2-40B4-BE49-F238E27FC236}">
                  <a16:creationId xmlns:a16="http://schemas.microsoft.com/office/drawing/2014/main" id="{16F56779-01CE-4A17-920D-6BED882C8AC0}"/>
                </a:ext>
              </a:extLst>
            </p:cNvPr>
            <p:cNvSpPr/>
            <p:nvPr/>
          </p:nvSpPr>
          <p:spPr>
            <a:xfrm>
              <a:off x="5201766" y="2352344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11-15</a:t>
              </a:r>
            </a:p>
          </p:txBody>
        </p:sp>
        <p:sp>
          <p:nvSpPr>
            <p:cNvPr id="202" name="Rectangle 69">
              <a:extLst>
                <a:ext uri="{FF2B5EF4-FFF2-40B4-BE49-F238E27FC236}">
                  <a16:creationId xmlns:a16="http://schemas.microsoft.com/office/drawing/2014/main" id="{7CFB9AE1-36F9-4F74-A38D-495AF98F89AC}"/>
                </a:ext>
              </a:extLst>
            </p:cNvPr>
            <p:cNvSpPr/>
            <p:nvPr/>
          </p:nvSpPr>
          <p:spPr>
            <a:xfrm>
              <a:off x="5461220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18-22</a:t>
              </a:r>
            </a:p>
          </p:txBody>
        </p:sp>
        <p:sp>
          <p:nvSpPr>
            <p:cNvPr id="203" name="Rectangle 70">
              <a:extLst>
                <a:ext uri="{FF2B5EF4-FFF2-40B4-BE49-F238E27FC236}">
                  <a16:creationId xmlns:a16="http://schemas.microsoft.com/office/drawing/2014/main" id="{FEE78DE7-8B9D-4BC9-B127-0EA0D6AAC77A}"/>
                </a:ext>
              </a:extLst>
            </p:cNvPr>
            <p:cNvSpPr/>
            <p:nvPr/>
          </p:nvSpPr>
          <p:spPr>
            <a:xfrm>
              <a:off x="5697245" y="235829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25-29</a:t>
              </a:r>
            </a:p>
          </p:txBody>
        </p:sp>
        <p:sp>
          <p:nvSpPr>
            <p:cNvPr id="204" name="Rectangle 71">
              <a:extLst>
                <a:ext uri="{FF2B5EF4-FFF2-40B4-BE49-F238E27FC236}">
                  <a16:creationId xmlns:a16="http://schemas.microsoft.com/office/drawing/2014/main" id="{430A78BF-EAB4-4F08-B952-2CA04CCBACBE}"/>
                </a:ext>
              </a:extLst>
            </p:cNvPr>
            <p:cNvSpPr/>
            <p:nvPr/>
          </p:nvSpPr>
          <p:spPr>
            <a:xfrm>
              <a:off x="5956699" y="235116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1-5</a:t>
              </a:r>
            </a:p>
          </p:txBody>
        </p:sp>
        <p:sp>
          <p:nvSpPr>
            <p:cNvPr id="205" name="Rectangle 72">
              <a:extLst>
                <a:ext uri="{FF2B5EF4-FFF2-40B4-BE49-F238E27FC236}">
                  <a16:creationId xmlns:a16="http://schemas.microsoft.com/office/drawing/2014/main" id="{DDC536BC-22DF-4AC5-B334-CD4B014881D6}"/>
                </a:ext>
              </a:extLst>
            </p:cNvPr>
            <p:cNvSpPr/>
            <p:nvPr/>
          </p:nvSpPr>
          <p:spPr>
            <a:xfrm>
              <a:off x="6222815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8-12</a:t>
              </a:r>
            </a:p>
          </p:txBody>
        </p:sp>
        <p:sp>
          <p:nvSpPr>
            <p:cNvPr id="206" name="Rectangle 73">
              <a:extLst>
                <a:ext uri="{FF2B5EF4-FFF2-40B4-BE49-F238E27FC236}">
                  <a16:creationId xmlns:a16="http://schemas.microsoft.com/office/drawing/2014/main" id="{8EC78350-8BFD-41BD-BA02-BA37BCA51F21}"/>
                </a:ext>
              </a:extLst>
            </p:cNvPr>
            <p:cNvSpPr/>
            <p:nvPr/>
          </p:nvSpPr>
          <p:spPr>
            <a:xfrm>
              <a:off x="6489232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15-19</a:t>
              </a:r>
            </a:p>
          </p:txBody>
        </p:sp>
        <p:sp>
          <p:nvSpPr>
            <p:cNvPr id="207" name="Rectangle 74">
              <a:extLst>
                <a:ext uri="{FF2B5EF4-FFF2-40B4-BE49-F238E27FC236}">
                  <a16:creationId xmlns:a16="http://schemas.microsoft.com/office/drawing/2014/main" id="{CE56E0F0-6A9E-4960-A242-224306AF9DA8}"/>
                </a:ext>
              </a:extLst>
            </p:cNvPr>
            <p:cNvSpPr/>
            <p:nvPr/>
          </p:nvSpPr>
          <p:spPr>
            <a:xfrm>
              <a:off x="6742135" y="235324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22-26</a:t>
              </a:r>
            </a:p>
          </p:txBody>
        </p:sp>
        <p:sp>
          <p:nvSpPr>
            <p:cNvPr id="208" name="Rectangle 75">
              <a:extLst>
                <a:ext uri="{FF2B5EF4-FFF2-40B4-BE49-F238E27FC236}">
                  <a16:creationId xmlns:a16="http://schemas.microsoft.com/office/drawing/2014/main" id="{DF667FCB-7502-4B63-A91C-CA0024586AB4}"/>
                </a:ext>
              </a:extLst>
            </p:cNvPr>
            <p:cNvSpPr/>
            <p:nvPr/>
          </p:nvSpPr>
          <p:spPr>
            <a:xfrm>
              <a:off x="7015754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29-2</a:t>
              </a:r>
            </a:p>
          </p:txBody>
        </p:sp>
        <p:sp>
          <p:nvSpPr>
            <p:cNvPr id="209" name="Rectangle 76">
              <a:extLst>
                <a:ext uri="{FF2B5EF4-FFF2-40B4-BE49-F238E27FC236}">
                  <a16:creationId xmlns:a16="http://schemas.microsoft.com/office/drawing/2014/main" id="{6AB324D6-F8B6-4E34-BF35-2D8580FD7F14}"/>
                </a:ext>
              </a:extLst>
            </p:cNvPr>
            <p:cNvSpPr/>
            <p:nvPr/>
          </p:nvSpPr>
          <p:spPr>
            <a:xfrm>
              <a:off x="7295294" y="235802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5-9</a:t>
              </a:r>
            </a:p>
          </p:txBody>
        </p:sp>
        <p:sp>
          <p:nvSpPr>
            <p:cNvPr id="210" name="Rectangle 77">
              <a:extLst>
                <a:ext uri="{FF2B5EF4-FFF2-40B4-BE49-F238E27FC236}">
                  <a16:creationId xmlns:a16="http://schemas.microsoft.com/office/drawing/2014/main" id="{817F69B0-501F-4175-8FF8-4CDFB9007F52}"/>
                </a:ext>
              </a:extLst>
            </p:cNvPr>
            <p:cNvSpPr/>
            <p:nvPr/>
          </p:nvSpPr>
          <p:spPr>
            <a:xfrm>
              <a:off x="7576709" y="236350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12-16</a:t>
              </a:r>
            </a:p>
          </p:txBody>
        </p:sp>
        <p:sp>
          <p:nvSpPr>
            <p:cNvPr id="211" name="Rectangle 78">
              <a:extLst>
                <a:ext uri="{FF2B5EF4-FFF2-40B4-BE49-F238E27FC236}">
                  <a16:creationId xmlns:a16="http://schemas.microsoft.com/office/drawing/2014/main" id="{603BCB38-52D0-4BC4-B5C4-330222B68200}"/>
                </a:ext>
              </a:extLst>
            </p:cNvPr>
            <p:cNvSpPr/>
            <p:nvPr/>
          </p:nvSpPr>
          <p:spPr>
            <a:xfrm>
              <a:off x="7852804" y="2365132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19-23</a:t>
              </a:r>
            </a:p>
          </p:txBody>
        </p:sp>
        <p:sp>
          <p:nvSpPr>
            <p:cNvPr id="212" name="Rectangle 79">
              <a:extLst>
                <a:ext uri="{FF2B5EF4-FFF2-40B4-BE49-F238E27FC236}">
                  <a16:creationId xmlns:a16="http://schemas.microsoft.com/office/drawing/2014/main" id="{634BEA80-5C43-4AED-B921-2FBE991C27CD}"/>
                </a:ext>
              </a:extLst>
            </p:cNvPr>
            <p:cNvSpPr/>
            <p:nvPr/>
          </p:nvSpPr>
          <p:spPr>
            <a:xfrm>
              <a:off x="8123985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26-30</a:t>
              </a:r>
            </a:p>
          </p:txBody>
        </p:sp>
        <p:sp>
          <p:nvSpPr>
            <p:cNvPr id="213" name="Rectangle 80">
              <a:extLst>
                <a:ext uri="{FF2B5EF4-FFF2-40B4-BE49-F238E27FC236}">
                  <a16:creationId xmlns:a16="http://schemas.microsoft.com/office/drawing/2014/main" id="{F2EBD0F1-CFCE-419E-A190-B1D15F5AE575}"/>
                </a:ext>
              </a:extLst>
            </p:cNvPr>
            <p:cNvSpPr/>
            <p:nvPr/>
          </p:nvSpPr>
          <p:spPr>
            <a:xfrm>
              <a:off x="8392385" y="237197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3-7</a:t>
              </a:r>
            </a:p>
          </p:txBody>
        </p:sp>
        <p:sp>
          <p:nvSpPr>
            <p:cNvPr id="214" name="Rectangle 81">
              <a:extLst>
                <a:ext uri="{FF2B5EF4-FFF2-40B4-BE49-F238E27FC236}">
                  <a16:creationId xmlns:a16="http://schemas.microsoft.com/office/drawing/2014/main" id="{BF37286D-A505-4A5B-A717-9A0B37DF76DB}"/>
                </a:ext>
              </a:extLst>
            </p:cNvPr>
            <p:cNvSpPr/>
            <p:nvPr/>
          </p:nvSpPr>
          <p:spPr>
            <a:xfrm>
              <a:off x="8657445" y="237197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10-14</a:t>
              </a:r>
            </a:p>
          </p:txBody>
        </p:sp>
        <p:sp>
          <p:nvSpPr>
            <p:cNvPr id="215" name="Rectangle 82">
              <a:extLst>
                <a:ext uri="{FF2B5EF4-FFF2-40B4-BE49-F238E27FC236}">
                  <a16:creationId xmlns:a16="http://schemas.microsoft.com/office/drawing/2014/main" id="{40611C13-5060-41E2-B14B-40BBBC7B99B7}"/>
                </a:ext>
              </a:extLst>
            </p:cNvPr>
            <p:cNvSpPr/>
            <p:nvPr/>
          </p:nvSpPr>
          <p:spPr>
            <a:xfrm>
              <a:off x="8924085" y="2372679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17-21</a:t>
              </a:r>
            </a:p>
          </p:txBody>
        </p:sp>
        <p:sp>
          <p:nvSpPr>
            <p:cNvPr id="216" name="Rectangle 83">
              <a:extLst>
                <a:ext uri="{FF2B5EF4-FFF2-40B4-BE49-F238E27FC236}">
                  <a16:creationId xmlns:a16="http://schemas.microsoft.com/office/drawing/2014/main" id="{FCF720FB-AD8F-4609-9F8A-A5568EADA062}"/>
                </a:ext>
              </a:extLst>
            </p:cNvPr>
            <p:cNvSpPr/>
            <p:nvPr/>
          </p:nvSpPr>
          <p:spPr>
            <a:xfrm>
              <a:off x="9197371" y="236350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24-28</a:t>
              </a:r>
            </a:p>
          </p:txBody>
        </p:sp>
        <p:sp>
          <p:nvSpPr>
            <p:cNvPr id="217" name="Rectangle 84">
              <a:extLst>
                <a:ext uri="{FF2B5EF4-FFF2-40B4-BE49-F238E27FC236}">
                  <a16:creationId xmlns:a16="http://schemas.microsoft.com/office/drawing/2014/main" id="{96B35534-3A8D-476C-8107-E6DD2FE30497}"/>
                </a:ext>
              </a:extLst>
            </p:cNvPr>
            <p:cNvSpPr/>
            <p:nvPr/>
          </p:nvSpPr>
          <p:spPr>
            <a:xfrm>
              <a:off x="9483806" y="236350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31-4</a:t>
              </a:r>
            </a:p>
          </p:txBody>
        </p:sp>
        <p:sp>
          <p:nvSpPr>
            <p:cNvPr id="218" name="Rectangle 85">
              <a:extLst>
                <a:ext uri="{FF2B5EF4-FFF2-40B4-BE49-F238E27FC236}">
                  <a16:creationId xmlns:a16="http://schemas.microsoft.com/office/drawing/2014/main" id="{DED61F2E-4225-4286-B958-3E27FD3A21D8}"/>
                </a:ext>
              </a:extLst>
            </p:cNvPr>
            <p:cNvSpPr/>
            <p:nvPr/>
          </p:nvSpPr>
          <p:spPr>
            <a:xfrm>
              <a:off x="9758526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7-11</a:t>
              </a:r>
            </a:p>
          </p:txBody>
        </p:sp>
        <p:sp>
          <p:nvSpPr>
            <p:cNvPr id="219" name="Rectangle 86">
              <a:extLst>
                <a:ext uri="{FF2B5EF4-FFF2-40B4-BE49-F238E27FC236}">
                  <a16:creationId xmlns:a16="http://schemas.microsoft.com/office/drawing/2014/main" id="{C2D1198C-ECE1-4EC6-9C37-9FD89C28677F}"/>
                </a:ext>
              </a:extLst>
            </p:cNvPr>
            <p:cNvSpPr/>
            <p:nvPr/>
          </p:nvSpPr>
          <p:spPr>
            <a:xfrm>
              <a:off x="10033247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14-18</a:t>
              </a:r>
            </a:p>
          </p:txBody>
        </p:sp>
        <p:sp>
          <p:nvSpPr>
            <p:cNvPr id="220" name="Rectangle 87">
              <a:extLst>
                <a:ext uri="{FF2B5EF4-FFF2-40B4-BE49-F238E27FC236}">
                  <a16:creationId xmlns:a16="http://schemas.microsoft.com/office/drawing/2014/main" id="{AB8B27AA-4D52-4EB6-AD8E-AC502BD24318}"/>
                </a:ext>
              </a:extLst>
            </p:cNvPr>
            <p:cNvSpPr/>
            <p:nvPr/>
          </p:nvSpPr>
          <p:spPr>
            <a:xfrm>
              <a:off x="10307214" y="235829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21-25</a:t>
              </a:r>
            </a:p>
          </p:txBody>
        </p:sp>
        <p:sp>
          <p:nvSpPr>
            <p:cNvPr id="221" name="Rectangle 88">
              <a:extLst>
                <a:ext uri="{FF2B5EF4-FFF2-40B4-BE49-F238E27FC236}">
                  <a16:creationId xmlns:a16="http://schemas.microsoft.com/office/drawing/2014/main" id="{C010A24B-F014-4241-81F6-54AF8172DA0B}"/>
                </a:ext>
              </a:extLst>
            </p:cNvPr>
            <p:cNvSpPr/>
            <p:nvPr/>
          </p:nvSpPr>
          <p:spPr>
            <a:xfrm>
              <a:off x="10587548" y="2352344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28-2</a:t>
              </a:r>
            </a:p>
          </p:txBody>
        </p:sp>
        <p:sp>
          <p:nvSpPr>
            <p:cNvPr id="222" name="Rectangle 89">
              <a:extLst>
                <a:ext uri="{FF2B5EF4-FFF2-40B4-BE49-F238E27FC236}">
                  <a16:creationId xmlns:a16="http://schemas.microsoft.com/office/drawing/2014/main" id="{F9BDA960-92B3-4914-9ED6-5E02CDD3E229}"/>
                </a:ext>
              </a:extLst>
            </p:cNvPr>
            <p:cNvSpPr/>
            <p:nvPr/>
          </p:nvSpPr>
          <p:spPr>
            <a:xfrm>
              <a:off x="10861750" y="234639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5-9</a:t>
              </a:r>
            </a:p>
          </p:txBody>
        </p:sp>
        <p:sp>
          <p:nvSpPr>
            <p:cNvPr id="223" name="Rectangle 90">
              <a:extLst>
                <a:ext uri="{FF2B5EF4-FFF2-40B4-BE49-F238E27FC236}">
                  <a16:creationId xmlns:a16="http://schemas.microsoft.com/office/drawing/2014/main" id="{5B536540-90EF-457D-AEE5-D0D4A36B262D}"/>
                </a:ext>
              </a:extLst>
            </p:cNvPr>
            <p:cNvSpPr/>
            <p:nvPr/>
          </p:nvSpPr>
          <p:spPr>
            <a:xfrm>
              <a:off x="11128727" y="234639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12-16</a:t>
              </a:r>
            </a:p>
          </p:txBody>
        </p:sp>
        <p:sp>
          <p:nvSpPr>
            <p:cNvPr id="224" name="Rectangle 91">
              <a:extLst>
                <a:ext uri="{FF2B5EF4-FFF2-40B4-BE49-F238E27FC236}">
                  <a16:creationId xmlns:a16="http://schemas.microsoft.com/office/drawing/2014/main" id="{50EDFDBB-8AC2-4581-BFFA-E750CB46C0FA}"/>
                </a:ext>
              </a:extLst>
            </p:cNvPr>
            <p:cNvSpPr/>
            <p:nvPr/>
          </p:nvSpPr>
          <p:spPr>
            <a:xfrm>
              <a:off x="11401908" y="234550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19-23</a:t>
              </a:r>
            </a:p>
          </p:txBody>
        </p:sp>
        <p:sp>
          <p:nvSpPr>
            <p:cNvPr id="225" name="Rectangle 92">
              <a:extLst>
                <a:ext uri="{FF2B5EF4-FFF2-40B4-BE49-F238E27FC236}">
                  <a16:creationId xmlns:a16="http://schemas.microsoft.com/office/drawing/2014/main" id="{E41EA6E1-2EC1-482B-825D-25ADB1FA1E34}"/>
                </a:ext>
              </a:extLst>
            </p:cNvPr>
            <p:cNvSpPr/>
            <p:nvPr/>
          </p:nvSpPr>
          <p:spPr>
            <a:xfrm>
              <a:off x="11664198" y="234158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26-30</a:t>
              </a:r>
            </a:p>
          </p:txBody>
        </p:sp>
        <p:cxnSp>
          <p:nvCxnSpPr>
            <p:cNvPr id="226" name="Straight Connector 12">
              <a:extLst>
                <a:ext uri="{FF2B5EF4-FFF2-40B4-BE49-F238E27FC236}">
                  <a16:creationId xmlns:a16="http://schemas.microsoft.com/office/drawing/2014/main" id="{6D091A74-6350-4446-929C-EB07510A757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960821" y="261085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7" name="Straight Connector 12">
              <a:extLst>
                <a:ext uri="{FF2B5EF4-FFF2-40B4-BE49-F238E27FC236}">
                  <a16:creationId xmlns:a16="http://schemas.microsoft.com/office/drawing/2014/main" id="{020FA477-632F-4438-A706-CF85372B77B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199772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8" name="Straight Connector 12">
              <a:extLst>
                <a:ext uri="{FF2B5EF4-FFF2-40B4-BE49-F238E27FC236}">
                  <a16:creationId xmlns:a16="http://schemas.microsoft.com/office/drawing/2014/main" id="{84A70668-4671-4444-9D59-BE48201370B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461220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9" name="Straight Connector 12">
              <a:extLst>
                <a:ext uri="{FF2B5EF4-FFF2-40B4-BE49-F238E27FC236}">
                  <a16:creationId xmlns:a16="http://schemas.microsoft.com/office/drawing/2014/main" id="{0E714852-45A3-4EC4-B827-F665989F073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732401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0" name="Straight Connector 12">
              <a:extLst>
                <a:ext uri="{FF2B5EF4-FFF2-40B4-BE49-F238E27FC236}">
                  <a16:creationId xmlns:a16="http://schemas.microsoft.com/office/drawing/2014/main" id="{B18EB21B-D0AB-4D3E-8C0C-F4D2ACDE723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75177" y="263369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1" name="Straight Connector 12">
              <a:extLst>
                <a:ext uri="{FF2B5EF4-FFF2-40B4-BE49-F238E27FC236}">
                  <a16:creationId xmlns:a16="http://schemas.microsoft.com/office/drawing/2014/main" id="{91E73F41-D17B-4A52-AA6E-E077346EAC3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22283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2" name="Straight Connector 12">
              <a:extLst>
                <a:ext uri="{FF2B5EF4-FFF2-40B4-BE49-F238E27FC236}">
                  <a16:creationId xmlns:a16="http://schemas.microsoft.com/office/drawing/2014/main" id="{DE4B229A-067C-43A1-B018-7956F535C98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475571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3" name="Straight Connector 12">
              <a:extLst>
                <a:ext uri="{FF2B5EF4-FFF2-40B4-BE49-F238E27FC236}">
                  <a16:creationId xmlns:a16="http://schemas.microsoft.com/office/drawing/2014/main" id="{6A1B297B-1A9B-438E-B84A-7431DED56CE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742159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4" name="Straight Connector 12">
              <a:extLst>
                <a:ext uri="{FF2B5EF4-FFF2-40B4-BE49-F238E27FC236}">
                  <a16:creationId xmlns:a16="http://schemas.microsoft.com/office/drawing/2014/main" id="{971E04D3-7791-406B-B696-85AABE2712A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06498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" name="Straight Connector 12">
              <a:extLst>
                <a:ext uri="{FF2B5EF4-FFF2-40B4-BE49-F238E27FC236}">
                  <a16:creationId xmlns:a16="http://schemas.microsoft.com/office/drawing/2014/main" id="{BB4876A3-7CC4-4470-87FE-CFFF5425C7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261107" y="2624539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6" name="Straight Connector 12">
              <a:extLst>
                <a:ext uri="{FF2B5EF4-FFF2-40B4-BE49-F238E27FC236}">
                  <a16:creationId xmlns:a16="http://schemas.microsoft.com/office/drawing/2014/main" id="{012E0BD3-BDE5-4343-824A-D50CF6D30E2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559657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7" name="Straight Connector 12">
              <a:extLst>
                <a:ext uri="{FF2B5EF4-FFF2-40B4-BE49-F238E27FC236}">
                  <a16:creationId xmlns:a16="http://schemas.microsoft.com/office/drawing/2014/main" id="{66CF97D2-2FD5-44FB-98F9-F982B724EBB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834229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8" name="Straight Connector 12">
              <a:extLst>
                <a:ext uri="{FF2B5EF4-FFF2-40B4-BE49-F238E27FC236}">
                  <a16:creationId xmlns:a16="http://schemas.microsoft.com/office/drawing/2014/main" id="{958CE934-A119-4D32-BAB3-C44A939E063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123985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9" name="Straight Connector 12">
              <a:extLst>
                <a:ext uri="{FF2B5EF4-FFF2-40B4-BE49-F238E27FC236}">
                  <a16:creationId xmlns:a16="http://schemas.microsoft.com/office/drawing/2014/main" id="{5024958A-907F-4E2A-912A-DFB6BA6B312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392385" y="26502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0" name="Straight Connector 12">
              <a:extLst>
                <a:ext uri="{FF2B5EF4-FFF2-40B4-BE49-F238E27FC236}">
                  <a16:creationId xmlns:a16="http://schemas.microsoft.com/office/drawing/2014/main" id="{9D8416BE-9541-4F27-AF7A-496B2FD52A6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684116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1" name="Straight Connector 12">
              <a:extLst>
                <a:ext uri="{FF2B5EF4-FFF2-40B4-BE49-F238E27FC236}">
                  <a16:creationId xmlns:a16="http://schemas.microsoft.com/office/drawing/2014/main" id="{A592D981-9BB2-4E93-8163-83A549BC04A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924085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2" name="Straight Connector 12">
              <a:extLst>
                <a:ext uri="{FF2B5EF4-FFF2-40B4-BE49-F238E27FC236}">
                  <a16:creationId xmlns:a16="http://schemas.microsoft.com/office/drawing/2014/main" id="{48E19085-810D-4E90-AB73-B7D902FD50D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81581" y="263822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3" name="Straight Connector 12">
              <a:extLst>
                <a:ext uri="{FF2B5EF4-FFF2-40B4-BE49-F238E27FC236}">
                  <a16:creationId xmlns:a16="http://schemas.microsoft.com/office/drawing/2014/main" id="{A4C01E59-6570-41C3-AD2B-EE3AFEB710F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448651" y="264338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4" name="Straight Connector 12">
              <a:extLst>
                <a:ext uri="{FF2B5EF4-FFF2-40B4-BE49-F238E27FC236}">
                  <a16:creationId xmlns:a16="http://schemas.microsoft.com/office/drawing/2014/main" id="{99607D3C-9280-49C7-ADC3-3FA27984B81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754987" y="263822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" name="Straight Connector 12">
              <a:extLst>
                <a:ext uri="{FF2B5EF4-FFF2-40B4-BE49-F238E27FC236}">
                  <a16:creationId xmlns:a16="http://schemas.microsoft.com/office/drawing/2014/main" id="{45D341AA-C056-4692-8A43-11BBA478AF2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022889" y="26502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6" name="Straight Connector 12">
              <a:extLst>
                <a:ext uri="{FF2B5EF4-FFF2-40B4-BE49-F238E27FC236}">
                  <a16:creationId xmlns:a16="http://schemas.microsoft.com/office/drawing/2014/main" id="{CB050FA1-685D-4E82-A448-5F86C06108A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304428" y="26502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7" name="Straight Connector 12">
              <a:extLst>
                <a:ext uri="{FF2B5EF4-FFF2-40B4-BE49-F238E27FC236}">
                  <a16:creationId xmlns:a16="http://schemas.microsoft.com/office/drawing/2014/main" id="{2CD379C3-A2D6-41FD-BCF4-FF52D280827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592103" y="263822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8" name="Straight Connector 12">
              <a:extLst>
                <a:ext uri="{FF2B5EF4-FFF2-40B4-BE49-F238E27FC236}">
                  <a16:creationId xmlns:a16="http://schemas.microsoft.com/office/drawing/2014/main" id="{6DCA761E-8001-4BE3-A090-45BEBBF69D7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858752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9" name="Straight Connector 12">
              <a:extLst>
                <a:ext uri="{FF2B5EF4-FFF2-40B4-BE49-F238E27FC236}">
                  <a16:creationId xmlns:a16="http://schemas.microsoft.com/office/drawing/2014/main" id="{A58CBC3E-58EA-433C-8167-2501C42A66A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128727" y="2633501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0" name="Straight Connector 12">
              <a:extLst>
                <a:ext uri="{FF2B5EF4-FFF2-40B4-BE49-F238E27FC236}">
                  <a16:creationId xmlns:a16="http://schemas.microsoft.com/office/drawing/2014/main" id="{55E314D9-8A9B-4974-95BB-91C8F3932E6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86248" y="264338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1" name="Straight Connector 12">
              <a:extLst>
                <a:ext uri="{FF2B5EF4-FFF2-40B4-BE49-F238E27FC236}">
                  <a16:creationId xmlns:a16="http://schemas.microsoft.com/office/drawing/2014/main" id="{3FE6969F-FB80-42CC-A22A-81CE6EA7E0E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673088" y="266102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2" name="Straight Connector 12">
              <a:extLst>
                <a:ext uri="{FF2B5EF4-FFF2-40B4-BE49-F238E27FC236}">
                  <a16:creationId xmlns:a16="http://schemas.microsoft.com/office/drawing/2014/main" id="{D7D5C612-2885-4891-8B40-A4EFC712451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935378" y="2633501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3" name="Left Brace 121">
              <a:extLst>
                <a:ext uri="{FF2B5EF4-FFF2-40B4-BE49-F238E27FC236}">
                  <a16:creationId xmlns:a16="http://schemas.microsoft.com/office/drawing/2014/main" id="{7580C421-0AE4-444B-B9A1-9658787B2783}"/>
                </a:ext>
              </a:extLst>
            </p:cNvPr>
            <p:cNvSpPr/>
            <p:nvPr/>
          </p:nvSpPr>
          <p:spPr bwMode="auto">
            <a:xfrm rot="5400000">
              <a:off x="3939295" y="1572054"/>
              <a:ext cx="90744" cy="396741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4" name="TextBox 253">
              <a:extLst>
                <a:ext uri="{FF2B5EF4-FFF2-40B4-BE49-F238E27FC236}">
                  <a16:creationId xmlns:a16="http://schemas.microsoft.com/office/drawing/2014/main" id="{92E06B69-3E5E-474B-AEE1-4E6FA0D5E9C5}"/>
                </a:ext>
              </a:extLst>
            </p:cNvPr>
            <p:cNvSpPr txBox="1"/>
            <p:nvPr/>
          </p:nvSpPr>
          <p:spPr>
            <a:xfrm>
              <a:off x="3320201" y="1399078"/>
              <a:ext cx="13282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F2F</a:t>
              </a:r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D03B6703-D732-4DDB-9E27-C7C22A17A371}"/>
                </a:ext>
              </a:extLst>
            </p:cNvPr>
            <p:cNvSpPr txBox="1"/>
            <p:nvPr/>
          </p:nvSpPr>
          <p:spPr>
            <a:xfrm>
              <a:off x="1057912" y="6033612"/>
              <a:ext cx="347402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solidFill>
                    <a:srgbClr val="FF0000"/>
                  </a:solidFill>
                </a:rPr>
                <a:t>* For RAN2 Ad-hoc in April, please refer to RP-213608 for more details</a:t>
              </a:r>
            </a:p>
          </p:txBody>
        </p:sp>
        <p:sp>
          <p:nvSpPr>
            <p:cNvPr id="256" name="Rectangle: Rounded Corners 124">
              <a:extLst>
                <a:ext uri="{FF2B5EF4-FFF2-40B4-BE49-F238E27FC236}">
                  <a16:creationId xmlns:a16="http://schemas.microsoft.com/office/drawing/2014/main" id="{BFBDDCA8-E299-4599-9BEF-FB228A32D513}"/>
                </a:ext>
              </a:extLst>
            </p:cNvPr>
            <p:cNvSpPr/>
            <p:nvPr/>
          </p:nvSpPr>
          <p:spPr>
            <a:xfrm>
              <a:off x="7549748" y="2779889"/>
              <a:ext cx="267291" cy="27934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257" name="Rectangle: Rounded Corners 125">
              <a:extLst>
                <a:ext uri="{FF2B5EF4-FFF2-40B4-BE49-F238E27FC236}">
                  <a16:creationId xmlns:a16="http://schemas.microsoft.com/office/drawing/2014/main" id="{A159438B-B040-4E44-9536-41317EE59536}"/>
                </a:ext>
              </a:extLst>
            </p:cNvPr>
            <p:cNvSpPr/>
            <p:nvPr/>
          </p:nvSpPr>
          <p:spPr>
            <a:xfrm>
              <a:off x="11140592" y="2778940"/>
              <a:ext cx="267291" cy="279340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258" name="Rectangle: Rounded Corners 126">
              <a:extLst>
                <a:ext uri="{FF2B5EF4-FFF2-40B4-BE49-F238E27FC236}">
                  <a16:creationId xmlns:a16="http://schemas.microsoft.com/office/drawing/2014/main" id="{C628443A-2653-4243-A76F-4D1929D7B7C4}"/>
                </a:ext>
              </a:extLst>
            </p:cNvPr>
            <p:cNvSpPr/>
            <p:nvPr/>
          </p:nvSpPr>
          <p:spPr>
            <a:xfrm>
              <a:off x="6724775" y="2778940"/>
              <a:ext cx="262782" cy="301955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259" name="Rectangle: Rounded Corners 127">
              <a:extLst>
                <a:ext uri="{FF2B5EF4-FFF2-40B4-BE49-F238E27FC236}">
                  <a16:creationId xmlns:a16="http://schemas.microsoft.com/office/drawing/2014/main" id="{1D441422-3D4B-44D7-92E9-177B0A381592}"/>
                </a:ext>
              </a:extLst>
            </p:cNvPr>
            <p:cNvSpPr/>
            <p:nvPr/>
          </p:nvSpPr>
          <p:spPr>
            <a:xfrm>
              <a:off x="8683927" y="2784172"/>
              <a:ext cx="262782" cy="30195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260" name="Rectangle: Rounded Corners 128">
              <a:extLst>
                <a:ext uri="{FF2B5EF4-FFF2-40B4-BE49-F238E27FC236}">
                  <a16:creationId xmlns:a16="http://schemas.microsoft.com/office/drawing/2014/main" id="{F824E893-FDAB-48EE-ADA1-0B6B35013929}"/>
                </a:ext>
              </a:extLst>
            </p:cNvPr>
            <p:cNvSpPr/>
            <p:nvPr/>
          </p:nvSpPr>
          <p:spPr>
            <a:xfrm>
              <a:off x="10049880" y="2778939"/>
              <a:ext cx="262782" cy="301955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261" name="Rectangle: Rounded Corners 129">
              <a:extLst>
                <a:ext uri="{FF2B5EF4-FFF2-40B4-BE49-F238E27FC236}">
                  <a16:creationId xmlns:a16="http://schemas.microsoft.com/office/drawing/2014/main" id="{42046DAD-8119-4CB5-A081-689C5CE34195}"/>
                </a:ext>
              </a:extLst>
            </p:cNvPr>
            <p:cNvSpPr/>
            <p:nvPr/>
          </p:nvSpPr>
          <p:spPr>
            <a:xfrm>
              <a:off x="6463998" y="3224628"/>
              <a:ext cx="551429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</p:txBody>
        </p:sp>
        <p:sp>
          <p:nvSpPr>
            <p:cNvPr id="262" name="Rectangle: Rounded Corners 130">
              <a:extLst>
                <a:ext uri="{FF2B5EF4-FFF2-40B4-BE49-F238E27FC236}">
                  <a16:creationId xmlns:a16="http://schemas.microsoft.com/office/drawing/2014/main" id="{7625EB0D-0F82-43B3-8187-9C12637759D3}"/>
                </a:ext>
              </a:extLst>
            </p:cNvPr>
            <p:cNvSpPr/>
            <p:nvPr/>
          </p:nvSpPr>
          <p:spPr>
            <a:xfrm>
              <a:off x="6476659" y="3611999"/>
              <a:ext cx="537135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</p:txBody>
        </p:sp>
        <p:sp>
          <p:nvSpPr>
            <p:cNvPr id="263" name="Rectangle: Rounded Corners 132">
              <a:extLst>
                <a:ext uri="{FF2B5EF4-FFF2-40B4-BE49-F238E27FC236}">
                  <a16:creationId xmlns:a16="http://schemas.microsoft.com/office/drawing/2014/main" id="{D428722E-49D2-4F64-BC19-73FF21A781E9}"/>
                </a:ext>
              </a:extLst>
            </p:cNvPr>
            <p:cNvSpPr/>
            <p:nvPr/>
          </p:nvSpPr>
          <p:spPr>
            <a:xfrm>
              <a:off x="6478765" y="4014637"/>
              <a:ext cx="501116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(5+4)</a:t>
              </a:r>
            </a:p>
          </p:txBody>
        </p:sp>
        <p:sp>
          <p:nvSpPr>
            <p:cNvPr id="264" name="Rectangle: Rounded Corners 133">
              <a:extLst>
                <a:ext uri="{FF2B5EF4-FFF2-40B4-BE49-F238E27FC236}">
                  <a16:creationId xmlns:a16="http://schemas.microsoft.com/office/drawing/2014/main" id="{078C4FE8-C51E-4228-A6B5-2E79877B5EEB}"/>
                </a:ext>
              </a:extLst>
            </p:cNvPr>
            <p:cNvSpPr/>
            <p:nvPr/>
          </p:nvSpPr>
          <p:spPr>
            <a:xfrm>
              <a:off x="6466391" y="4428349"/>
              <a:ext cx="537135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</p:txBody>
        </p:sp>
        <p:sp>
          <p:nvSpPr>
            <p:cNvPr id="265" name="Rectangle: Rounded Corners 134">
              <a:extLst>
                <a:ext uri="{FF2B5EF4-FFF2-40B4-BE49-F238E27FC236}">
                  <a16:creationId xmlns:a16="http://schemas.microsoft.com/office/drawing/2014/main" id="{118FE0E5-17EB-427D-9BEF-2A88FF1210A6}"/>
                </a:ext>
              </a:extLst>
            </p:cNvPr>
            <p:cNvSpPr/>
            <p:nvPr/>
          </p:nvSpPr>
          <p:spPr>
            <a:xfrm>
              <a:off x="6476467" y="4830987"/>
              <a:ext cx="533004" cy="312307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RAN5-E</a:t>
              </a:r>
            </a:p>
          </p:txBody>
        </p:sp>
        <p:sp>
          <p:nvSpPr>
            <p:cNvPr id="266" name="Left Brace 135">
              <a:extLst>
                <a:ext uri="{FF2B5EF4-FFF2-40B4-BE49-F238E27FC236}">
                  <a16:creationId xmlns:a16="http://schemas.microsoft.com/office/drawing/2014/main" id="{6CDEDBF3-807B-4E17-A560-360F54B3235A}"/>
                </a:ext>
              </a:extLst>
            </p:cNvPr>
            <p:cNvSpPr/>
            <p:nvPr/>
          </p:nvSpPr>
          <p:spPr bwMode="auto">
            <a:xfrm rot="5400000">
              <a:off x="6446849" y="1221811"/>
              <a:ext cx="146643" cy="1048120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70B19BAA-D9C3-4DCD-A23A-269DF72208AA}"/>
                </a:ext>
              </a:extLst>
            </p:cNvPr>
            <p:cNvSpPr txBox="1"/>
            <p:nvPr/>
          </p:nvSpPr>
          <p:spPr>
            <a:xfrm>
              <a:off x="9516878" y="1411745"/>
              <a:ext cx="20277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Planned F2F (TBC)</a:t>
              </a:r>
            </a:p>
          </p:txBody>
        </p:sp>
        <p:sp>
          <p:nvSpPr>
            <p:cNvPr id="268" name="Rectangle: Rounded Corners 137">
              <a:extLst>
                <a:ext uri="{FF2B5EF4-FFF2-40B4-BE49-F238E27FC236}">
                  <a16:creationId xmlns:a16="http://schemas.microsoft.com/office/drawing/2014/main" id="{6B57DB96-22AE-4BAA-8C54-74ADB621C4C9}"/>
                </a:ext>
              </a:extLst>
            </p:cNvPr>
            <p:cNvSpPr/>
            <p:nvPr/>
          </p:nvSpPr>
          <p:spPr>
            <a:xfrm>
              <a:off x="7552495" y="3212267"/>
              <a:ext cx="285004" cy="2233513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7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269" name="Rectangle: Rounded Corners 138">
              <a:extLst>
                <a:ext uri="{FF2B5EF4-FFF2-40B4-BE49-F238E27FC236}">
                  <a16:creationId xmlns:a16="http://schemas.microsoft.com/office/drawing/2014/main" id="{BFB0A8C7-E40C-4FB5-A388-B0D9B26FED60}"/>
                </a:ext>
              </a:extLst>
            </p:cNvPr>
            <p:cNvSpPr/>
            <p:nvPr/>
          </p:nvSpPr>
          <p:spPr>
            <a:xfrm>
              <a:off x="11121815" y="3206958"/>
              <a:ext cx="285004" cy="2371771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8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270" name="Rectangle: Rounded Corners 139">
              <a:extLst>
                <a:ext uri="{FF2B5EF4-FFF2-40B4-BE49-F238E27FC236}">
                  <a16:creationId xmlns:a16="http://schemas.microsoft.com/office/drawing/2014/main" id="{43C9DB17-DCA8-43B4-A54D-B7AF67A307D3}"/>
                </a:ext>
              </a:extLst>
            </p:cNvPr>
            <p:cNvSpPr/>
            <p:nvPr/>
          </p:nvSpPr>
          <p:spPr>
            <a:xfrm>
              <a:off x="8691194" y="3229761"/>
              <a:ext cx="364118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(5+3)</a:t>
              </a:r>
            </a:p>
          </p:txBody>
        </p:sp>
        <p:sp>
          <p:nvSpPr>
            <p:cNvPr id="271" name="Rectangle: Rounded Corners 140">
              <a:extLst>
                <a:ext uri="{FF2B5EF4-FFF2-40B4-BE49-F238E27FC236}">
                  <a16:creationId xmlns:a16="http://schemas.microsoft.com/office/drawing/2014/main" id="{F780C97A-C9F5-4A5E-810B-5460E27F9B1D}"/>
                </a:ext>
              </a:extLst>
            </p:cNvPr>
            <p:cNvSpPr/>
            <p:nvPr/>
          </p:nvSpPr>
          <p:spPr>
            <a:xfrm>
              <a:off x="8663494" y="3604780"/>
              <a:ext cx="391820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(5+3)</a:t>
              </a:r>
            </a:p>
          </p:txBody>
        </p:sp>
        <p:sp>
          <p:nvSpPr>
            <p:cNvPr id="272" name="Rectangle: Rounded Corners 142">
              <a:extLst>
                <a:ext uri="{FF2B5EF4-FFF2-40B4-BE49-F238E27FC236}">
                  <a16:creationId xmlns:a16="http://schemas.microsoft.com/office/drawing/2014/main" id="{A77AF214-F52A-4E68-AF7A-19FB30EAAEA5}"/>
                </a:ext>
              </a:extLst>
            </p:cNvPr>
            <p:cNvSpPr/>
            <p:nvPr/>
          </p:nvSpPr>
          <p:spPr>
            <a:xfrm>
              <a:off x="8681378" y="4445769"/>
              <a:ext cx="378031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(5+3)</a:t>
              </a:r>
            </a:p>
          </p:txBody>
        </p:sp>
        <p:sp>
          <p:nvSpPr>
            <p:cNvPr id="273" name="Rectangle: Rounded Corners 143">
              <a:extLst>
                <a:ext uri="{FF2B5EF4-FFF2-40B4-BE49-F238E27FC236}">
                  <a16:creationId xmlns:a16="http://schemas.microsoft.com/office/drawing/2014/main" id="{1EEE43D4-4084-4845-A91E-22170CD9838D}"/>
                </a:ext>
              </a:extLst>
            </p:cNvPr>
            <p:cNvSpPr/>
            <p:nvPr/>
          </p:nvSpPr>
          <p:spPr>
            <a:xfrm>
              <a:off x="9892427" y="3224627"/>
              <a:ext cx="422738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274" name="Rectangle: Rounded Corners 145">
              <a:extLst>
                <a:ext uri="{FF2B5EF4-FFF2-40B4-BE49-F238E27FC236}">
                  <a16:creationId xmlns:a16="http://schemas.microsoft.com/office/drawing/2014/main" id="{232C9EC6-DB8A-4F79-B4FF-CCC52234D16C}"/>
                </a:ext>
              </a:extLst>
            </p:cNvPr>
            <p:cNvSpPr/>
            <p:nvPr/>
          </p:nvSpPr>
          <p:spPr>
            <a:xfrm>
              <a:off x="9861963" y="3607511"/>
              <a:ext cx="459033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275" name="Rectangle: Rounded Corners 146">
              <a:extLst>
                <a:ext uri="{FF2B5EF4-FFF2-40B4-BE49-F238E27FC236}">
                  <a16:creationId xmlns:a16="http://schemas.microsoft.com/office/drawing/2014/main" id="{04B0704A-3EFB-47B4-BABF-01004117D355}"/>
                </a:ext>
              </a:extLst>
            </p:cNvPr>
            <p:cNvSpPr/>
            <p:nvPr/>
          </p:nvSpPr>
          <p:spPr>
            <a:xfrm>
              <a:off x="9853127" y="4017120"/>
              <a:ext cx="450880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276" name="Rectangle: Rounded Corners 149">
              <a:extLst>
                <a:ext uri="{FF2B5EF4-FFF2-40B4-BE49-F238E27FC236}">
                  <a16:creationId xmlns:a16="http://schemas.microsoft.com/office/drawing/2014/main" id="{90AEC423-C8A8-4AAB-A27A-89FBF279F0CF}"/>
                </a:ext>
              </a:extLst>
            </p:cNvPr>
            <p:cNvSpPr/>
            <p:nvPr/>
          </p:nvSpPr>
          <p:spPr>
            <a:xfrm>
              <a:off x="9856819" y="4456624"/>
              <a:ext cx="447297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277" name="Rectangle: Rounded Corners 150">
              <a:extLst>
                <a:ext uri="{FF2B5EF4-FFF2-40B4-BE49-F238E27FC236}">
                  <a16:creationId xmlns:a16="http://schemas.microsoft.com/office/drawing/2014/main" id="{5F703E62-8482-422F-B59D-A6286E72322E}"/>
                </a:ext>
              </a:extLst>
            </p:cNvPr>
            <p:cNvSpPr/>
            <p:nvPr/>
          </p:nvSpPr>
          <p:spPr>
            <a:xfrm>
              <a:off x="9771844" y="4850705"/>
              <a:ext cx="533004" cy="312307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RAN5-E</a:t>
              </a:r>
            </a:p>
          </p:txBody>
        </p:sp>
        <p:sp>
          <p:nvSpPr>
            <p:cNvPr id="278" name="Rectangle: Rounded Corners 152">
              <a:extLst>
                <a:ext uri="{FF2B5EF4-FFF2-40B4-BE49-F238E27FC236}">
                  <a16:creationId xmlns:a16="http://schemas.microsoft.com/office/drawing/2014/main" id="{970DA58D-C8A6-4E83-AB95-3838BB6FBE9C}"/>
                </a:ext>
              </a:extLst>
            </p:cNvPr>
            <p:cNvSpPr/>
            <p:nvPr/>
          </p:nvSpPr>
          <p:spPr>
            <a:xfrm>
              <a:off x="9177045" y="3166803"/>
              <a:ext cx="280675" cy="240397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279" name="Rectangle: Rounded Corners 154">
              <a:extLst>
                <a:ext uri="{FF2B5EF4-FFF2-40B4-BE49-F238E27FC236}">
                  <a16:creationId xmlns:a16="http://schemas.microsoft.com/office/drawing/2014/main" id="{7172307D-9D14-4711-9FFD-519763B97219}"/>
                </a:ext>
              </a:extLst>
            </p:cNvPr>
            <p:cNvSpPr/>
            <p:nvPr/>
          </p:nvSpPr>
          <p:spPr>
            <a:xfrm>
              <a:off x="10317182" y="3202832"/>
              <a:ext cx="280675" cy="2381206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280" name="TextBox 279">
              <a:extLst>
                <a:ext uri="{FF2B5EF4-FFF2-40B4-BE49-F238E27FC236}">
                  <a16:creationId xmlns:a16="http://schemas.microsoft.com/office/drawing/2014/main" id="{2D6BEC94-CB57-4C61-B3FD-B5288580510D}"/>
                </a:ext>
              </a:extLst>
            </p:cNvPr>
            <p:cNvSpPr txBox="1"/>
            <p:nvPr/>
          </p:nvSpPr>
          <p:spPr>
            <a:xfrm>
              <a:off x="5751827" y="1397878"/>
              <a:ext cx="16182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Planned F2F (TBC)</a:t>
              </a:r>
            </a:p>
          </p:txBody>
        </p:sp>
        <p:sp>
          <p:nvSpPr>
            <p:cNvPr id="281" name="Left Brace 156">
              <a:extLst>
                <a:ext uri="{FF2B5EF4-FFF2-40B4-BE49-F238E27FC236}">
                  <a16:creationId xmlns:a16="http://schemas.microsoft.com/office/drawing/2014/main" id="{9D71A13E-7210-4392-9B4B-B1BC85189828}"/>
                </a:ext>
              </a:extLst>
            </p:cNvPr>
            <p:cNvSpPr/>
            <p:nvPr/>
          </p:nvSpPr>
          <p:spPr bwMode="auto">
            <a:xfrm rot="5400000">
              <a:off x="10652805" y="553868"/>
              <a:ext cx="146644" cy="2418499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82" name="TextBox 281">
              <a:extLst>
                <a:ext uri="{FF2B5EF4-FFF2-40B4-BE49-F238E27FC236}">
                  <a16:creationId xmlns:a16="http://schemas.microsoft.com/office/drawing/2014/main" id="{4470EE64-8483-46CB-9580-CBA4BCE427EC}"/>
                </a:ext>
              </a:extLst>
            </p:cNvPr>
            <p:cNvSpPr txBox="1"/>
            <p:nvPr/>
          </p:nvSpPr>
          <p:spPr>
            <a:xfrm>
              <a:off x="7402646" y="1398920"/>
              <a:ext cx="18613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Planned E-meeting (TBC)</a:t>
              </a:r>
            </a:p>
          </p:txBody>
        </p:sp>
        <p:sp>
          <p:nvSpPr>
            <p:cNvPr id="283" name="Left Brace 159">
              <a:extLst>
                <a:ext uri="{FF2B5EF4-FFF2-40B4-BE49-F238E27FC236}">
                  <a16:creationId xmlns:a16="http://schemas.microsoft.com/office/drawing/2014/main" id="{1F0C890A-6D12-48D1-9C10-0E0B9F9BF283}"/>
                </a:ext>
              </a:extLst>
            </p:cNvPr>
            <p:cNvSpPr/>
            <p:nvPr/>
          </p:nvSpPr>
          <p:spPr bwMode="auto">
            <a:xfrm rot="5400000">
              <a:off x="8251522" y="590280"/>
              <a:ext cx="124841" cy="2309220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84" name="TextBox 283">
              <a:extLst>
                <a:ext uri="{FF2B5EF4-FFF2-40B4-BE49-F238E27FC236}">
                  <a16:creationId xmlns:a16="http://schemas.microsoft.com/office/drawing/2014/main" id="{C1B1BDE6-9512-4ECD-88B0-8ED039ACF22F}"/>
                </a:ext>
              </a:extLst>
            </p:cNvPr>
            <p:cNvSpPr txBox="1"/>
            <p:nvPr/>
          </p:nvSpPr>
          <p:spPr>
            <a:xfrm>
              <a:off x="7865786" y="5645562"/>
              <a:ext cx="1255472" cy="33855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Back-up Plan</a:t>
              </a:r>
            </a:p>
          </p:txBody>
        </p:sp>
        <p:sp>
          <p:nvSpPr>
            <p:cNvPr id="285" name="Arrow: Right 10">
              <a:extLst>
                <a:ext uri="{FF2B5EF4-FFF2-40B4-BE49-F238E27FC236}">
                  <a16:creationId xmlns:a16="http://schemas.microsoft.com/office/drawing/2014/main" id="{1C217637-B54F-4604-A524-A7AFA014D255}"/>
                </a:ext>
              </a:extLst>
            </p:cNvPr>
            <p:cNvSpPr/>
            <p:nvPr/>
          </p:nvSpPr>
          <p:spPr bwMode="auto">
            <a:xfrm rot="12691745">
              <a:off x="7101717" y="5386487"/>
              <a:ext cx="931137" cy="97000"/>
            </a:xfrm>
            <a:prstGeom prst="rightArrow">
              <a:avLst/>
            </a:prstGeom>
            <a:solidFill>
              <a:srgbClr val="E0E51B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6" name="Arrow: Right 174">
              <a:extLst>
                <a:ext uri="{FF2B5EF4-FFF2-40B4-BE49-F238E27FC236}">
                  <a16:creationId xmlns:a16="http://schemas.microsoft.com/office/drawing/2014/main" id="{D3758E85-A618-4712-9836-767EBE2A071D}"/>
                </a:ext>
              </a:extLst>
            </p:cNvPr>
            <p:cNvSpPr/>
            <p:nvPr/>
          </p:nvSpPr>
          <p:spPr bwMode="auto">
            <a:xfrm rot="19114438">
              <a:off x="8753676" y="5350220"/>
              <a:ext cx="902372" cy="119446"/>
            </a:xfrm>
            <a:prstGeom prst="rightArrow">
              <a:avLst/>
            </a:prstGeom>
            <a:solidFill>
              <a:srgbClr val="E0E51B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DFF0D528-6223-4453-B9BA-591842E9C167}"/>
                </a:ext>
              </a:extLst>
            </p:cNvPr>
            <p:cNvSpPr txBox="1"/>
            <p:nvPr/>
          </p:nvSpPr>
          <p:spPr>
            <a:xfrm>
              <a:off x="277448" y="2728747"/>
              <a:ext cx="785754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u="sng" dirty="0"/>
                <a:t>F2F meeting schedules</a:t>
              </a:r>
            </a:p>
          </p:txBody>
        </p:sp>
        <p:sp>
          <p:nvSpPr>
            <p:cNvPr id="288" name="TextBox 287">
              <a:extLst>
                <a:ext uri="{FF2B5EF4-FFF2-40B4-BE49-F238E27FC236}">
                  <a16:creationId xmlns:a16="http://schemas.microsoft.com/office/drawing/2014/main" id="{E064DC3C-3618-47B8-8D1C-D4D9D142C8A1}"/>
                </a:ext>
              </a:extLst>
            </p:cNvPr>
            <p:cNvSpPr txBox="1"/>
            <p:nvPr/>
          </p:nvSpPr>
          <p:spPr>
            <a:xfrm>
              <a:off x="258588" y="4291145"/>
              <a:ext cx="77716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u="sng" dirty="0"/>
                <a:t>E-meeting schedules</a:t>
              </a:r>
            </a:p>
          </p:txBody>
        </p:sp>
        <p:sp>
          <p:nvSpPr>
            <p:cNvPr id="289" name="Left Brace 178">
              <a:extLst>
                <a:ext uri="{FF2B5EF4-FFF2-40B4-BE49-F238E27FC236}">
                  <a16:creationId xmlns:a16="http://schemas.microsoft.com/office/drawing/2014/main" id="{C486121C-29D3-4185-A6E2-B922DA9BDC4F}"/>
                </a:ext>
              </a:extLst>
            </p:cNvPr>
            <p:cNvSpPr/>
            <p:nvPr/>
          </p:nvSpPr>
          <p:spPr bwMode="auto">
            <a:xfrm>
              <a:off x="1044244" y="3463586"/>
              <a:ext cx="369609" cy="2097854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90" name="Left Brace 180">
              <a:extLst>
                <a:ext uri="{FF2B5EF4-FFF2-40B4-BE49-F238E27FC236}">
                  <a16:creationId xmlns:a16="http://schemas.microsoft.com/office/drawing/2014/main" id="{6DC392E7-2732-4B05-AA3C-BCEA25B5DD3F}"/>
                </a:ext>
              </a:extLst>
            </p:cNvPr>
            <p:cNvSpPr/>
            <p:nvPr/>
          </p:nvSpPr>
          <p:spPr bwMode="auto">
            <a:xfrm>
              <a:off x="1003277" y="2844167"/>
              <a:ext cx="369609" cy="343617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91" name="Rectangle: Rounded Corners 166">
              <a:extLst>
                <a:ext uri="{FF2B5EF4-FFF2-40B4-BE49-F238E27FC236}">
                  <a16:creationId xmlns:a16="http://schemas.microsoft.com/office/drawing/2014/main" id="{C763B585-B736-44FB-9C38-20C5F7E8CC89}"/>
                </a:ext>
              </a:extLst>
            </p:cNvPr>
            <p:cNvSpPr/>
            <p:nvPr/>
          </p:nvSpPr>
          <p:spPr>
            <a:xfrm>
              <a:off x="8682302" y="3995621"/>
              <a:ext cx="361839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(5+2)</a:t>
              </a:r>
            </a:p>
          </p:txBody>
        </p:sp>
        <p:sp>
          <p:nvSpPr>
            <p:cNvPr id="292" name="Rectangle: Rounded Corners 147">
              <a:extLst>
                <a:ext uri="{FF2B5EF4-FFF2-40B4-BE49-F238E27FC236}">
                  <a16:creationId xmlns:a16="http://schemas.microsoft.com/office/drawing/2014/main" id="{064F6FC4-2F8D-497B-9995-3654075EF504}"/>
                </a:ext>
              </a:extLst>
            </p:cNvPr>
            <p:cNvSpPr/>
            <p:nvPr/>
          </p:nvSpPr>
          <p:spPr>
            <a:xfrm>
              <a:off x="4965835" y="3187784"/>
              <a:ext cx="1274147" cy="244943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293" name="Rectangle: Rounded Corners 148">
              <a:extLst>
                <a:ext uri="{FF2B5EF4-FFF2-40B4-BE49-F238E27FC236}">
                  <a16:creationId xmlns:a16="http://schemas.microsoft.com/office/drawing/2014/main" id="{3430E109-170C-4F06-8C43-DB57EE1B15A4}"/>
                </a:ext>
              </a:extLst>
            </p:cNvPr>
            <p:cNvSpPr/>
            <p:nvPr/>
          </p:nvSpPr>
          <p:spPr>
            <a:xfrm>
              <a:off x="8401424" y="3166803"/>
              <a:ext cx="280675" cy="240397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9246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2Q’2022 (to alleviate overlap with some holidays)</a:t>
            </a:r>
          </a:p>
          <a:p>
            <a:pPr lvl="1"/>
            <a:r>
              <a:rPr lang="en-US" dirty="0"/>
              <a:t>Inactive period is updated from “April 25</a:t>
            </a:r>
            <a:r>
              <a:rPr lang="en-US" baseline="30000" dirty="0"/>
              <a:t>th</a:t>
            </a:r>
            <a:r>
              <a:rPr lang="en-US" dirty="0"/>
              <a:t> – 29</a:t>
            </a:r>
            <a:r>
              <a:rPr lang="en-US" baseline="30000" dirty="0"/>
              <a:t>th”</a:t>
            </a:r>
            <a:r>
              <a:rPr lang="en-US" dirty="0"/>
              <a:t> to “May 2</a:t>
            </a:r>
            <a:r>
              <a:rPr lang="en-US" baseline="30000" dirty="0"/>
              <a:t>nd</a:t>
            </a:r>
            <a:r>
              <a:rPr lang="en-US" dirty="0"/>
              <a:t> – 6</a:t>
            </a:r>
            <a:r>
              <a:rPr lang="en-US" baseline="30000" dirty="0"/>
              <a:t>th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Clarify that RAN3 May e-meeting should be “5+4” (instead of “5+5”), similar to earlier RAN3 e-meetings</a:t>
            </a:r>
          </a:p>
          <a:p>
            <a:pPr lvl="1"/>
            <a:r>
              <a:rPr lang="en-US" dirty="0"/>
              <a:t>Contribution deadlines: </a:t>
            </a:r>
          </a:p>
          <a:p>
            <a:pPr lvl="2"/>
            <a:r>
              <a:rPr lang="en-US" sz="1400" dirty="0"/>
              <a:t>RAN1: April 25</a:t>
            </a:r>
            <a:r>
              <a:rPr lang="en-US" sz="1400" baseline="30000" dirty="0"/>
              <a:t>th </a:t>
            </a:r>
            <a:r>
              <a:rPr lang="en-US" sz="1400" dirty="0"/>
              <a:t> for maintenance &amp; April 29</a:t>
            </a:r>
            <a:r>
              <a:rPr lang="en-US" sz="1400" baseline="30000" dirty="0"/>
              <a:t>th</a:t>
            </a:r>
            <a:r>
              <a:rPr lang="en-US" sz="1400" dirty="0"/>
              <a:t> for Rel-18 items</a:t>
            </a:r>
          </a:p>
          <a:p>
            <a:pPr lvl="2"/>
            <a:r>
              <a:rPr lang="en-US" sz="1400" dirty="0"/>
              <a:t>RAN2/3/4/5: April 25</a:t>
            </a:r>
            <a:r>
              <a:rPr lang="en-US" sz="1400" baseline="30000" dirty="0"/>
              <a:t>th</a:t>
            </a:r>
            <a:r>
              <a:rPr lang="en-US" sz="1400" dirty="0"/>
              <a:t> </a:t>
            </a:r>
          </a:p>
          <a:p>
            <a:pPr lvl="2"/>
            <a:r>
              <a:rPr lang="en-US" sz="1400" dirty="0"/>
              <a:t>Preparation-oriented email discussion may be scheduled by WG chairs in the week of April 25</a:t>
            </a:r>
            <a:r>
              <a:rPr lang="en-US" sz="1400" baseline="30000" dirty="0"/>
              <a:t>th</a:t>
            </a:r>
            <a:endParaRPr lang="en-US" sz="1400" dirty="0"/>
          </a:p>
          <a:p>
            <a:r>
              <a:rPr lang="en-US" dirty="0"/>
              <a:t>3Q’&amp;4Q’2022</a:t>
            </a:r>
          </a:p>
          <a:p>
            <a:pPr lvl="1"/>
            <a:r>
              <a:rPr lang="en-US" dirty="0"/>
              <a:t>Backup e-meeting schedules are provided for those planned F2F meetings (August, November, and December)</a:t>
            </a:r>
          </a:p>
          <a:p>
            <a:pPr lvl="1"/>
            <a:r>
              <a:rPr lang="en-US" dirty="0"/>
              <a:t>For 4Q’2022, </a:t>
            </a:r>
          </a:p>
          <a:p>
            <a:pPr lvl="2"/>
            <a:r>
              <a:rPr lang="en-US" dirty="0"/>
              <a:t>Oct. e-meeting will NOT handle any maintenance related work (i.e., Rel-18 only)</a:t>
            </a:r>
          </a:p>
          <a:p>
            <a:pPr lvl="2"/>
            <a:r>
              <a:rPr lang="en-US" dirty="0"/>
              <a:t>If the Nov meeting can’t be confirmed as F2F, meeting agendas are to be arranged in a TDM manner for some items (while other items may be scheduled for both e-meetings)</a:t>
            </a:r>
          </a:p>
          <a:p>
            <a:pPr lvl="3"/>
            <a:r>
              <a:rPr lang="en-US" dirty="0"/>
              <a:t>Details up to WG Chairs’ discretion</a:t>
            </a:r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Endorsed RAN meeting plan in RP-220857 (2/2)</a:t>
            </a:r>
          </a:p>
        </p:txBody>
      </p:sp>
    </p:spTree>
    <p:extLst>
      <p:ext uri="{BB962C8B-B14F-4D97-AF65-F5344CB8AC3E}">
        <p14:creationId xmlns:p14="http://schemas.microsoft.com/office/powerpoint/2010/main" val="5027323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4008</TotalTime>
  <Words>1152</Words>
  <Application>Microsoft Office PowerPoint</Application>
  <PresentationFormat>Widescreen</PresentationFormat>
  <Paragraphs>296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微软雅黑</vt:lpstr>
      <vt:lpstr>Arial</vt:lpstr>
      <vt:lpstr>Arial Black</vt:lpstr>
      <vt:lpstr>Calibri</vt:lpstr>
      <vt:lpstr>Nokia Pure Text Light</vt:lpstr>
      <vt:lpstr>Times New Roman</vt:lpstr>
      <vt:lpstr>3gpp</vt:lpstr>
      <vt:lpstr>Highlights from RAN#95-e</vt:lpstr>
      <vt:lpstr>LTE and NR CRs</vt:lpstr>
      <vt:lpstr>Rel-17 Status: General</vt:lpstr>
      <vt:lpstr>Rel-17 Status: Sidelink Enhancement</vt:lpstr>
      <vt:lpstr>Rel-17 Status: Solutions for NR to support NTN</vt:lpstr>
      <vt:lpstr>Rel-17 Status: RedCap UE Features</vt:lpstr>
      <vt:lpstr>Rel-18 WID/SID Updates</vt:lpstr>
      <vt:lpstr>Endorsed RAN meeting plan in RP-220857 (1/2)</vt:lpstr>
      <vt:lpstr>Endorsed RAN meeting plan in RP-220857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2042</cp:lastModifiedBy>
  <cp:revision>781</cp:revision>
  <cp:lastPrinted>2016-09-15T08:31:00Z</cp:lastPrinted>
  <dcterms:created xsi:type="dcterms:W3CDTF">2009-11-27T05:15:00Z</dcterms:created>
  <dcterms:modified xsi:type="dcterms:W3CDTF">2022-04-28T10:00:34Z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