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1129" r:id="rId2"/>
    <p:sldId id="260" r:id="rId3"/>
    <p:sldId id="1127" r:id="rId4"/>
    <p:sldId id="112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75" autoAdjust="0"/>
    <p:restoredTop sz="96532" autoAdjust="0"/>
  </p:normalViewPr>
  <p:slideViewPr>
    <p:cSldViewPr snapToGrid="0">
      <p:cViewPr varScale="1">
        <p:scale>
          <a:sx n="116" d="100"/>
          <a:sy n="116" d="100"/>
        </p:scale>
        <p:origin x="51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61E266-8D48-42C1-841A-9457984C2983}" type="datetimeFigureOut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39E28A-383F-4207-BE62-BB88FDD45C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6018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FD0DC3-6049-4747-8F0B-42053E2F9C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3280C0F-5BC3-4103-AACE-B5784117A3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937D459-2EEC-4FB6-B5F1-DC07CD5522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838C7-E0D9-4559-809A-9C05BB794708}" type="datetimeFigureOut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2870E06-3A12-4182-AA5C-25E9C520B4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A08B733-1277-496E-9D3A-4A003266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EA95A-6F40-4854-A854-6AF56C0467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246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8AD284-78B4-4A8E-BFF1-1B18F00038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0D49F33-225D-4DE0-881D-2A7ECD22B9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D6E304D-5F7A-4A28-90D4-D549D5518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838C7-E0D9-4559-809A-9C05BB794708}" type="datetimeFigureOut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7B20DAA-E055-41E4-AD7D-471AFCB55C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4CDAB95-D123-4E0B-B3FA-8E2599A0C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EA95A-6F40-4854-A854-6AF56C0467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427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DFA9825-00F9-425A-88D2-0A3E504955D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EAF7502-F40D-4E92-B798-6BF9728349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FF4BD3A-4181-4F60-8558-2EA4DEECC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838C7-E0D9-4559-809A-9C05BB794708}" type="datetimeFigureOut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87546B5-29C0-47BF-A25C-150AF2F04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4DC05CA-DA3B-4A75-845D-CE5374D59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EA95A-6F40-4854-A854-6AF56C0467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562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FD3AFEF-15AB-4306-B86C-983841C7C7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6E43795-7110-463B-92EE-C4F2717F7D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5F69D94-4C57-4285-9961-10CCCD72F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838C7-E0D9-4559-809A-9C05BB794708}" type="datetimeFigureOut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435A0AB-C1EE-4B53-A0EB-EE93329F81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EC99FF5-DCE9-41DE-A944-47562A965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EA95A-6F40-4854-A854-6AF56C0467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513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E58904-CDE9-4D32-A1C3-8FF76DD11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AD8EFC7-3CC0-4755-B64C-01F60045CF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FB2A6E6-BA45-4364-BA59-EEF424DFB9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838C7-E0D9-4559-809A-9C05BB794708}" type="datetimeFigureOut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A8900C0-35EC-4581-A9E0-E2EE71674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3136898-25F2-4B46-B47B-D3BE5CA9BF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EA95A-6F40-4854-A854-6AF56C0467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915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3D4F77-3365-4AF3-A604-55E1247EA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F0515AC-5429-414B-ACF1-95EBFA42AD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312869E-067D-4EC9-AA9F-13966E6FDD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317217A-B482-4E69-B6A1-73158B742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838C7-E0D9-4559-809A-9C05BB794708}" type="datetimeFigureOut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71683F4-0391-4F53-A2F0-C3F225DC03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AE1463F-8D37-46B5-9F08-6D1B78BFE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EA95A-6F40-4854-A854-6AF56C0467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485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D7A20E-A0A0-4EA7-9469-0B6D7E297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2223F5-66FC-4DC0-99AE-8D57DCA18A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4E39B21-A4B8-4D69-9E77-F59A2C3254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94F0B85-5FF9-46A9-B4CB-1638ADBAD9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B664E78-D921-4F75-825E-12B2B98AE7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9A8A8A3-5B0D-4759-8B7C-3BDAB57D5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838C7-E0D9-4559-809A-9C05BB794708}" type="datetimeFigureOut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0086AEA-99A9-4824-BFEB-B404B5539C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A8FF000-7920-4F20-9492-527872B49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EA95A-6F40-4854-A854-6AF56C0467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844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96C9819-0B59-4E46-A6C8-7286D62E2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75927B5-4820-4E0C-812C-1D02EE4CA9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838C7-E0D9-4559-809A-9C05BB794708}" type="datetimeFigureOut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82A9831-88A3-4300-98D2-C0FB40C8C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0323189-269D-422E-8B6E-EC602C642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EA95A-6F40-4854-A854-6AF56C0467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388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6F7420C-4CC1-47BF-B95C-1FA72037A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838C7-E0D9-4559-809A-9C05BB794708}" type="datetimeFigureOut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32D20AC-0780-4C3C-841E-C94C1B73C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53589DF-3606-4C5A-AAC6-FB0CEDBDB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EA95A-6F40-4854-A854-6AF56C0467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005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5EE7C6-61B8-4DD0-9BFC-0C2C105DE4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B9A5C1-BA8D-41E5-A9DF-41861460A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6BEAA25-B9EF-4415-8F77-769AC2BFCF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D090DB8-1FF8-4BB9-91F3-69288E4EC2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838C7-E0D9-4559-809A-9C05BB794708}" type="datetimeFigureOut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3817329-DE69-485F-AE87-774099AD98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DA7BA00-DBC9-4F3F-B8BC-EC373341E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EA95A-6F40-4854-A854-6AF56C0467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897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F82132-D345-43EC-B3FA-6527DE9627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6264FC6-AC77-4D15-A0B6-57454BDF984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9AB3A3-7ABF-464F-9733-27C8F9341E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AD78C85-E265-4A74-A289-6943F14E57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838C7-E0D9-4559-809A-9C05BB794708}" type="datetimeFigureOut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2530679-7D33-4C8D-A4B7-BFB3D9B88D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AA28E72-3720-45E6-A695-529BCABD4E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EA95A-6F40-4854-A854-6AF56C0467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039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0C58E19-2C0D-43ED-AD89-0B27BC3945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147A95B-F7D8-4A8E-B565-2A09B30C0D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BA6BEEB-0B2D-47DD-A467-E0C0A8D691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838C7-E0D9-4559-809A-9C05BB794708}" type="datetimeFigureOut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D2AF191-AAC2-4800-9D85-AC796C5BB9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CC64948-23DD-4C0F-944B-20EA421BA7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EA95A-6F40-4854-A854-6AF56C0467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808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6D1297-8F59-498F-AF34-72EE4AB61F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76765"/>
            <a:ext cx="9144000" cy="2387600"/>
          </a:xfrm>
        </p:spPr>
        <p:txBody>
          <a:bodyPr/>
          <a:lstStyle/>
          <a:p>
            <a:r>
              <a:rPr lang="en-US" dirty="0"/>
              <a:t>Work plan for NR sidelink evolution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CF6ABFB-C5F8-41A3-A020-885C81A42D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69656"/>
            <a:ext cx="9144000" cy="1442545"/>
          </a:xfrm>
        </p:spPr>
        <p:txBody>
          <a:bodyPr/>
          <a:lstStyle/>
          <a:p>
            <a:r>
              <a:rPr lang="en-AU" dirty="0"/>
              <a:t>OPPO, LG Electronics</a:t>
            </a:r>
            <a:endParaRPr lang="en-US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E9694484-7F8E-4A40-A0AC-E23A693DD674}"/>
              </a:ext>
            </a:extLst>
          </p:cNvPr>
          <p:cNvSpPr txBox="1">
            <a:spLocks/>
          </p:cNvSpPr>
          <p:nvPr/>
        </p:nvSpPr>
        <p:spPr>
          <a:xfrm>
            <a:off x="407276" y="378371"/>
            <a:ext cx="5859517" cy="18128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3GPP TSG-RAN WG1 Meeting #109-e</a:t>
            </a:r>
          </a:p>
          <a:p>
            <a:pPr algn="l"/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e-Meeting, 09 – 20 May, 2022</a:t>
            </a:r>
          </a:p>
          <a:p>
            <a:pPr algn="l"/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	9.4</a:t>
            </a:r>
          </a:p>
          <a:p>
            <a:pPr algn="l"/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Document for: Information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3E9E6AC3-BA97-481F-A885-CF33EF57994A}"/>
              </a:ext>
            </a:extLst>
          </p:cNvPr>
          <p:cNvSpPr txBox="1">
            <a:spLocks/>
          </p:cNvSpPr>
          <p:nvPr/>
        </p:nvSpPr>
        <p:spPr>
          <a:xfrm>
            <a:off x="10067348" y="378371"/>
            <a:ext cx="1868214" cy="42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R1-2203981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9835315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DA53B3-BDCE-4226-8AA3-CE7B643649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0515600" cy="864973"/>
          </a:xfrm>
        </p:spPr>
        <p:txBody>
          <a:bodyPr>
            <a:normAutofit/>
          </a:bodyPr>
          <a:lstStyle/>
          <a:p>
            <a:r>
              <a:rPr lang="en-US" altLang="zh-CN" sz="4000" dirty="0"/>
              <a:t>Work plan for SL-U (study phase)</a:t>
            </a:r>
            <a:endParaRPr lang="zh-CN" altLang="en-US" sz="40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6CA8C6C-25DF-4897-A824-CA3CC9C36F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992" y="1078302"/>
            <a:ext cx="11893731" cy="5460520"/>
          </a:xfrm>
        </p:spPr>
        <p:txBody>
          <a:bodyPr>
            <a:normAutofit fontScale="77500" lnSpcReduction="20000"/>
          </a:bodyPr>
          <a:lstStyle/>
          <a:p>
            <a:r>
              <a:rPr lang="en-US" altLang="zh-TW" dirty="0"/>
              <a:t>RAN1#109-e (May): </a:t>
            </a:r>
          </a:p>
          <a:p>
            <a:pPr lvl="1"/>
            <a:r>
              <a:rPr lang="en-US" altLang="zh-TW" dirty="0"/>
              <a:t>Initial</a:t>
            </a:r>
            <a:r>
              <a:rPr lang="en-AU" altLang="zh-TW" dirty="0"/>
              <a:t> discussion on ways of reusing (including necessary adjustment) NR-U channel access mechanisms for SL-U.</a:t>
            </a:r>
            <a:endParaRPr lang="en-AU" altLang="zh-TW" strike="sngStrike" dirty="0"/>
          </a:p>
          <a:p>
            <a:pPr lvl="2"/>
            <a:r>
              <a:rPr lang="en-AU" altLang="zh-TW" dirty="0"/>
              <a:t>Agree on some basic principles, assumptions and possibly types of channel access mechanisms can be supported (e.g., Type1/2A/2B/2C, FBE, </a:t>
            </a:r>
            <a:r>
              <a:rPr lang="en-US" altLang="zh-TW" dirty="0"/>
              <a:t>short control signaling</a:t>
            </a:r>
            <a:r>
              <a:rPr lang="en-AU" altLang="zh-TW" dirty="0"/>
              <a:t>)</a:t>
            </a:r>
          </a:p>
          <a:p>
            <a:pPr lvl="2"/>
            <a:r>
              <a:rPr lang="en-AU" altLang="zh-TW" dirty="0"/>
              <a:t>Identify any impact to SL PHY structure designs and resource allocations</a:t>
            </a:r>
          </a:p>
          <a:p>
            <a:pPr lvl="1"/>
            <a:r>
              <a:rPr lang="en-US" altLang="zh-TW" dirty="0"/>
              <a:t>Initial</a:t>
            </a:r>
            <a:r>
              <a:rPr lang="en-AU" altLang="zh-TW" dirty="0"/>
              <a:t> discussion on OCB and PSD requirements, and the necessity of supporting IRB for SL channels (identify any impact to IBE requirements)</a:t>
            </a:r>
          </a:p>
          <a:p>
            <a:pPr lvl="2"/>
            <a:r>
              <a:rPr lang="en-AU" altLang="zh-TW" dirty="0"/>
              <a:t>Identify and possibly agree on SL PHY channels that would be required to support IRB structure</a:t>
            </a:r>
          </a:p>
          <a:p>
            <a:pPr lvl="1"/>
            <a:r>
              <a:rPr lang="en-US" altLang="zh-TW" dirty="0"/>
              <a:t>To agree on essential evaluation methodology updates for unlicensed channel access (e.g., dropping, No. of Wi-Fi users, KPI, </a:t>
            </a:r>
            <a:r>
              <a:rPr lang="en-US" altLang="zh-TW" dirty="0" err="1"/>
              <a:t>etc</a:t>
            </a:r>
            <a:r>
              <a:rPr lang="en-US" altLang="zh-TW" dirty="0"/>
              <a:t>)</a:t>
            </a:r>
          </a:p>
          <a:p>
            <a:pPr lvl="1"/>
            <a:r>
              <a:rPr lang="en-AU" altLang="zh-TW" dirty="0"/>
              <a:t>Try to list all potential topics / issues in channel access mechanisms and PHY channel design framework agendas to focus on</a:t>
            </a:r>
          </a:p>
          <a:p>
            <a:r>
              <a:rPr lang="en-AU" altLang="zh-CN" dirty="0"/>
              <a:t>RAN1#110 (August):</a:t>
            </a:r>
          </a:p>
          <a:p>
            <a:pPr lvl="1"/>
            <a:r>
              <a:rPr lang="en-AU" altLang="zh-CN" dirty="0"/>
              <a:t>Continuation on the channel access mechanism work and the next level of details</a:t>
            </a:r>
          </a:p>
          <a:p>
            <a:pPr lvl="2"/>
            <a:r>
              <a:rPr lang="en-AU" altLang="zh-CN" dirty="0"/>
              <a:t>Support of additional channel access types and features (e.g., CP extension, COT sharing, etc)</a:t>
            </a:r>
          </a:p>
          <a:p>
            <a:pPr lvl="2"/>
            <a:r>
              <a:rPr lang="en-AU" altLang="zh-CN" dirty="0"/>
              <a:t>If necessary, start the work on changes to resource allocation schemes due to channel access mechanism(s) and possibly LBT failure</a:t>
            </a:r>
          </a:p>
          <a:p>
            <a:pPr lvl="1"/>
            <a:r>
              <a:rPr lang="en-AU" altLang="zh-CN" dirty="0"/>
              <a:t>Continuation on the necessity of supporting the IRB structure for SL PHY channels (including S-SSB)</a:t>
            </a:r>
          </a:p>
          <a:p>
            <a:pPr lvl="1"/>
            <a:r>
              <a:rPr lang="en-AU" altLang="zh-CN" dirty="0"/>
              <a:t>If necessary, identify necessary changes to SL PHY channel structure due to channel access mechanism(s)</a:t>
            </a:r>
          </a:p>
          <a:p>
            <a:pPr lvl="1"/>
            <a:r>
              <a:rPr lang="en-AU" altLang="zh-CN" dirty="0"/>
              <a:t>Initial discussion on LBT failure and identify possible SL procedures that would be impacted</a:t>
            </a:r>
            <a:endParaRPr lang="en-AU" altLang="zh-CN" strike="sngStrike" dirty="0"/>
          </a:p>
        </p:txBody>
      </p:sp>
    </p:spTree>
    <p:extLst>
      <p:ext uri="{BB962C8B-B14F-4D97-AF65-F5344CB8AC3E}">
        <p14:creationId xmlns:p14="http://schemas.microsoft.com/office/powerpoint/2010/main" val="3048064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DA53B3-BDCE-4226-8AA3-CE7B643649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0515600" cy="864973"/>
          </a:xfrm>
        </p:spPr>
        <p:txBody>
          <a:bodyPr>
            <a:normAutofit/>
          </a:bodyPr>
          <a:lstStyle/>
          <a:p>
            <a:r>
              <a:rPr lang="en-US" altLang="zh-CN" sz="4000" dirty="0"/>
              <a:t>Work plan for SL-U (study phase)</a:t>
            </a:r>
            <a:endParaRPr lang="zh-CN" altLang="en-US" sz="40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6CA8C6C-25DF-4897-A824-CA3CC9C36F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8269" y="1015451"/>
            <a:ext cx="11481836" cy="5747657"/>
          </a:xfrm>
        </p:spPr>
        <p:txBody>
          <a:bodyPr>
            <a:normAutofit fontScale="92500" lnSpcReduction="20000"/>
          </a:bodyPr>
          <a:lstStyle/>
          <a:p>
            <a:r>
              <a:rPr lang="en-AU" altLang="zh-CN" dirty="0"/>
              <a:t>RAN1#110bis-e (October):</a:t>
            </a:r>
          </a:p>
          <a:p>
            <a:pPr lvl="1"/>
            <a:r>
              <a:rPr lang="en-AU" altLang="zh-CN" dirty="0"/>
              <a:t>Continuation on the channel access mechanism work and the next level of details</a:t>
            </a:r>
          </a:p>
          <a:p>
            <a:pPr lvl="1"/>
            <a:r>
              <a:rPr lang="en-AU" altLang="zh-CN" dirty="0"/>
              <a:t>Continuation on the work on IRB structures for SL PHY channels (including S-SSB)</a:t>
            </a:r>
          </a:p>
          <a:p>
            <a:pPr lvl="1"/>
            <a:r>
              <a:rPr lang="en-AU" altLang="zh-CN" dirty="0"/>
              <a:t>Initial discussion on impact on </a:t>
            </a:r>
            <a:r>
              <a:rPr lang="en-US" altLang="zh-CN" dirty="0">
                <a:sym typeface="Wingdings" panose="05000000000000000000" pitchFamily="2" charset="2"/>
              </a:rPr>
              <a:t>SL feedback resource mapping due to new IRB structure</a:t>
            </a:r>
          </a:p>
          <a:p>
            <a:r>
              <a:rPr lang="en-AU" altLang="zh-CN" dirty="0"/>
              <a:t>RAN1#111 (November):</a:t>
            </a:r>
          </a:p>
          <a:p>
            <a:pPr lvl="1"/>
            <a:r>
              <a:rPr lang="en-US" altLang="zh-CN" dirty="0"/>
              <a:t>Complete the study on a set of feasible channel access types and features from NR-U that can be reused for SL-U</a:t>
            </a:r>
          </a:p>
          <a:p>
            <a:pPr lvl="2"/>
            <a:r>
              <a:rPr lang="en-US" altLang="zh-CN" dirty="0"/>
              <a:t>Continuation of channel access designs for SL-U and complete the framework design of channel access mechanisms</a:t>
            </a:r>
          </a:p>
          <a:p>
            <a:pPr lvl="2"/>
            <a:r>
              <a:rPr lang="en-US" altLang="zh-CN" dirty="0"/>
              <a:t>Continuation on any necessary changes for SL Mode 1 and Mode 2 resource allocations</a:t>
            </a:r>
          </a:p>
          <a:p>
            <a:pPr lvl="1"/>
            <a:r>
              <a:rPr lang="en-US" altLang="zh-CN" dirty="0"/>
              <a:t>Complete the study on all necessary SL PHY structure changes (including IRB design framework)</a:t>
            </a:r>
          </a:p>
          <a:p>
            <a:pPr lvl="1"/>
            <a:r>
              <a:rPr lang="en-US" altLang="zh-CN" dirty="0"/>
              <a:t>Complete the study on procedure changes due to channel access mechanisms</a:t>
            </a:r>
          </a:p>
          <a:p>
            <a:r>
              <a:rPr lang="en-US" altLang="zh-CN" dirty="0"/>
              <a:t>Whenever there is consensus, any technical details can be agreed during the study phase (e.g., in addition to agreeing scheme A and B are feasible and supported, details of scheme A and B can be also agreed)</a:t>
            </a:r>
          </a:p>
          <a:p>
            <a:r>
              <a:rPr lang="en-US" altLang="zh-CN" dirty="0"/>
              <a:t>Work plan for normative phase: TBD, depending on exact agreed scope/features during study phase and potential TU allocation change after RAN#97.</a:t>
            </a:r>
          </a:p>
        </p:txBody>
      </p:sp>
    </p:spTree>
    <p:extLst>
      <p:ext uri="{BB962C8B-B14F-4D97-AF65-F5344CB8AC3E}">
        <p14:creationId xmlns:p14="http://schemas.microsoft.com/office/powerpoint/2010/main" val="3567780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DF55C6A-3F3B-4E06-BEA0-9F4B565F41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710" y="864974"/>
            <a:ext cx="11837773" cy="5923004"/>
          </a:xfrm>
        </p:spPr>
        <p:txBody>
          <a:bodyPr>
            <a:normAutofit/>
          </a:bodyPr>
          <a:lstStyle/>
          <a:p>
            <a:r>
              <a:rPr lang="en-US" altLang="zh-CN" dirty="0"/>
              <a:t>During the study phase (e.g. 2 meetings)</a:t>
            </a:r>
          </a:p>
          <a:p>
            <a:pPr lvl="1"/>
            <a:r>
              <a:rPr lang="en-US" altLang="zh-CN" dirty="0"/>
              <a:t>Study and identify dynamic resource sharing mechanisms to enable co-channel coexistence between LTE-V2X and NR-V2X, assuming ITS band</a:t>
            </a:r>
          </a:p>
          <a:p>
            <a:pPr lvl="2"/>
            <a:r>
              <a:rPr lang="en-US" altLang="zh-CN" dirty="0"/>
              <a:t>Based on the Rel-16 in-device coexistence framework</a:t>
            </a:r>
          </a:p>
          <a:p>
            <a:pPr lvl="1"/>
            <a:r>
              <a:rPr lang="en-US" altLang="zh-CN" dirty="0"/>
              <a:t>Evaluate performance difference and complexity between semi-static resource partitioning and dynamic resource sharing for co-channel coexistence</a:t>
            </a:r>
          </a:p>
          <a:p>
            <a:pPr lvl="1"/>
            <a:r>
              <a:rPr lang="en-US" altLang="zh-CN" dirty="0"/>
              <a:t>These two tasks can be done over the first two meetings (May and Aug 2022) and companies are to list their assumptions in their performance evaluation using existing NR-V2X simulation profiles.</a:t>
            </a:r>
          </a:p>
          <a:p>
            <a:pPr lvl="2"/>
            <a:r>
              <a:rPr lang="en-US" altLang="zh-CN" dirty="0"/>
              <a:t>Aiming for a conclusion to be drawn by the end of August meeting (RAN1#110)</a:t>
            </a:r>
          </a:p>
          <a:p>
            <a:r>
              <a:rPr lang="en-US" altLang="zh-CN" dirty="0"/>
              <a:t>If dynamic resource sharing is found beneficial, specify necessary PHY procedure / resource allocation enhancement for NR </a:t>
            </a:r>
            <a:r>
              <a:rPr lang="en-US" altLang="zh-CN" dirty="0" err="1"/>
              <a:t>sidelink</a:t>
            </a:r>
            <a:r>
              <a:rPr lang="en-US" altLang="zh-CN" dirty="0"/>
              <a:t> (e.g. 2 meetings)</a:t>
            </a:r>
          </a:p>
          <a:p>
            <a:pPr lvl="1"/>
            <a:r>
              <a:rPr lang="en-US" altLang="zh-CN" dirty="0"/>
              <a:t>Aiming for a simple solution with necessary details finalized by RAN1#111</a:t>
            </a: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9FFC2492-7BAB-48F7-90BD-9D840862422E}"/>
              </a:ext>
            </a:extLst>
          </p:cNvPr>
          <p:cNvSpPr txBox="1">
            <a:spLocks/>
          </p:cNvSpPr>
          <p:nvPr/>
        </p:nvSpPr>
        <p:spPr>
          <a:xfrm>
            <a:off x="-1" y="0"/>
            <a:ext cx="11837773" cy="8649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/>
              <a:t>Co-channel coexistence: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1380258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1125</TotalTime>
  <Words>664</Words>
  <Application>Microsoft Office PowerPoint</Application>
  <PresentationFormat>Widescreen</PresentationFormat>
  <Paragraphs>45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等线</vt:lpstr>
      <vt:lpstr>等线 Light</vt:lpstr>
      <vt:lpstr>Arial</vt:lpstr>
      <vt:lpstr>Times New Roman</vt:lpstr>
      <vt:lpstr>Office 主题​​</vt:lpstr>
      <vt:lpstr>Work plan for NR sidelink evolution</vt:lpstr>
      <vt:lpstr>Work plan for SL-U (study phase)</vt:lpstr>
      <vt:lpstr>Work plan for SL-U (study phase)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RAN1#109 SL Evo</dc:title>
  <dc:creator>Zhenshan Zhao</dc:creator>
  <cp:lastModifiedBy>Kevin Lin</cp:lastModifiedBy>
  <cp:revision>109</cp:revision>
  <dcterms:created xsi:type="dcterms:W3CDTF">2022-04-14T00:18:50Z</dcterms:created>
  <dcterms:modified xsi:type="dcterms:W3CDTF">2022-04-22T02:05:25Z</dcterms:modified>
</cp:coreProperties>
</file>