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83" r:id="rId3"/>
    <p:sldId id="38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0E5EC82-72FA-4044-AD12-14CA03454B5E}">
          <p14:sldIdLst>
            <p14:sldId id="256"/>
            <p14:sldId id="383"/>
            <p14:sldId id="3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8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70AD47"/>
    <a:srgbClr val="F3BD91"/>
    <a:srgbClr val="589CAF"/>
    <a:srgbClr val="0033CC"/>
    <a:srgbClr val="EFA76C"/>
    <a:srgbClr val="CC3399"/>
    <a:srgbClr val="42EEB5"/>
    <a:srgbClr val="48E8E4"/>
    <a:srgbClr val="51C7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4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6" y="300"/>
      </p:cViewPr>
      <p:guideLst>
        <p:guide orient="horz" pos="40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FD11B-D389-4B51-84E3-F444D38650B3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8911-D0C9-4523-A4B8-F5AA1E1BC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50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7" y="203201"/>
            <a:ext cx="11514666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7" y="965200"/>
            <a:ext cx="11514666" cy="5453017"/>
          </a:xfrm>
        </p:spPr>
        <p:txBody>
          <a:bodyPr/>
          <a:lstStyle>
            <a:lvl1pPr marL="268288" indent="-268288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7063" indent="-271463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938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225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225" algn="l"/>
              </a:tabLst>
              <a:defRPr sz="1400" baseline="0"/>
            </a:lvl4pPr>
          </a:lstStyle>
          <a:p>
            <a:pPr lvl="0"/>
            <a:r>
              <a:rPr lang="en-US" altLang="ko-KR" dirty="0" smtClean="0"/>
              <a:t>Text level 1</a:t>
            </a:r>
          </a:p>
          <a:p>
            <a:pPr lvl="1"/>
            <a:r>
              <a:rPr lang="en-US" altLang="ko-KR" dirty="0" smtClean="0"/>
              <a:t>Text level 2</a:t>
            </a:r>
          </a:p>
          <a:p>
            <a:pPr lvl="2"/>
            <a:r>
              <a:rPr lang="en-US" altLang="ko-KR" dirty="0" smtClean="0"/>
              <a:t>Text level 3</a:t>
            </a:r>
          </a:p>
          <a:p>
            <a:pPr lvl="3"/>
            <a:r>
              <a:rPr lang="en-US" altLang="ko-KR" dirty="0" smtClean="0"/>
              <a:t>Text level 4</a:t>
            </a:r>
            <a:endParaRPr lang="ko-KR" altLang="en-US" dirty="0" smtClean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803791"/>
            <a:ext cx="12191999" cy="58615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0" y="6525626"/>
            <a:ext cx="12191999" cy="334974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68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56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 userDrawn="1"/>
        </p:nvSpPr>
        <p:spPr>
          <a:xfrm>
            <a:off x="11370860" y="6578115"/>
            <a:ext cx="495170" cy="239571"/>
          </a:xfrm>
          <a:prstGeom prst="rect">
            <a:avLst/>
          </a:prstGeom>
          <a:noFill/>
        </p:spPr>
        <p:txBody>
          <a:bodyPr wrap="none" lIns="84853" tIns="42427" rIns="84853" bIns="42427" rtlCol="0">
            <a:spAutoFit/>
          </a:bodyPr>
          <a:lstStyle/>
          <a:p>
            <a:pPr defTabSz="848522" latinLnBrk="1"/>
            <a:fld id="{260E2A6B-A809-4840-BF14-8648BC0BDF87}" type="slidenum">
              <a:rPr lang="id-ID" sz="1000">
                <a:solidFill>
                  <a:srgbClr val="FFFFFF"/>
                </a:solidFill>
                <a:cs typeface="Titillium" charset="0"/>
              </a:rPr>
              <a:pPr defTabSz="848522" latinLnBrk="1"/>
              <a:t>‹#›</a:t>
            </a:fld>
            <a:r>
              <a:rPr lang="en-US" sz="1000" dirty="0">
                <a:solidFill>
                  <a:srgbClr val="FFFFFF"/>
                </a:solidFill>
                <a:cs typeface="Titillium" charset="0"/>
              </a:rPr>
              <a:t> / </a:t>
            </a:r>
            <a:r>
              <a:rPr lang="en-US" sz="1000" dirty="0" smtClean="0">
                <a:solidFill>
                  <a:srgbClr val="FFFFFF"/>
                </a:solidFill>
                <a:cs typeface="Titillium" charset="0"/>
              </a:rPr>
              <a:t>9</a:t>
            </a:r>
            <a:endParaRPr lang="en-MY" sz="2200" dirty="0">
              <a:solidFill>
                <a:srgbClr val="FFFFFF"/>
              </a:solidFill>
              <a:cs typeface="Titill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519" y="260648"/>
            <a:ext cx="116628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3GPP TSG RAN WG1 #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109-e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		                                                      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R1-2203886</a:t>
            </a:r>
            <a:endParaRPr lang="en-US" sz="2000" dirty="0" smtClean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e-Meeting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May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 – 20th, 2022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7523" y="3110858"/>
            <a:ext cx="11590832" cy="2326791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</a:t>
            </a: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	: 9.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			: Samsung</a:t>
            </a: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			: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plan for Rel-18 Evolved </a:t>
            </a: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MIMO</a:t>
            </a: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for	: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3373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Workload assessment</a:t>
            </a:r>
            <a:endParaRPr lang="ko-KR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758977"/>
              </p:ext>
            </p:extLst>
          </p:nvPr>
        </p:nvGraphicFramePr>
        <p:xfrm>
          <a:off x="256356" y="981376"/>
          <a:ext cx="11596977" cy="54690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1564">
                  <a:extLst>
                    <a:ext uri="{9D8B030D-6E8A-4147-A177-3AD203B41FA5}">
                      <a16:colId xmlns:a16="http://schemas.microsoft.com/office/drawing/2014/main" val="4141588603"/>
                    </a:ext>
                  </a:extLst>
                </a:gridCol>
                <a:gridCol w="6077692">
                  <a:extLst>
                    <a:ext uri="{9D8B030D-6E8A-4147-A177-3AD203B41FA5}">
                      <a16:colId xmlns:a16="http://schemas.microsoft.com/office/drawing/2014/main" val="2175664202"/>
                    </a:ext>
                  </a:extLst>
                </a:gridCol>
                <a:gridCol w="1865014">
                  <a:extLst>
                    <a:ext uri="{9D8B030D-6E8A-4147-A177-3AD203B41FA5}">
                      <a16:colId xmlns:a16="http://schemas.microsoft.com/office/drawing/2014/main" val="2258728260"/>
                    </a:ext>
                  </a:extLst>
                </a:gridCol>
                <a:gridCol w="2772707">
                  <a:extLst>
                    <a:ext uri="{9D8B030D-6E8A-4147-A177-3AD203B41FA5}">
                      <a16:colId xmlns:a16="http://schemas.microsoft.com/office/drawing/2014/main" val="38994553"/>
                    </a:ext>
                  </a:extLst>
                </a:gridCol>
              </a:tblGrid>
              <a:tr h="259465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noProof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AI</a:t>
                      </a:r>
                      <a:endParaRPr lang="ko-KR" altLang="en-US" sz="1600" noProof="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noProof="0" dirty="0" smtClean="0">
                          <a:effectLst/>
                        </a:rPr>
                        <a:t>Short description</a:t>
                      </a:r>
                      <a:endParaRPr lang="ko-KR" altLang="en-US" sz="1600" noProof="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noProof="0" dirty="0" smtClean="0">
                          <a:effectLst/>
                        </a:rPr>
                        <a:t>WID objective(s)</a:t>
                      </a:r>
                      <a:endParaRPr lang="ko-KR" altLang="en-US" sz="1600" noProof="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noProof="0" dirty="0" smtClean="0">
                          <a:effectLst/>
                        </a:rPr>
                        <a:t>Assessment</a:t>
                      </a:r>
                      <a:endParaRPr lang="ko-KR" altLang="en-US" sz="1600" noProof="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7195335"/>
                  </a:ext>
                </a:extLst>
              </a:tr>
              <a:tr h="956945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9.1.1.1</a:t>
                      </a:r>
                      <a:endParaRPr lang="ko-KR" altLang="en-US" sz="1400" noProof="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err="1" smtClean="0">
                          <a:effectLst/>
                        </a:rPr>
                        <a:t>mTRP</a:t>
                      </a:r>
                      <a:r>
                        <a:rPr lang="ko-KR" altLang="en-US" sz="1400" baseline="0" noProof="0" dirty="0" smtClean="0">
                          <a:effectLst/>
                        </a:rPr>
                        <a:t> </a:t>
                      </a:r>
                      <a:r>
                        <a:rPr lang="en-US" altLang="ko-KR" sz="1400" baseline="0" noProof="0" dirty="0" smtClean="0">
                          <a:effectLst/>
                        </a:rPr>
                        <a:t>enhancements: b</a:t>
                      </a:r>
                      <a:r>
                        <a:rPr lang="en-US" altLang="ko-KR" sz="1400" noProof="0" dirty="0" smtClean="0">
                          <a:effectLst/>
                        </a:rPr>
                        <a:t>eam</a:t>
                      </a:r>
                      <a:r>
                        <a:rPr lang="ko-KR" altLang="en-US" sz="1400" baseline="0" noProof="0" dirty="0" smtClean="0">
                          <a:effectLst/>
                        </a:rPr>
                        <a:t> </a:t>
                      </a:r>
                      <a:r>
                        <a:rPr lang="en-US" altLang="ko-KR" sz="1400" baseline="0" noProof="0" dirty="0" smtClean="0">
                          <a:effectLst/>
                        </a:rPr>
                        <a:t>management:</a:t>
                      </a:r>
                    </a:p>
                    <a:p>
                      <a:pPr marL="285750" marR="0" indent="-28575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noProof="0" dirty="0" smtClean="0">
                          <a:effectLst/>
                        </a:rPr>
                        <a:t>Rel-17 TCI extension for multiple beam indication for DL and UL TCI states (</a:t>
                      </a:r>
                      <a:r>
                        <a:rPr lang="en-US" altLang="ko-KR" sz="1400" noProof="0" dirty="0" err="1" smtClean="0">
                          <a:effectLst/>
                        </a:rPr>
                        <a:t>mTRP</a:t>
                      </a:r>
                      <a:r>
                        <a:rPr lang="ko-KR" altLang="en-US" sz="1400" baseline="0" noProof="0" dirty="0" smtClean="0">
                          <a:effectLst/>
                        </a:rPr>
                        <a:t> </a:t>
                      </a:r>
                      <a:r>
                        <a:rPr lang="en-US" altLang="ko-KR" sz="1400" baseline="0" noProof="0" dirty="0" smtClean="0">
                          <a:effectLst/>
                        </a:rPr>
                        <a:t>focus), including </a:t>
                      </a:r>
                      <a:r>
                        <a:rPr lang="en-US" altLang="ko-KR" sz="1400" noProof="0" dirty="0" smtClean="0">
                          <a:effectLst/>
                        </a:rPr>
                        <a:t>UL beam indication for STx2P</a:t>
                      </a:r>
                    </a:p>
                    <a:p>
                      <a:pPr marL="285750" marR="0" indent="-28575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noProof="0" dirty="0" smtClean="0">
                          <a:effectLst/>
                        </a:rPr>
                        <a:t>UL PC for </a:t>
                      </a:r>
                      <a:r>
                        <a:rPr lang="en-US" altLang="ko-KR" sz="1400" noProof="0" dirty="0" err="1" smtClean="0">
                          <a:effectLst/>
                        </a:rPr>
                        <a:t>sDCI</a:t>
                      </a:r>
                      <a:r>
                        <a:rPr lang="ko-KR" altLang="en-US" sz="1400" noProof="0" dirty="0" smtClean="0">
                          <a:effectLst/>
                        </a:rPr>
                        <a:t> </a:t>
                      </a:r>
                      <a:r>
                        <a:rPr lang="en-US" altLang="ko-KR" sz="1400" noProof="0" dirty="0" smtClean="0">
                          <a:effectLst/>
                        </a:rPr>
                        <a:t>with Rel-17 TCI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</a:rPr>
                        <a:t>2,</a:t>
                      </a:r>
                    </a:p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</a:rPr>
                        <a:t>6 beam indication,</a:t>
                      </a:r>
                    </a:p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</a:rPr>
                        <a:t>7 power control</a:t>
                      </a:r>
                    </a:p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noProof="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</a:rPr>
                        <a:t>Medium</a:t>
                      </a:r>
                      <a:endParaRPr lang="ko-KR" altLang="en-US" sz="1400" noProof="0" dirty="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9583050"/>
                  </a:ext>
                </a:extLst>
              </a:tr>
              <a:tr h="31181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9.1.1.2</a:t>
                      </a:r>
                      <a:endParaRPr lang="en-US" sz="14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n-US" altLang="ko-KR" sz="1400" noProof="0" dirty="0" err="1" smtClean="0">
                          <a:effectLst/>
                        </a:rPr>
                        <a:t>mTRP</a:t>
                      </a:r>
                      <a:r>
                        <a:rPr lang="ko-KR" altLang="en-US" sz="1400" baseline="0" noProof="0" dirty="0" smtClean="0">
                          <a:effectLst/>
                        </a:rPr>
                        <a:t> </a:t>
                      </a:r>
                      <a:r>
                        <a:rPr lang="en-US" altLang="ko-KR" sz="1400" baseline="0" noProof="0" dirty="0" smtClean="0">
                          <a:effectLst/>
                        </a:rPr>
                        <a:t>enhancements:  </a:t>
                      </a:r>
                      <a:r>
                        <a:rPr lang="en-US" altLang="ko-KR" sz="1400" noProof="0" dirty="0" smtClean="0">
                          <a:effectLst/>
                        </a:rPr>
                        <a:t>Two TAs for </a:t>
                      </a:r>
                      <a:r>
                        <a:rPr lang="en-US" altLang="ko-KR" sz="1400" noProof="0" dirty="0" err="1" smtClean="0">
                          <a:effectLst/>
                        </a:rPr>
                        <a:t>mDCI</a:t>
                      </a:r>
                      <a:r>
                        <a:rPr lang="ko-KR" altLang="en-US" sz="1400" noProof="0" dirty="0" smtClean="0">
                          <a:effectLst/>
                        </a:rPr>
                        <a:t> </a:t>
                      </a:r>
                      <a:r>
                        <a:rPr lang="en-US" altLang="ko-KR" sz="1400" noProof="0" dirty="0" err="1" smtClean="0">
                          <a:effectLst/>
                        </a:rPr>
                        <a:t>mTRP</a:t>
                      </a:r>
                      <a:endParaRPr lang="ko-KR" altLang="en-US" sz="1400" noProof="0" dirty="0" smtClean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noProof="0" dirty="0" smtClean="0">
                          <a:effectLst/>
                        </a:rPr>
                        <a:t>7 two-TA</a:t>
                      </a:r>
                      <a:endParaRPr lang="ko-KR" altLang="en-US" sz="1400" noProof="0" dirty="0" smtClean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Small </a:t>
                      </a:r>
                      <a:endParaRPr lang="en-US" sz="14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7159274"/>
                  </a:ext>
                </a:extLst>
              </a:tr>
              <a:tr h="713651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9.1.2</a:t>
                      </a:r>
                      <a:endParaRPr lang="ko-KR" altLang="en-US" sz="1400" noProof="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</a:rPr>
                        <a:t>CSI:</a:t>
                      </a:r>
                    </a:p>
                    <a:p>
                      <a:pPr marL="285750" marR="0" indent="-28575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noProof="0" dirty="0" smtClean="0">
                          <a:effectLst/>
                        </a:rPr>
                        <a:t>Medium/high-speed: TD channel property reporting, Type-II CB refinement </a:t>
                      </a:r>
                    </a:p>
                    <a:p>
                      <a:pPr marL="285750" marR="0" indent="-28575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noProof="0" dirty="0" smtClean="0">
                          <a:effectLst/>
                        </a:rPr>
                        <a:t>Type-II CB refinement</a:t>
                      </a:r>
                      <a:r>
                        <a:rPr lang="en-US" altLang="ko-KR" sz="1400" baseline="0" noProof="0" dirty="0" smtClean="0">
                          <a:effectLst/>
                        </a:rPr>
                        <a:t> for </a:t>
                      </a:r>
                      <a:r>
                        <a:rPr lang="en-US" altLang="ko-KR" sz="1400" noProof="0" dirty="0" smtClean="0">
                          <a:effectLst/>
                        </a:rPr>
                        <a:t>CJT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</a:rPr>
                        <a:t>1, </a:t>
                      </a:r>
                    </a:p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</a:rPr>
                        <a:t>4 Type-II</a:t>
                      </a:r>
                      <a:endParaRPr lang="ko-KR" altLang="en-US" sz="1400" noProof="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</a:rPr>
                        <a:t>Medium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8329751"/>
                  </a:ext>
                </a:extLst>
              </a:tr>
              <a:tr h="713651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9.1.3.1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noProof="0" dirty="0" smtClean="0">
                          <a:effectLst/>
                        </a:rPr>
                        <a:t>DMRS:</a:t>
                      </a:r>
                    </a:p>
                    <a:p>
                      <a:pPr marL="285750" marR="0" indent="-28575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0" noProof="0" dirty="0" smtClean="0">
                          <a:effectLst/>
                        </a:rPr>
                        <a:t>CP-OFDM DL/UL DMRS 24 orthogonal ports </a:t>
                      </a:r>
                    </a:p>
                    <a:p>
                      <a:pPr marL="285750" marR="0" indent="-28575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0" noProof="0" dirty="0" smtClean="0">
                          <a:effectLst/>
                        </a:rPr>
                        <a:t>UL DMRS for 4 and more layers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</a:rPr>
                        <a:t>3, </a:t>
                      </a:r>
                    </a:p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</a:rPr>
                        <a:t>5 DMRS</a:t>
                      </a:r>
                      <a:endParaRPr lang="ko-KR" altLang="en-US" sz="1400" noProof="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</a:rPr>
                        <a:t>Medium  </a:t>
                      </a:r>
                      <a:endParaRPr lang="ko-KR" altLang="en-US" sz="1400" noProof="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36671390"/>
                  </a:ext>
                </a:extLst>
              </a:tr>
              <a:tr h="7136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noProof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9.1.3.2</a:t>
                      </a:r>
                      <a:endParaRPr lang="ko-KR" altLang="en-US" sz="1400" noProof="0" dirty="0" smtClean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noProof="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altLang="ko-KR" sz="1400" b="0" noProof="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SRS:</a:t>
                      </a:r>
                    </a:p>
                    <a:p>
                      <a:pPr marL="285750" marR="0" lvl="0" indent="-28575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0" noProof="0" dirty="0" smtClean="0">
                          <a:effectLst/>
                        </a:rPr>
                        <a:t>SRS interference management for TDD CJT</a:t>
                      </a:r>
                    </a:p>
                    <a:p>
                      <a:pPr marL="285750" marR="0" lvl="0" indent="-28575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0" noProof="0" dirty="0" smtClean="0">
                          <a:effectLst/>
                        </a:rPr>
                        <a:t>SRS for 8Tx</a:t>
                      </a:r>
                      <a:r>
                        <a:rPr lang="en-US" altLang="ko-KR" sz="1400" b="0" noProof="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endParaRPr lang="ko-KR" altLang="en-US" sz="1400" b="0" noProof="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noProof="0" dirty="0" smtClean="0">
                          <a:effectLst/>
                        </a:rPr>
                        <a:t>4 SRS,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noProof="0" dirty="0" smtClean="0">
                          <a:effectLst/>
                        </a:rPr>
                        <a:t>5 SRS </a:t>
                      </a:r>
                      <a:endParaRPr lang="ko-KR" altLang="en-US" sz="1400" noProof="0" dirty="0" smtClean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endParaRPr lang="en-US" sz="14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Medium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3302197"/>
                  </a:ext>
                </a:extLst>
              </a:tr>
              <a:tr h="376818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9.1.4.1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err="1" smtClean="0">
                          <a:effectLst/>
                        </a:rPr>
                        <a:t>STxMP</a:t>
                      </a:r>
                      <a:r>
                        <a:rPr lang="en-US" altLang="ko-KR" sz="1400" noProof="0" dirty="0" smtClean="0">
                          <a:effectLst/>
                        </a:rPr>
                        <a:t> PUSCH transmission: </a:t>
                      </a:r>
                    </a:p>
                    <a:p>
                      <a:pPr marL="285750" marR="0" indent="-28575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noProof="0" dirty="0" smtClean="0">
                          <a:effectLst/>
                        </a:rPr>
                        <a:t>Precoding indication (SRI and TPMI) for STx2P transmission assuming 2 TRPs, up to 4 layers across 2 panels</a:t>
                      </a:r>
                      <a:endParaRPr lang="ko-KR" altLang="en-US" sz="1400" noProof="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</a:rPr>
                        <a:t>6 precoding indication</a:t>
                      </a:r>
                    </a:p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400" noProof="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noProof="0" dirty="0" smtClean="0">
                          <a:effectLst/>
                        </a:rPr>
                        <a:t>Medium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3841183"/>
                  </a:ext>
                </a:extLst>
              </a:tr>
              <a:tr h="5673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noProof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9.1.4.2</a:t>
                      </a:r>
                      <a:endParaRPr lang="ko-KR" altLang="en-US" sz="1400" noProof="0" dirty="0" smtClean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n-US" altLang="ko-KR" sz="1400" noProof="0" dirty="0" smtClean="0">
                          <a:effectLst/>
                        </a:rPr>
                        <a:t>UL 8Tx</a:t>
                      </a:r>
                      <a:r>
                        <a:rPr lang="en-US" altLang="ko-KR" sz="1400" baseline="0" noProof="0" dirty="0" smtClean="0">
                          <a:effectLst/>
                        </a:rPr>
                        <a:t> </a:t>
                      </a:r>
                      <a:r>
                        <a:rPr lang="en-US" altLang="ko-KR" sz="1400" noProof="0" dirty="0" smtClean="0">
                          <a:effectLst/>
                        </a:rPr>
                        <a:t>SRI and TPMI (including codebook):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noProof="0" dirty="0" smtClean="0">
                          <a:effectLst/>
                        </a:rPr>
                        <a:t>4 and more layers</a:t>
                      </a:r>
                      <a:r>
                        <a:rPr lang="en-US" altLang="ko-KR" sz="1400" baseline="0" noProof="0" dirty="0" smtClean="0">
                          <a:effectLst/>
                        </a:rPr>
                        <a:t> with </a:t>
                      </a:r>
                      <a:r>
                        <a:rPr lang="en-US" altLang="ko-KR" sz="1400" noProof="0" dirty="0" smtClean="0">
                          <a:effectLst/>
                        </a:rPr>
                        <a:t>8Tx, and</a:t>
                      </a:r>
                      <a:r>
                        <a:rPr lang="en-US" altLang="ko-KR" sz="1400" baseline="0" noProof="0" dirty="0" smtClean="0">
                          <a:effectLst/>
                        </a:rPr>
                        <a:t> 4 advanced UE types (CPE, FWA, </a:t>
                      </a:r>
                      <a:r>
                        <a:rPr lang="en-US" altLang="ko-KR" sz="1400" baseline="0" noProof="0" dirty="0" err="1" smtClean="0">
                          <a:effectLst/>
                        </a:rPr>
                        <a:t>IIoT</a:t>
                      </a:r>
                      <a:r>
                        <a:rPr lang="en-US" altLang="ko-KR" sz="1400" baseline="0" noProof="0" dirty="0" smtClean="0">
                          <a:effectLst/>
                        </a:rPr>
                        <a:t>, </a:t>
                      </a:r>
                      <a:r>
                        <a:rPr lang="en-US" altLang="ko-KR" sz="1400" baseline="0" noProof="0" dirty="0" err="1" smtClean="0">
                          <a:effectLst/>
                        </a:rPr>
                        <a:t>Veh</a:t>
                      </a:r>
                      <a:r>
                        <a:rPr lang="en-US" altLang="ko-KR" sz="1400" baseline="0" noProof="0" dirty="0" smtClean="0">
                          <a:effectLst/>
                        </a:rPr>
                        <a:t>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baseline="0" noProof="0" dirty="0" smtClean="0">
                          <a:effectLst/>
                        </a:rPr>
                        <a:t>(Codebook: coherence types, full TX power assumptions, different UE types)</a:t>
                      </a:r>
                      <a:endParaRPr lang="en-US" altLang="ko-KR" sz="1400" noProof="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noProof="0" dirty="0" smtClean="0">
                          <a:effectLst/>
                        </a:rPr>
                        <a:t>5</a:t>
                      </a:r>
                      <a:endParaRPr lang="en-US" altLang="ko-KR" sz="1400" noProof="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noProof="0" dirty="0" smtClean="0">
                          <a:effectLst/>
                        </a:rPr>
                        <a:t>Medium/large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7957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3508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RAN1#109-e: Tentative goals</a:t>
            </a:r>
            <a:r>
              <a:rPr lang="en-US" altLang="ko-KR" sz="24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0263" y="1023042"/>
            <a:ext cx="11227156" cy="5278170"/>
          </a:xfrm>
          <a:ln>
            <a:solidFill>
              <a:srgbClr val="0000FF"/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Finalize </a:t>
            </a:r>
            <a:r>
              <a:rPr lang="en-US" sz="2400" dirty="0" smtClean="0">
                <a:solidFill>
                  <a:srgbClr val="0000FF"/>
                </a:solidFill>
              </a:rPr>
              <a:t>EVM</a:t>
            </a:r>
            <a:r>
              <a:rPr lang="en-US" sz="2400" dirty="0" smtClean="0"/>
              <a:t> for 9.1.2, 9.1.3.1/2, </a:t>
            </a:r>
            <a:r>
              <a:rPr lang="en-US" sz="2400" smtClean="0"/>
              <a:t>and 9.1.4.1/2</a:t>
            </a:r>
            <a:endParaRPr lang="en-US" sz="2400" dirty="0" smtClean="0"/>
          </a:p>
          <a:p>
            <a:pPr lvl="1"/>
            <a:r>
              <a:rPr lang="en-US" sz="2000" dirty="0" smtClean="0"/>
              <a:t>Most likely not needed for 9.1.1.1 and 9.1.1.2</a:t>
            </a:r>
          </a:p>
          <a:p>
            <a:pPr lvl="1"/>
            <a:r>
              <a:rPr lang="en-US" sz="2000" dirty="0" smtClean="0"/>
              <a:t>If EVM is needed, reuse EVMs from previous releases whenever applicable/possible</a:t>
            </a:r>
          </a:p>
          <a:p>
            <a:pPr lvl="1"/>
            <a:r>
              <a:rPr lang="en-US" sz="2000" dirty="0" smtClean="0"/>
              <a:t>To be handled by each feature lead (FL)</a:t>
            </a:r>
          </a:p>
          <a:p>
            <a:pPr lvl="1"/>
            <a:r>
              <a:rPr lang="en-US" sz="2000" dirty="0" smtClean="0"/>
              <a:t>Note: The need for EVM implies simulation work (link and/or system) is key for decision making</a:t>
            </a:r>
          </a:p>
          <a:p>
            <a:pPr lvl="2"/>
            <a:r>
              <a:rPr lang="en-US" sz="1800" dirty="0" smtClean="0"/>
              <a:t>Absence of agreed EVM (e.g. in 9.1.1.1/2) doesn’t rule out using simulation results to bolster arguments</a:t>
            </a:r>
          </a:p>
          <a:p>
            <a:pPr lvl="1"/>
            <a:endParaRPr lang="en-US" sz="1800" dirty="0"/>
          </a:p>
          <a:p>
            <a:r>
              <a:rPr lang="en-US" sz="2400" dirty="0" smtClean="0"/>
              <a:t>According to high-level work scope from WID, define/finalize </a:t>
            </a:r>
            <a:r>
              <a:rPr lang="en-US" sz="2400" dirty="0" smtClean="0">
                <a:solidFill>
                  <a:srgbClr val="0000FF"/>
                </a:solidFill>
              </a:rPr>
              <a:t>next-level work scope </a:t>
            </a:r>
            <a:r>
              <a:rPr lang="en-US" sz="2400" dirty="0" smtClean="0"/>
              <a:t>for each AI</a:t>
            </a:r>
          </a:p>
          <a:p>
            <a:pPr lvl="1"/>
            <a:r>
              <a:rPr lang="en-US" sz="2000" dirty="0" smtClean="0"/>
              <a:t>Limited resource shared by all 7 AIs, i.e. 3 TUs in RAN1, a total of ~10 RAN1 meetings (possibly mixture of </a:t>
            </a:r>
            <a:r>
              <a:rPr lang="en-US" sz="2000" dirty="0" err="1" smtClean="0"/>
              <a:t>eMeetings</a:t>
            </a:r>
            <a:r>
              <a:rPr lang="en-US" sz="2000" dirty="0" smtClean="0"/>
              <a:t> and F2F)</a:t>
            </a:r>
          </a:p>
          <a:p>
            <a:pPr lvl="1"/>
            <a:r>
              <a:rPr lang="en-US" sz="2000" dirty="0" smtClean="0"/>
              <a:t>Focus on the scope defined in WID, avoid adding out-of-scope issues</a:t>
            </a:r>
          </a:p>
        </p:txBody>
      </p:sp>
    </p:spTree>
    <p:extLst>
      <p:ext uri="{BB962C8B-B14F-4D97-AF65-F5344CB8AC3E}">
        <p14:creationId xmlns:p14="http://schemas.microsoft.com/office/powerpoint/2010/main" val="1561445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53649</TotalTime>
  <Words>396</Words>
  <Application>Microsoft Office PowerPoint</Application>
  <PresentationFormat>Widescreen</PresentationFormat>
  <Paragraphs>66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5" baseType="lpstr">
      <vt:lpstr>굴림</vt:lpstr>
      <vt:lpstr>맑은 고딕</vt:lpstr>
      <vt:lpstr>맑은 고딕</vt:lpstr>
      <vt:lpstr>Titillium</vt:lpstr>
      <vt:lpstr>Arial</vt:lpstr>
      <vt:lpstr>Calibri</vt:lpstr>
      <vt:lpstr>Calibri Light</vt:lpstr>
      <vt:lpstr>Symbol</vt:lpstr>
      <vt:lpstr>Times New Roman</vt:lpstr>
      <vt:lpstr>Verdana</vt:lpstr>
      <vt:lpstr>Wingdings</vt:lpstr>
      <vt:lpstr>Office 테마</vt:lpstr>
      <vt:lpstr>PowerPoint Presentation</vt:lpstr>
      <vt:lpstr>Workload assessment</vt:lpstr>
      <vt:lpstr>RAN1#109-e: Tentative goals 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Younsun Kim</dc:creator>
  <cp:lastModifiedBy>Eko Onggosanusi</cp:lastModifiedBy>
  <cp:revision>990</cp:revision>
  <dcterms:created xsi:type="dcterms:W3CDTF">2019-02-14T07:06:45Z</dcterms:created>
  <dcterms:modified xsi:type="dcterms:W3CDTF">2022-04-28T20:13:57Z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