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4"/>
  </p:notesMasterIdLst>
  <p:handoutMasterIdLst>
    <p:handoutMasterId r:id="rId15"/>
  </p:handoutMasterIdLst>
  <p:sldIdLst>
    <p:sldId id="981" r:id="rId2"/>
    <p:sldId id="982" r:id="rId3"/>
    <p:sldId id="983" r:id="rId4"/>
    <p:sldId id="992" r:id="rId5"/>
    <p:sldId id="984" r:id="rId6"/>
    <p:sldId id="985" r:id="rId7"/>
    <p:sldId id="986" r:id="rId8"/>
    <p:sldId id="987" r:id="rId9"/>
    <p:sldId id="988" r:id="rId10"/>
    <p:sldId id="989" r:id="rId11"/>
    <p:sldId id="990" r:id="rId12"/>
    <p:sldId id="991" r:id="rId1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73" autoAdjust="0"/>
    <p:restoredTop sz="95801" autoAdjust="0"/>
  </p:normalViewPr>
  <p:slideViewPr>
    <p:cSldViewPr snapToGrid="0">
      <p:cViewPr varScale="1">
        <p:scale>
          <a:sx n="110" d="100"/>
          <a:sy n="110" d="100"/>
        </p:scale>
        <p:origin x="30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3440"/>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301355"/>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398950"/>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363200" y="559033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1_RL1/TSGR1_109-e/Inbox/Chair_notes/Draft%20Agenda%20for%20RAN1%23109-e%20v0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sz="3600" dirty="0">
                <a:effectLst>
                  <a:outerShdw blurRad="38100" dist="38100" dir="2700000" algn="tl">
                    <a:srgbClr val="C0C0C0"/>
                  </a:outerShdw>
                </a:effectLst>
              </a:rPr>
              <a:t>Additional Guidelines</a:t>
            </a:r>
            <a:br>
              <a:rPr lang="en-US" sz="3600" dirty="0">
                <a:effectLst>
                  <a:outerShdw blurRad="38100" dist="38100" dir="2700000" algn="tl">
                    <a:srgbClr val="C0C0C0"/>
                  </a:outerShdw>
                </a:effectLst>
              </a:rPr>
            </a:br>
            <a:r>
              <a:rPr lang="en-US" sz="3600" dirty="0">
                <a:effectLst>
                  <a:outerShdw blurRad="38100" dist="38100" dir="2700000" algn="tl">
                    <a:srgbClr val="C0C0C0"/>
                  </a:outerShdw>
                </a:effectLst>
              </a:rPr>
              <a:t>for RAN1#109 e-Meeting Management</a:t>
            </a:r>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346434" y="503081"/>
            <a:ext cx="1446230" cy="400110"/>
          </a:xfrm>
          <a:prstGeom prst="rect">
            <a:avLst/>
          </a:prstGeom>
          <a:noFill/>
        </p:spPr>
        <p:txBody>
          <a:bodyPr wrap="none" rtlCol="0">
            <a:spAutoFit/>
          </a:bodyPr>
          <a:lstStyle/>
          <a:p>
            <a:r>
              <a:rPr lang="en-US" sz="2000" b="1" i="1" dirty="0"/>
              <a:t>R1-2203013</a:t>
            </a:r>
          </a:p>
        </p:txBody>
      </p:sp>
      <p:sp>
        <p:nvSpPr>
          <p:cNvPr id="7" name="직사각형 6"/>
          <p:cNvSpPr/>
          <p:nvPr/>
        </p:nvSpPr>
        <p:spPr>
          <a:xfrm>
            <a:off x="7008133" y="399569"/>
            <a:ext cx="4846507" cy="707886"/>
          </a:xfrm>
          <a:prstGeom prst="rect">
            <a:avLst/>
          </a:prstGeom>
        </p:spPr>
        <p:txBody>
          <a:bodyPr wrap="square">
            <a:spAutoFit/>
          </a:bodyPr>
          <a:lstStyle/>
          <a:p>
            <a:pPr algn="r"/>
            <a:r>
              <a:rPr lang="en-GB" sz="2000" b="1" i="1"/>
              <a:t>3GPP TSG RAN WG1 #109-e</a:t>
            </a:r>
          </a:p>
          <a:p>
            <a:pPr algn="r"/>
            <a:r>
              <a:rPr lang="en-US" sz="2000" b="1" i="1"/>
              <a:t>e-Meeting, May 9</a:t>
            </a:r>
            <a:r>
              <a:rPr lang="en-US" sz="2000" b="1" i="1" baseline="30000"/>
              <a:t>th</a:t>
            </a:r>
            <a:r>
              <a:rPr lang="en-US" sz="2000" b="1" i="1"/>
              <a:t> – May 20</a:t>
            </a:r>
            <a:r>
              <a:rPr lang="en-US" sz="2000" b="1" i="1" baseline="30000"/>
              <a:t>th</a:t>
            </a:r>
            <a:r>
              <a:rPr lang="en-US" sz="2000" b="1" i="1"/>
              <a:t>, 2022</a:t>
            </a:r>
            <a:endParaRPr lang="en-US" sz="2000" b="1" i="1" dirty="0"/>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sz="1800" dirty="0">
                <a:ea typeface="ＭＳ Ｐゴシック" panose="020B0600070205080204" pitchFamily="34" charset="-128"/>
              </a:rPr>
              <a:t>LTE and NR maintenance for Rel-16 and before</a:t>
            </a:r>
          </a:p>
          <a:p>
            <a:pPr lvl="1">
              <a:defRPr/>
            </a:pPr>
            <a:r>
              <a:rPr lang="en-US" altLang="en-US" sz="1600" dirty="0">
                <a:ea typeface="ＭＳ Ｐゴシック" panose="020B0600070205080204" pitchFamily="34" charset="-128"/>
              </a:rPr>
              <a:t># of email threads on a per need basis</a:t>
            </a:r>
          </a:p>
          <a:p>
            <a:pPr lvl="1">
              <a:defRPr/>
            </a:pPr>
            <a:r>
              <a:rPr lang="en-US" altLang="en-US" sz="1600" dirty="0">
                <a:ea typeface="ＭＳ Ｐゴシック" panose="020B0600070205080204" pitchFamily="34" charset="-128"/>
              </a:rPr>
              <a:t>Each email thread to handle a specific maintenance issue </a:t>
            </a:r>
          </a:p>
          <a:p>
            <a:pPr lvl="2">
              <a:defRPr/>
            </a:pPr>
            <a:r>
              <a:rPr lang="en-US" altLang="en-US" sz="1400" dirty="0">
                <a:ea typeface="ＭＳ Ｐゴシック" panose="020B0600070205080204" pitchFamily="34" charset="-128"/>
              </a:rPr>
              <a:t>A moderator will be assigned by Chair/Vice-Chair for each email thread</a:t>
            </a:r>
          </a:p>
          <a:p>
            <a:pPr lvl="1">
              <a:defRPr/>
            </a:pPr>
            <a:r>
              <a:rPr lang="en-US" altLang="en-US" sz="1600" dirty="0">
                <a:ea typeface="ＭＳ Ｐゴシック" panose="020B0600070205080204" pitchFamily="34" charset="-128"/>
              </a:rPr>
              <a:t>All CRs, unless decided otherwise, will be sourced by the moderator and possibly co-signed by supporting companies</a:t>
            </a:r>
          </a:p>
          <a:p>
            <a:pPr lvl="1">
              <a:defRPr/>
            </a:pPr>
            <a:endParaRPr lang="en-US" altLang="en-US" sz="1600" dirty="0">
              <a:ea typeface="ＭＳ Ｐゴシック" panose="020B0600070205080204" pitchFamily="34" charset="-128"/>
            </a:endParaRPr>
          </a:p>
          <a:p>
            <a:pPr>
              <a:defRPr/>
            </a:pPr>
            <a:r>
              <a:rPr lang="en-US" altLang="en-US" sz="1800" dirty="0">
                <a:ea typeface="ＭＳ Ｐゴシック" panose="020B0600070205080204" pitchFamily="34" charset="-128"/>
              </a:rPr>
              <a:t>LTE and NR maintenance for Rel-17</a:t>
            </a:r>
          </a:p>
          <a:p>
            <a:pPr lvl="1">
              <a:defRPr/>
            </a:pPr>
            <a:r>
              <a:rPr lang="en-US" altLang="en-US" sz="1600" dirty="0">
                <a:ea typeface="ＭＳ Ｐゴシック" panose="020B0600070205080204" pitchFamily="34" charset="-128"/>
              </a:rPr>
              <a:t>Possible to have &gt;1 email thread per agenda, depending on the necessity</a:t>
            </a:r>
          </a:p>
          <a:p>
            <a:pPr lvl="1">
              <a:defRPr/>
            </a:pPr>
            <a:r>
              <a:rPr lang="en-US" altLang="en-US" sz="1600" dirty="0">
                <a:ea typeface="ＭＳ Ｐゴシック" panose="020B0600070205080204" pitchFamily="34" charset="-128"/>
              </a:rPr>
              <a:t>Details to be announced</a:t>
            </a:r>
            <a:endParaRPr lang="en-US" sz="1600" dirty="0"/>
          </a:p>
          <a:p>
            <a:pPr lvl="1">
              <a:defRPr/>
            </a:pPr>
            <a:endParaRPr lang="en-US" altLang="en-US" sz="1600" dirty="0">
              <a:ea typeface="ＭＳ Ｐゴシック" panose="020B0600070205080204" pitchFamily="34" charset="-128"/>
            </a:endParaRPr>
          </a:p>
          <a:p>
            <a:pPr>
              <a:defRPr/>
            </a:pPr>
            <a:r>
              <a:rPr lang="en-US" altLang="en-US" sz="1800" dirty="0">
                <a:ea typeface="ＭＳ Ｐゴシック" panose="020B0600070205080204" pitchFamily="34" charset="-128"/>
              </a:rPr>
              <a:t>LTE and NR UE-features</a:t>
            </a:r>
          </a:p>
          <a:p>
            <a:pPr lvl="1">
              <a:defRPr/>
            </a:pPr>
            <a:r>
              <a:rPr lang="en-US" altLang="en-US" sz="1600" dirty="0">
                <a:ea typeface="ＭＳ Ｐゴシック" panose="020B0600070205080204" pitchFamily="34" charset="-128"/>
              </a:rPr>
              <a:t>Generally, 1 email thread per work item but additional email threads may be added if needed</a:t>
            </a:r>
          </a:p>
          <a:p>
            <a:pPr lvl="1">
              <a:defRPr/>
            </a:pPr>
            <a:endParaRPr lang="en-US" altLang="en-US" sz="1600" dirty="0">
              <a:ea typeface="ＭＳ Ｐゴシック" panose="020B0600070205080204" pitchFamily="34" charset="-128"/>
            </a:endParaRPr>
          </a:p>
          <a:p>
            <a:pPr>
              <a:defRPr/>
            </a:pPr>
            <a:r>
              <a:rPr lang="en-US" altLang="en-US" sz="1800" dirty="0">
                <a:ea typeface="ＭＳ Ｐゴシック" panose="020B0600070205080204" pitchFamily="34" charset="-128"/>
              </a:rPr>
              <a:t>LTE and NR for Rel-18: generally, up to 1 email thread per sub-agenda</a:t>
            </a:r>
          </a:p>
          <a:p>
            <a:pPr lvl="1">
              <a:defRPr/>
            </a:pPr>
            <a:r>
              <a:rPr lang="en-US" altLang="en-US" sz="1600" dirty="0">
                <a:ea typeface="ＭＳ Ｐゴシック" panose="020B0600070205080204" pitchFamily="34" charset="-128"/>
              </a:rPr>
              <a:t>Possible to have &gt;1 email thread per agenda, depending on the necessity</a:t>
            </a:r>
          </a:p>
          <a:p>
            <a:pPr lvl="1">
              <a:defRPr/>
            </a:pPr>
            <a:r>
              <a:rPr lang="en-US" altLang="en-US" sz="1600" dirty="0">
                <a:ea typeface="ＭＳ Ｐゴシック" panose="020B0600070205080204" pitchFamily="34" charset="-128"/>
              </a:rPr>
              <a:t>Details to be announced</a:t>
            </a:r>
            <a:endParaRPr lang="en-US" sz="1600" dirty="0"/>
          </a:p>
          <a:p>
            <a:endParaRPr lang="en-US" sz="1800" dirty="0"/>
          </a:p>
        </p:txBody>
      </p:sp>
      <p:sp>
        <p:nvSpPr>
          <p:cNvPr id="3" name="제목 2"/>
          <p:cNvSpPr>
            <a:spLocks noGrp="1"/>
          </p:cNvSpPr>
          <p:nvPr>
            <p:ph type="title"/>
          </p:nvPr>
        </p:nvSpPr>
        <p:spPr/>
        <p:txBody>
          <a:bodyPr/>
          <a:lstStyle/>
          <a:p>
            <a:r>
              <a:rPr lang="sv-SE" altLang="ja-JP" dirty="0"/>
              <a:t>Email Thread Budget</a:t>
            </a:r>
            <a:endParaRPr lang="en-US" dirty="0"/>
          </a:p>
        </p:txBody>
      </p:sp>
    </p:spTree>
    <p:extLst>
      <p:ext uri="{BB962C8B-B14F-4D97-AF65-F5344CB8AC3E}">
        <p14:creationId xmlns:p14="http://schemas.microsoft.com/office/powerpoint/2010/main" val="2216036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dirty="0">
                <a:ea typeface="ＭＳ Ｐゴシック" panose="020B0600070205080204" pitchFamily="34" charset="-128"/>
              </a:rPr>
              <a:t>To ensure delegates’ rest during the weekends, </a:t>
            </a:r>
            <a:r>
              <a:rPr lang="en-US" altLang="en-US" b="1" dirty="0">
                <a:ea typeface="ＭＳ Ｐゴシック" panose="020B0600070205080204" pitchFamily="34" charset="-128"/>
              </a:rPr>
              <a:t>the following quiet period is mandated</a:t>
            </a:r>
            <a:r>
              <a:rPr lang="en-US" altLang="en-US" dirty="0">
                <a:ea typeface="ＭＳ Ｐゴシック" panose="020B0600070205080204" pitchFamily="34" charset="-128"/>
              </a:rPr>
              <a:t> </a:t>
            </a:r>
          </a:p>
          <a:p>
            <a:pPr lvl="1">
              <a:defRPr/>
            </a:pPr>
            <a:r>
              <a:rPr lang="en-US" altLang="en-US" b="1" u="sng" dirty="0">
                <a:solidFill>
                  <a:srgbClr val="FF0000"/>
                </a:solidFill>
                <a:ea typeface="ＭＳ Ｐゴシック" panose="020B0600070205080204" pitchFamily="34" charset="-128"/>
              </a:rPr>
              <a:t>UTC 11:59pm May 13</a:t>
            </a:r>
            <a:r>
              <a:rPr lang="en-US" altLang="en-US" b="1" u="sng" baseline="30000" dirty="0">
                <a:solidFill>
                  <a:srgbClr val="FF0000"/>
                </a:solidFill>
                <a:ea typeface="ＭＳ Ｐゴシック" panose="020B0600070205080204" pitchFamily="34" charset="-128"/>
              </a:rPr>
              <a:t>th</a:t>
            </a:r>
            <a:r>
              <a:rPr lang="en-US" altLang="en-US" b="1" u="sng" dirty="0">
                <a:solidFill>
                  <a:srgbClr val="FF0000"/>
                </a:solidFill>
                <a:ea typeface="ＭＳ Ｐゴシック" panose="020B0600070205080204" pitchFamily="34" charset="-128"/>
              </a:rPr>
              <a:t> – UTC 11:59pm May 15</a:t>
            </a:r>
            <a:r>
              <a:rPr lang="en-US" altLang="en-US" b="1" u="sng" baseline="30000" dirty="0">
                <a:solidFill>
                  <a:srgbClr val="FF0000"/>
                </a:solidFill>
                <a:ea typeface="ＭＳ Ｐゴシック" panose="020B0600070205080204" pitchFamily="34" charset="-128"/>
              </a:rPr>
              <a:t>th</a:t>
            </a:r>
            <a:r>
              <a:rPr lang="en-US" altLang="en-US" b="1" u="sng" dirty="0">
                <a:solidFill>
                  <a:srgbClr val="FF0000"/>
                </a:solidFill>
                <a:ea typeface="ＭＳ Ｐゴシック" panose="020B0600070205080204" pitchFamily="34" charset="-128"/>
              </a:rPr>
              <a:t> (48 hours)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During the mandated </a:t>
            </a:r>
            <a:r>
              <a:rPr lang="en-US" altLang="en-US" b="1" dirty="0">
                <a:solidFill>
                  <a:srgbClr val="FF0000"/>
                </a:solidFill>
                <a:ea typeface="ＭＳ Ｐゴシック" panose="020B0600070205080204" pitchFamily="34" charset="-128"/>
              </a:rPr>
              <a:t>quiet period</a:t>
            </a:r>
            <a:r>
              <a:rPr lang="en-US" altLang="en-US" dirty="0">
                <a:ea typeface="ＭＳ Ｐゴシック" panose="020B0600070205080204" pitchFamily="34" charset="-128"/>
              </a:rPr>
              <a:t>, please </a:t>
            </a:r>
            <a:r>
              <a:rPr lang="en-US" altLang="en-US" b="1" dirty="0">
                <a:solidFill>
                  <a:srgbClr val="FF0000"/>
                </a:solidFill>
                <a:ea typeface="ＭＳ Ｐゴシック" panose="020B0600070205080204" pitchFamily="34" charset="-128"/>
              </a:rPr>
              <a:t>NO EMAILS &amp; No upload of updated draft documents</a:t>
            </a:r>
          </a:p>
          <a:p>
            <a:pPr lvl="1">
              <a:defRPr/>
            </a:pPr>
            <a:r>
              <a:rPr lang="en-US" altLang="en-US" dirty="0">
                <a:ea typeface="ＭＳ Ｐゴシック" panose="020B0600070205080204" pitchFamily="34" charset="-128"/>
              </a:rPr>
              <a:t>Including moderators for the email threads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Chair/VCs/Patrick may send emails during the quiet period</a:t>
            </a:r>
          </a:p>
          <a:p>
            <a:pPr lvl="1">
              <a:defRPr/>
            </a:pPr>
            <a:r>
              <a:rPr lang="en-US" altLang="en-US"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dirty="0">
                <a:ea typeface="ＭＳ Ｐゴシック" panose="020B0600070205080204" pitchFamily="34" charset="-128"/>
              </a:rPr>
              <a:t>If there is any discrepancy, you can always comment after the quiet period </a:t>
            </a:r>
          </a:p>
          <a:p>
            <a:endParaRPr lang="en-US" dirty="0"/>
          </a:p>
        </p:txBody>
      </p:sp>
      <p:sp>
        <p:nvSpPr>
          <p:cNvPr id="3" name="제목 2"/>
          <p:cNvSpPr>
            <a:spLocks noGrp="1"/>
          </p:cNvSpPr>
          <p:nvPr>
            <p:ph type="title"/>
          </p:nvPr>
        </p:nvSpPr>
        <p:spPr/>
        <p:txBody>
          <a:bodyPr/>
          <a:lstStyle/>
          <a:p>
            <a:r>
              <a:rPr lang="sv-SE" altLang="ja-JP" dirty="0"/>
              <a:t>Quiet Period for Email Discussions</a:t>
            </a:r>
            <a:endParaRPr lang="en-US" dirty="0"/>
          </a:p>
        </p:txBody>
      </p:sp>
    </p:spTree>
    <p:extLst>
      <p:ext uri="{BB962C8B-B14F-4D97-AF65-F5344CB8AC3E}">
        <p14:creationId xmlns:p14="http://schemas.microsoft.com/office/powerpoint/2010/main" val="2895205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To use </a:t>
            </a:r>
            <a:r>
              <a:rPr lang="en-US" altLang="en-US" sz="1800" dirty="0" err="1">
                <a:ea typeface="ＭＳ Ｐゴシック" panose="020B0600070205080204" pitchFamily="34" charset="-128"/>
              </a:rPr>
              <a:t>GoToWebinar</a:t>
            </a:r>
            <a:r>
              <a:rPr lang="en-US" altLang="en-US" sz="1800" dirty="0">
                <a:ea typeface="ＭＳ Ｐゴシック" panose="020B0600070205080204" pitchFamily="34" charset="-128"/>
              </a:rPr>
              <a:t> + TOHRU as the official tool </a:t>
            </a:r>
          </a:p>
          <a:p>
            <a:r>
              <a:rPr lang="en-US" altLang="en-US" sz="1800" dirty="0">
                <a:ea typeface="ＭＳ Ｐゴシック" panose="020B0600070205080204" pitchFamily="34" charset="-128"/>
              </a:rPr>
              <a:t>Some key points</a:t>
            </a:r>
          </a:p>
          <a:p>
            <a:pPr lvl="1"/>
            <a:r>
              <a:rPr lang="en-US" altLang="en-US" sz="1600" b="1" dirty="0">
                <a:ea typeface="ＭＳ Ｐゴシック" panose="020B0600070205080204" pitchFamily="34" charset="-128"/>
              </a:rPr>
              <a:t>Please register for all teleconferences as follows:</a:t>
            </a:r>
          </a:p>
          <a:p>
            <a:pPr lvl="2"/>
            <a:r>
              <a:rPr lang="en-US" altLang="en-US" sz="1400" dirty="0">
                <a:ea typeface="ＭＳ Ｐゴシック" panose="020B0600070205080204" pitchFamily="34" charset="-128"/>
              </a:rPr>
              <a:t>First name: “COMPANY – </a:t>
            </a:r>
            <a:r>
              <a:rPr lang="en-US" altLang="en-US" sz="1400" dirty="0" err="1">
                <a:ea typeface="ＭＳ Ｐゴシック" panose="020B0600070205080204" pitchFamily="34" charset="-128"/>
              </a:rPr>
              <a:t>FirstName</a:t>
            </a:r>
            <a:r>
              <a:rPr lang="en-US" altLang="en-US" sz="1400" dirty="0">
                <a:ea typeface="ＭＳ Ｐゴシック" panose="020B0600070205080204" pitchFamily="34" charset="-128"/>
              </a:rPr>
              <a:t>”</a:t>
            </a:r>
          </a:p>
          <a:p>
            <a:pPr lvl="2"/>
            <a:r>
              <a:rPr lang="en-US" altLang="en-US" sz="1400" dirty="0">
                <a:ea typeface="ＭＳ Ｐゴシック" panose="020B0600070205080204" pitchFamily="34" charset="-128"/>
              </a:rPr>
              <a:t>Last name: “</a:t>
            </a:r>
            <a:r>
              <a:rPr lang="en-US" altLang="en-US" sz="1400" dirty="0" err="1">
                <a:ea typeface="ＭＳ Ｐゴシック" panose="020B0600070205080204" pitchFamily="34" charset="-128"/>
              </a:rPr>
              <a:t>LastName</a:t>
            </a:r>
            <a:r>
              <a:rPr lang="en-US" altLang="en-US" sz="1400" dirty="0">
                <a:ea typeface="ＭＳ Ｐゴシック" panose="020B0600070205080204" pitchFamily="34" charset="-128"/>
              </a:rPr>
              <a:t>”</a:t>
            </a:r>
          </a:p>
          <a:p>
            <a:pPr lvl="1"/>
            <a:r>
              <a:rPr lang="en-US" altLang="en-US" sz="1600" b="1" dirty="0">
                <a:ea typeface="ＭＳ Ｐゴシック" panose="020B0600070205080204" pitchFamily="34" charset="-128"/>
              </a:rPr>
              <a:t>Raise your hands before you talk, and start to talk only after permission from the Chair/VC using TOHRU </a:t>
            </a:r>
          </a:p>
          <a:p>
            <a:pPr lvl="1"/>
            <a:r>
              <a:rPr lang="en-US" altLang="en-US" sz="1600" dirty="0">
                <a:ea typeface="ＭＳ Ｐゴシック" panose="020B0600070205080204" pitchFamily="34" charset="-128"/>
              </a:rPr>
              <a:t>Please, </a:t>
            </a:r>
            <a:r>
              <a:rPr lang="en-US" altLang="en-US" sz="1600" b="1" dirty="0">
                <a:ea typeface="ＭＳ Ｐゴシック" panose="020B0600070205080204" pitchFamily="34" charset="-128"/>
              </a:rPr>
              <a:t>MUTE yourself when not talking</a:t>
            </a:r>
          </a:p>
          <a:p>
            <a:pPr lvl="2"/>
            <a:r>
              <a:rPr lang="en-US" altLang="en-US" sz="1400" dirty="0">
                <a:ea typeface="ＭＳ Ｐゴシック" panose="020B0600070205080204" pitchFamily="34" charset="-128"/>
              </a:rPr>
              <a:t>A clear and noise-free conference bridge is crucial for the entire group</a:t>
            </a:r>
          </a:p>
          <a:p>
            <a:pPr>
              <a:defRPr/>
            </a:pPr>
            <a:r>
              <a:rPr lang="en-US" altLang="en-US" sz="1800" dirty="0">
                <a:ea typeface="ＭＳ Ｐゴシック" panose="020B0600070205080204" pitchFamily="34" charset="-128"/>
              </a:rPr>
              <a:t>Additional guidance:</a:t>
            </a:r>
          </a:p>
          <a:p>
            <a:pPr lvl="1">
              <a:defRPr/>
            </a:pPr>
            <a:r>
              <a:rPr lang="en-US" altLang="en-US" sz="1600" dirty="0">
                <a:ea typeface="ＭＳ Ｐゴシック" panose="020B0600070205080204" pitchFamily="34" charset="-128"/>
              </a:rPr>
              <a:t>Session management:</a:t>
            </a:r>
          </a:p>
          <a:p>
            <a:pPr lvl="2">
              <a:defRPr/>
            </a:pPr>
            <a:r>
              <a:rPr lang="en-US" altLang="en-US" sz="14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4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400" dirty="0">
                <a:ea typeface="ＭＳ Ｐゴシック" panose="020B0600070205080204" pitchFamily="34" charset="-128"/>
              </a:rPr>
              <a:t>When necessary, two or more people may be allowed to talk for more active discussion</a:t>
            </a:r>
          </a:p>
          <a:p>
            <a:pPr lvl="1">
              <a:defRPr/>
            </a:pPr>
            <a:r>
              <a:rPr lang="en-US" altLang="en-US" sz="16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400" dirty="0">
                <a:ea typeface="ＭＳ Ｐゴシック" panose="020B0600070205080204" pitchFamily="34" charset="-128"/>
              </a:rPr>
              <a:t>Session chairs may not always be on alert for messages, but messages can be used to raise questions if/when necessary</a:t>
            </a:r>
          </a:p>
          <a:p>
            <a:endParaRPr lang="en-US" sz="1800" dirty="0"/>
          </a:p>
        </p:txBody>
      </p:sp>
      <p:sp>
        <p:nvSpPr>
          <p:cNvPr id="3" name="제목 2"/>
          <p:cNvSpPr>
            <a:spLocks noGrp="1"/>
          </p:cNvSpPr>
          <p:nvPr>
            <p:ph type="title"/>
          </p:nvPr>
        </p:nvSpPr>
        <p:spPr/>
        <p:txBody>
          <a:bodyPr/>
          <a:lstStyle/>
          <a:p>
            <a:r>
              <a:rPr lang="sv-SE" altLang="ja-JP" dirty="0"/>
              <a:t>Conference calls</a:t>
            </a:r>
            <a:endParaRPr lang="en-US" dirty="0"/>
          </a:p>
        </p:txBody>
      </p:sp>
    </p:spTree>
    <p:extLst>
      <p:ext uri="{BB962C8B-B14F-4D97-AF65-F5344CB8AC3E}">
        <p14:creationId xmlns:p14="http://schemas.microsoft.com/office/powerpoint/2010/main" val="1368595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High-level Management:</a:t>
            </a:r>
          </a:p>
          <a:p>
            <a:pPr lvl="1"/>
            <a:r>
              <a:rPr lang="en-US" dirty="0"/>
              <a:t>RAN1#109-e has the same full decision power as in a regular physical meeting</a:t>
            </a:r>
          </a:p>
          <a:p>
            <a:pPr lvl="1"/>
            <a:r>
              <a:rPr lang="en-US" dirty="0"/>
              <a:t>To handle </a:t>
            </a:r>
          </a:p>
          <a:p>
            <a:pPr lvl="2"/>
            <a:r>
              <a:rPr lang="en-US" dirty="0"/>
              <a:t>Critical issues for LS </a:t>
            </a:r>
          </a:p>
          <a:p>
            <a:pPr lvl="2"/>
            <a:r>
              <a:rPr lang="en-US" dirty="0"/>
              <a:t>Maintenance for Rel-17 &amp; earlier</a:t>
            </a:r>
          </a:p>
          <a:p>
            <a:pPr lvl="2"/>
            <a:r>
              <a:rPr lang="en-US" dirty="0"/>
              <a:t>Rel-18 work/study items</a:t>
            </a:r>
          </a:p>
          <a:p>
            <a:pPr lvl="1"/>
            <a:r>
              <a:rPr lang="en-US" dirty="0"/>
              <a:t>Primarily based on emails and GTW conference calls</a:t>
            </a:r>
          </a:p>
          <a:p>
            <a:pPr lvl="2"/>
            <a:r>
              <a:rPr lang="en-US" dirty="0"/>
              <a:t>Detailed schedule for each GTW conference call is expected to be announced as early as possible</a:t>
            </a:r>
          </a:p>
          <a:p>
            <a:pPr lvl="3"/>
            <a:r>
              <a:rPr lang="en-US" dirty="0"/>
              <a:t>Typically, around 20 hours before the call</a:t>
            </a:r>
          </a:p>
          <a:p>
            <a:endParaRPr lang="en-US" dirty="0"/>
          </a:p>
        </p:txBody>
      </p:sp>
      <p:sp>
        <p:nvSpPr>
          <p:cNvPr id="3" name="제목 2"/>
          <p:cNvSpPr>
            <a:spLocks noGrp="1"/>
          </p:cNvSpPr>
          <p:nvPr>
            <p:ph type="title"/>
          </p:nvPr>
        </p:nvSpPr>
        <p:spPr/>
        <p:txBody>
          <a:bodyPr/>
          <a:lstStyle/>
          <a:p>
            <a:r>
              <a:rPr lang="sv-SE" altLang="ja-JP" dirty="0"/>
              <a:t>General</a:t>
            </a:r>
            <a:endParaRPr lang="en-US" dirty="0"/>
          </a:p>
        </p:txBody>
      </p:sp>
    </p:spTree>
    <p:extLst>
      <p:ext uri="{BB962C8B-B14F-4D97-AF65-F5344CB8AC3E}">
        <p14:creationId xmlns:p14="http://schemas.microsoft.com/office/powerpoint/2010/main" val="2265057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a:t>
            </a:r>
            <a:r>
              <a:rPr lang="en-US" altLang="ko-KR" sz="1800" dirty="0">
                <a:ea typeface="ＭＳ Ｐゴシック" panose="020B0600070205080204" pitchFamily="34" charset="-128"/>
              </a:rPr>
              <a:t>April 22</a:t>
            </a:r>
            <a:r>
              <a:rPr lang="en-US" altLang="ko-KR" sz="1800" baseline="30000" dirty="0">
                <a:ea typeface="ＭＳ Ｐゴシック" panose="020B0600070205080204" pitchFamily="34" charset="-128"/>
              </a:rPr>
              <a:t>nd</a:t>
            </a:r>
            <a:r>
              <a:rPr lang="en-US" altLang="ko-KR" sz="1800" dirty="0">
                <a:ea typeface="ＭＳ Ｐゴシック" panose="020B0600070205080204" pitchFamily="34" charset="-128"/>
              </a:rPr>
              <a:t> (Friday)</a:t>
            </a:r>
            <a:r>
              <a:rPr lang="en-US" altLang="en-US" sz="1800" dirty="0">
                <a:ea typeface="ＭＳ Ｐゴシック" panose="020B0600070205080204" pitchFamily="34" charset="-128"/>
              </a:rPr>
              <a:t>, 23:59 UTC for all </a:t>
            </a:r>
            <a:r>
              <a:rPr lang="en-US" altLang="en-US" sz="1800" dirty="0" err="1">
                <a:ea typeface="ＭＳ Ｐゴシック" panose="020B0600070205080204" pitchFamily="34" charset="-128"/>
              </a:rPr>
              <a:t>tdocs</a:t>
            </a:r>
            <a:endParaRPr lang="en-US" altLang="en-US" sz="1800" dirty="0">
              <a:ea typeface="ＭＳ Ｐゴシック" panose="020B0600070205080204" pitchFamily="34" charset="-128"/>
            </a:endParaRPr>
          </a:p>
          <a:p>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submission for AIs 5, 6, 7, and 8 by April 25th (Monday), 15:00 UTC </a:t>
            </a:r>
          </a:p>
          <a:p>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submission for AI 9 by April 29th (Friday), 23:59 UTC</a:t>
            </a:r>
          </a:p>
          <a:p>
            <a:pPr lvl="1"/>
            <a:endParaRPr lang="en-US" altLang="en-US" sz="1400" dirty="0">
              <a:ea typeface="ＭＳ Ｐゴシック" panose="020B0600070205080204" pitchFamily="34" charset="-128"/>
            </a:endParaRPr>
          </a:p>
          <a:p>
            <a:r>
              <a:rPr lang="en-US" sz="1800" dirty="0"/>
              <a:t>Link to draft agenda: </a:t>
            </a:r>
            <a:r>
              <a:rPr lang="en-US" sz="1800" dirty="0">
                <a:hlinkClick r:id="rId2"/>
              </a:rPr>
              <a:t>https://www.3gpp.org/ftp/TSG_RAN/WG1_RL1/TSGR1_109-e/Inbox/Chair_notes/Draft%20Agenda%20for%20RAN1%23109-e%20v04.zip</a:t>
            </a:r>
            <a:r>
              <a:rPr lang="en-US" sz="1800" dirty="0"/>
              <a:t> </a:t>
            </a:r>
          </a:p>
        </p:txBody>
      </p:sp>
      <p:sp>
        <p:nvSpPr>
          <p:cNvPr id="3" name="제목 2"/>
          <p:cNvSpPr>
            <a:spLocks noGrp="1"/>
          </p:cNvSpPr>
          <p:nvPr>
            <p:ph type="title"/>
          </p:nvPr>
        </p:nvSpPr>
        <p:spPr/>
        <p:txBody>
          <a:bodyPr/>
          <a:lstStyle/>
          <a:p>
            <a:r>
              <a:rPr lang="sv-SE" altLang="ja-JP" dirty="0"/>
              <a:t>Contribution Submission Deadlines</a:t>
            </a:r>
            <a:endParaRPr lang="en-US" dirty="0"/>
          </a:p>
        </p:txBody>
      </p:sp>
    </p:spTree>
    <p:extLst>
      <p:ext uri="{BB962C8B-B14F-4D97-AF65-F5344CB8AC3E}">
        <p14:creationId xmlns:p14="http://schemas.microsoft.com/office/powerpoint/2010/main" val="1774889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b="1" dirty="0"/>
              <a:t>Editor’s CRs will be used for spec updates</a:t>
            </a:r>
          </a:p>
          <a:p>
            <a:r>
              <a:rPr lang="en-US" b="1" dirty="0"/>
              <a:t>Only essential corrections </a:t>
            </a:r>
          </a:p>
          <a:p>
            <a:r>
              <a:rPr lang="en-US" b="1" dirty="0"/>
              <a:t>Only text proposals are to be submitted </a:t>
            </a:r>
            <a:r>
              <a:rPr lang="en-US" dirty="0"/>
              <a:t>(no individual draft CRs, please!). </a:t>
            </a:r>
          </a:p>
          <a:p>
            <a:pPr lvl="1"/>
            <a:r>
              <a:rPr lang="en-US" dirty="0">
                <a:solidFill>
                  <a:srgbClr val="FF0000"/>
                </a:solidFill>
              </a:rPr>
              <a:t>For each text proposal, companies are to provide relevant information (e.g. reason for change, summary of change, consequences if not approved) in a clear and concise manner</a:t>
            </a:r>
          </a:p>
          <a:p>
            <a:pPr lvl="1"/>
            <a:r>
              <a:rPr lang="en-US" dirty="0">
                <a:solidFill>
                  <a:srgbClr val="FF0000"/>
                </a:solidFill>
              </a:rPr>
              <a:t>Editors to prepare final CRs</a:t>
            </a:r>
          </a:p>
          <a:p>
            <a:r>
              <a:rPr lang="en-US" dirty="0"/>
              <a:t>The maximum number of contribution per company/organization/university is limited to 1 for all agenda items, including “Others”. </a:t>
            </a:r>
          </a:p>
          <a:p>
            <a:pPr lvl="1"/>
            <a:endParaRPr lang="en-US" dirty="0"/>
          </a:p>
        </p:txBody>
      </p:sp>
      <p:sp>
        <p:nvSpPr>
          <p:cNvPr id="3" name="제목 2"/>
          <p:cNvSpPr>
            <a:spLocks noGrp="1"/>
          </p:cNvSpPr>
          <p:nvPr>
            <p:ph type="title"/>
          </p:nvPr>
        </p:nvSpPr>
        <p:spPr/>
        <p:txBody>
          <a:bodyPr/>
          <a:lstStyle/>
          <a:p>
            <a:r>
              <a:rPr lang="en-US" dirty="0"/>
              <a:t>Rel-17 maintenance</a:t>
            </a:r>
          </a:p>
        </p:txBody>
      </p:sp>
    </p:spTree>
    <p:extLst>
      <p:ext uri="{BB962C8B-B14F-4D97-AF65-F5344CB8AC3E}">
        <p14:creationId xmlns:p14="http://schemas.microsoft.com/office/powerpoint/2010/main" val="964430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solidFill>
                  <a:srgbClr val="FF0000"/>
                </a:solidFill>
                <a:ea typeface="ＭＳ Ｐゴシック" panose="020B0600070205080204" pitchFamily="34" charset="-128"/>
              </a:rPr>
              <a:t>For all Rel-18 study/work items, no preparation phase</a:t>
            </a:r>
          </a:p>
          <a:p>
            <a:r>
              <a:rPr lang="en-US" altLang="en-US" sz="1800" dirty="0">
                <a:solidFill>
                  <a:srgbClr val="FF0000"/>
                </a:solidFill>
                <a:ea typeface="ＭＳ Ｐゴシック" panose="020B0600070205080204" pitchFamily="34" charset="-128"/>
              </a:rPr>
              <a:t>For agenda item 8.16 (Rel-17 UE features), no preparation phase</a:t>
            </a:r>
          </a:p>
          <a:p>
            <a:pPr lvl="1"/>
            <a:endParaRPr lang="en-US" altLang="en-US" sz="1600" dirty="0">
              <a:solidFill>
                <a:srgbClr val="FF0000"/>
              </a:solidFill>
              <a:ea typeface="ＭＳ Ｐゴシック" panose="020B0600070205080204" pitchFamily="34" charset="-128"/>
            </a:endParaRPr>
          </a:p>
          <a:p>
            <a:r>
              <a:rPr lang="en-US" altLang="en-US" sz="1800" dirty="0">
                <a:ea typeface="ＭＳ Ｐゴシック" panose="020B0600070205080204" pitchFamily="34" charset="-128"/>
              </a:rPr>
              <a:t>For LS and maintenance on NR/LTE, similar preparation management as in previous meetings but only for 4 days:</a:t>
            </a:r>
          </a:p>
          <a:p>
            <a:pPr lvl="1"/>
            <a:r>
              <a:rPr lang="en-US" altLang="en-US" sz="1600" dirty="0">
                <a:ea typeface="ＭＳ Ｐゴシック" panose="020B0600070205080204" pitchFamily="34" charset="-128"/>
              </a:rPr>
              <a:t>April 26</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29</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preparation phase</a:t>
            </a:r>
          </a:p>
          <a:p>
            <a:pPr lvl="2"/>
            <a:r>
              <a:rPr lang="en-US" altLang="en-US" sz="1400" dirty="0">
                <a:ea typeface="ＭＳ Ｐゴシック" panose="020B0600070205080204" pitchFamily="34" charset="-128"/>
              </a:rPr>
              <a:t>April 26</a:t>
            </a:r>
            <a:r>
              <a:rPr lang="en-US" altLang="en-US" sz="1400" baseline="30000" dirty="0">
                <a:ea typeface="ＭＳ Ｐゴシック" panose="020B0600070205080204" pitchFamily="34" charset="-128"/>
              </a:rPr>
              <a:t>th</a:t>
            </a:r>
            <a:r>
              <a:rPr lang="en-US" altLang="en-US" sz="1400" dirty="0">
                <a:ea typeface="ＭＳ Ｐゴシック" panose="020B0600070205080204" pitchFamily="34" charset="-128"/>
              </a:rPr>
              <a:t> – 29</a:t>
            </a:r>
            <a:r>
              <a:rPr lang="en-US" altLang="en-US" sz="1400" baseline="30000" dirty="0">
                <a:ea typeface="ＭＳ Ｐゴシック" panose="020B0600070205080204" pitchFamily="34" charset="-128"/>
              </a:rPr>
              <a:t>th</a:t>
            </a:r>
            <a:r>
              <a:rPr lang="en-US" altLang="en-US" sz="1400" dirty="0">
                <a:ea typeface="ＭＳ Ｐゴシック" panose="020B0600070205080204" pitchFamily="34" charset="-128"/>
              </a:rPr>
              <a:t>: Moderators to lead the discussion identifying the set of email threads</a:t>
            </a:r>
          </a:p>
          <a:p>
            <a:pPr lvl="3"/>
            <a:r>
              <a:rPr lang="en-US" altLang="en-US" sz="1400" dirty="0">
                <a:ea typeface="ＭＳ Ｐゴシック" panose="020B0600070205080204" pitchFamily="34" charset="-128"/>
              </a:rPr>
              <a:t>Moderators to prepare summary and upload to draft folders by April 27</a:t>
            </a:r>
            <a:r>
              <a:rPr lang="en-US" altLang="en-US" sz="1400" baseline="30000" dirty="0">
                <a:ea typeface="ＭＳ Ｐゴシック" panose="020B0600070205080204" pitchFamily="34" charset="-128"/>
              </a:rPr>
              <a:t>th</a:t>
            </a:r>
            <a:r>
              <a:rPr lang="en-US" altLang="en-US" sz="1400" dirty="0">
                <a:ea typeface="ＭＳ Ｐゴシック" panose="020B0600070205080204" pitchFamily="34" charset="-128"/>
              </a:rPr>
              <a:t> at the latest (if possible, earlier)</a:t>
            </a:r>
          </a:p>
          <a:p>
            <a:pPr lvl="2"/>
            <a:r>
              <a:rPr lang="en-US" altLang="en-US" sz="1400" dirty="0">
                <a:ea typeface="ＭＳ Ｐゴシック" panose="020B0600070205080204" pitchFamily="34" charset="-128"/>
              </a:rPr>
              <a:t>For Rel-15 and before, a single email thread will be used</a:t>
            </a:r>
          </a:p>
          <a:p>
            <a:pPr lvl="2"/>
            <a:r>
              <a:rPr lang="en-US" altLang="en-US" sz="1400" dirty="0">
                <a:ea typeface="ＭＳ Ｐゴシック" panose="020B0600070205080204" pitchFamily="34" charset="-128"/>
              </a:rPr>
              <a:t>For Rel-16 WIs, a single email thread is used for each WI</a:t>
            </a:r>
          </a:p>
          <a:p>
            <a:pPr lvl="2"/>
            <a:r>
              <a:rPr lang="en-US" altLang="en-US" sz="1400" dirty="0">
                <a:ea typeface="ＭＳ Ｐゴシック" panose="020B0600070205080204" pitchFamily="34" charset="-128"/>
              </a:rPr>
              <a:t>For Rel-17 WIs, a single email thread is used for each WI</a:t>
            </a:r>
          </a:p>
          <a:p>
            <a:pPr lvl="1"/>
            <a:r>
              <a:rPr lang="en-US" altLang="en-US" sz="1600" dirty="0">
                <a:ea typeface="ＭＳ Ｐゴシック" panose="020B0600070205080204" pitchFamily="34" charset="-128"/>
              </a:rPr>
              <a:t>Summary for LTE and NR maintenance</a:t>
            </a:r>
          </a:p>
          <a:p>
            <a:pPr lvl="2"/>
            <a:r>
              <a:rPr lang="en-US" altLang="en-US" sz="1400" dirty="0">
                <a:ea typeface="ＭＳ Ｐゴシック" panose="020B0600070205080204" pitchFamily="34" charset="-128"/>
              </a:rPr>
              <a:t>For agenda item 6, </a:t>
            </a:r>
            <a:r>
              <a:rPr lang="en-US" altLang="en-US" sz="1400" dirty="0" err="1">
                <a:ea typeface="ＭＳ Ｐゴシック" panose="020B0600070205080204" pitchFamily="34" charset="-128"/>
              </a:rPr>
              <a:t>Xiaodong</a:t>
            </a:r>
            <a:r>
              <a:rPr lang="en-US" altLang="en-US" sz="1400" dirty="0">
                <a:ea typeface="ＭＳ Ｐゴシック" panose="020B0600070205080204" pitchFamily="34" charset="-128"/>
              </a:rPr>
              <a:t> will prepare summary in the preparation phase</a:t>
            </a:r>
          </a:p>
          <a:p>
            <a:pPr lvl="2"/>
            <a:r>
              <a:rPr lang="en-US" altLang="en-US" sz="1400" dirty="0">
                <a:ea typeface="ＭＳ Ｐゴシック" panose="020B0600070205080204" pitchFamily="34" charset="-128"/>
              </a:rPr>
              <a:t>For agenda item 7.1, </a:t>
            </a:r>
            <a:r>
              <a:rPr lang="en-US" altLang="en-US" sz="1400" dirty="0" err="1">
                <a:ea typeface="ＭＳ Ｐゴシック" panose="020B0600070205080204" pitchFamily="34" charset="-128"/>
              </a:rPr>
              <a:t>Younsun</a:t>
            </a:r>
            <a:r>
              <a:rPr lang="en-US" altLang="en-US" sz="1400" dirty="0">
                <a:ea typeface="ＭＳ Ｐゴシック" panose="020B0600070205080204" pitchFamily="34" charset="-128"/>
              </a:rPr>
              <a:t> will prepare summary in the preparation phase</a:t>
            </a:r>
          </a:p>
          <a:p>
            <a:pPr lvl="2"/>
            <a:r>
              <a:rPr lang="en-US" altLang="en-US" sz="1400" dirty="0">
                <a:ea typeface="ＭＳ Ｐゴシック" panose="020B0600070205080204" pitchFamily="34" charset="-128"/>
              </a:rPr>
              <a:t>For agenda item 7.2, WI rapporteurs will prepare summaries in the preparation phase</a:t>
            </a:r>
          </a:p>
          <a:p>
            <a:pPr lvl="2"/>
            <a:r>
              <a:rPr lang="en-US" altLang="en-US" sz="1400" dirty="0">
                <a:ea typeface="ＭＳ Ｐゴシック" panose="020B0600070205080204" pitchFamily="34" charset="-128"/>
              </a:rPr>
              <a:t>For agenda items 8, WI rapporteurs will prepare summaries in the preparation phase</a:t>
            </a:r>
          </a:p>
          <a:p>
            <a:pPr lvl="2"/>
            <a:endParaRPr lang="en-US" altLang="en-US" sz="1400" dirty="0">
              <a:ea typeface="ＭＳ Ｐゴシック" panose="020B0600070205080204" pitchFamily="34" charset="-128"/>
            </a:endParaRPr>
          </a:p>
          <a:p>
            <a:pPr lvl="2"/>
            <a:endParaRPr lang="en-US" dirty="0"/>
          </a:p>
        </p:txBody>
      </p:sp>
      <p:sp>
        <p:nvSpPr>
          <p:cNvPr id="3" name="제목 2"/>
          <p:cNvSpPr>
            <a:spLocks noGrp="1"/>
          </p:cNvSpPr>
          <p:nvPr>
            <p:ph type="title"/>
          </p:nvPr>
        </p:nvSpPr>
        <p:spPr/>
        <p:txBody>
          <a:bodyPr/>
          <a:lstStyle/>
          <a:p>
            <a:r>
              <a:rPr lang="sv-SE" altLang="ja-JP" dirty="0"/>
              <a:t>Preparation Phase</a:t>
            </a:r>
            <a:endParaRPr lang="en-US" dirty="0"/>
          </a:p>
        </p:txBody>
      </p:sp>
      <p:sp>
        <p:nvSpPr>
          <p:cNvPr id="5" name="TextBox 4"/>
          <p:cNvSpPr txBox="1"/>
          <p:nvPr/>
        </p:nvSpPr>
        <p:spPr>
          <a:xfrm>
            <a:off x="669723" y="5766527"/>
            <a:ext cx="10863423" cy="461665"/>
          </a:xfrm>
          <a:prstGeom prst="rect">
            <a:avLst/>
          </a:prstGeom>
          <a:noFill/>
        </p:spPr>
        <p:txBody>
          <a:bodyPr wrap="none" rtlCol="0">
            <a:spAutoFit/>
          </a:bodyPr>
          <a:lstStyle/>
          <a:p>
            <a:r>
              <a:rPr lang="en-US" altLang="en-US" b="1" u="sng" dirty="0">
                <a:solidFill>
                  <a:srgbClr val="FF0000"/>
                </a:solidFill>
                <a:ea typeface="ＭＳ Ｐゴシック" panose="020B0600070205080204" pitchFamily="34" charset="-128"/>
              </a:rPr>
              <a:t>Note: </a:t>
            </a:r>
            <a:r>
              <a:rPr lang="en-US" altLang="en-US" dirty="0">
                <a:ea typeface="ＭＳ Ｐゴシック" panose="020B0600070205080204" pitchFamily="34" charset="-128"/>
              </a:rPr>
              <a:t>PLEASE KEEP THE EMAIL DISCUSSION </a:t>
            </a:r>
            <a:r>
              <a:rPr lang="en-US" altLang="en-US" b="1" u="sng" dirty="0">
                <a:solidFill>
                  <a:srgbClr val="FF0000"/>
                </a:solidFill>
                <a:ea typeface="ＭＳ Ｐゴシック" panose="020B0600070205080204" pitchFamily="34" charset="-128"/>
              </a:rPr>
              <a:t>SCOPE</a:t>
            </a:r>
            <a:r>
              <a:rPr lang="en-US" altLang="en-US" dirty="0">
                <a:ea typeface="ＭＳ Ｐゴシック" panose="020B0600070205080204" pitchFamily="34" charset="-128"/>
              </a:rPr>
              <a:t> PER EMAIL THREAD </a:t>
            </a:r>
            <a:r>
              <a:rPr lang="en-US" altLang="en-US" b="1" u="sng" dirty="0">
                <a:solidFill>
                  <a:srgbClr val="FF0000"/>
                </a:solidFill>
                <a:ea typeface="ＭＳ Ｐゴシック" panose="020B0600070205080204" pitchFamily="34" charset="-128"/>
              </a:rPr>
              <a:t>REASONABLE!</a:t>
            </a:r>
            <a:endParaRPr lang="en-US" dirty="0"/>
          </a:p>
        </p:txBody>
      </p:sp>
    </p:spTree>
    <p:extLst>
      <p:ext uri="{BB962C8B-B14F-4D97-AF65-F5344CB8AC3E}">
        <p14:creationId xmlns:p14="http://schemas.microsoft.com/office/powerpoint/2010/main" val="3842307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sz="1800" b="1" dirty="0">
                <a:ea typeface="ＭＳ Ｐゴシック" panose="020B0600070205080204" pitchFamily="34" charset="-128"/>
              </a:rPr>
              <a:t>For Rel-18</a:t>
            </a:r>
            <a:r>
              <a:rPr lang="en-US" altLang="en-US" sz="1800" dirty="0">
                <a:ea typeface="ＭＳ Ｐゴシック" panose="020B0600070205080204" pitchFamily="34" charset="-128"/>
              </a:rPr>
              <a:t>, initial round of discussions over GTW will focus on company </a:t>
            </a:r>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presentation and open Q&amp;A</a:t>
            </a:r>
          </a:p>
          <a:p>
            <a:pPr lvl="1">
              <a:defRPr/>
            </a:pPr>
            <a:r>
              <a:rPr lang="en-US" altLang="en-US" sz="1600" dirty="0">
                <a:ea typeface="ＭＳ Ｐゴシック" panose="020B0600070205080204" pitchFamily="34" charset="-128"/>
              </a:rPr>
              <a:t>Email discussions are to be kicked off after the initial round of discussions</a:t>
            </a:r>
          </a:p>
          <a:p>
            <a:pPr>
              <a:defRPr/>
            </a:pPr>
            <a:r>
              <a:rPr lang="en-US" altLang="en-US" sz="1800" b="1" dirty="0">
                <a:ea typeface="ＭＳ Ｐゴシック" panose="020B0600070205080204" pitchFamily="34" charset="-128"/>
              </a:rPr>
              <a:t>For Rel-17</a:t>
            </a:r>
            <a:r>
              <a:rPr lang="en-US" altLang="en-US" sz="1800" dirty="0">
                <a:ea typeface="ＭＳ Ｐゴシック" panose="020B0600070205080204" pitchFamily="34" charset="-128"/>
              </a:rPr>
              <a:t>, GTW is to be used for selective SI/WIs only. FL’s summaries (capturing list of contributions, key points and focus areas) are to be prepared before the GTW sessions</a:t>
            </a:r>
          </a:p>
          <a:p>
            <a:pPr lvl="1">
              <a:defRPr/>
            </a:pPr>
            <a:r>
              <a:rPr lang="en-US" altLang="en-US" sz="1600" dirty="0">
                <a:ea typeface="ＭＳ Ｐゴシック" panose="020B0600070205080204" pitchFamily="34" charset="-128"/>
              </a:rPr>
              <a:t>As in RAN1#108-e, GTW session time will be assigned to Rel-17 UE features to expedite the relevant work</a:t>
            </a:r>
          </a:p>
          <a:p>
            <a:pPr lvl="1">
              <a:defRPr/>
            </a:pPr>
            <a:r>
              <a:rPr lang="en-US" altLang="en-US" sz="1600" dirty="0">
                <a:ea typeface="ＭＳ Ｐゴシック" panose="020B0600070205080204" pitchFamily="34" charset="-128"/>
              </a:rPr>
              <a:t>For any LSs to RAN2/RAN3 on higher layer parameters and UE features, the LSs are to be sent out at the end of Week1</a:t>
            </a:r>
          </a:p>
          <a:p>
            <a:pPr lvl="2">
              <a:defRPr/>
            </a:pPr>
            <a:r>
              <a:rPr lang="en-US" altLang="en-US" sz="1400" dirty="0">
                <a:ea typeface="ＭＳ Ｐゴシック" panose="020B0600070205080204" pitchFamily="34" charset="-128"/>
              </a:rPr>
              <a:t>LSs for higher layer parameters to be moderated by the WI rapporteur</a:t>
            </a:r>
          </a:p>
          <a:p>
            <a:pPr lvl="2">
              <a:defRPr/>
            </a:pPr>
            <a:r>
              <a:rPr lang="en-US" altLang="en-US" sz="1400" dirty="0">
                <a:ea typeface="ＭＳ Ｐゴシック" panose="020B0600070205080204" pitchFamily="34" charset="-128"/>
              </a:rPr>
              <a:t>LSs for UE features to be moderated Shinya and Ralf</a:t>
            </a:r>
          </a:p>
          <a:p>
            <a:pPr>
              <a:defRPr/>
            </a:pPr>
            <a:r>
              <a:rPr lang="en-US" altLang="en-US" sz="1800" b="1" dirty="0">
                <a:ea typeface="ＭＳ Ｐゴシック" panose="020B0600070205080204" pitchFamily="34" charset="-128"/>
              </a:rPr>
              <a:t>For Rel-16 and before</a:t>
            </a:r>
            <a:r>
              <a:rPr lang="en-US" altLang="en-US" sz="1800" dirty="0">
                <a:ea typeface="ＭＳ Ｐゴシック" panose="020B0600070205080204" pitchFamily="34" charset="-128"/>
              </a:rPr>
              <a:t>, maintenance work will be handled using email discussions unless noted otherwise</a:t>
            </a:r>
          </a:p>
          <a:p>
            <a:pPr>
              <a:defRPr/>
            </a:pPr>
            <a:endParaRPr lang="en-US" altLang="en-US" sz="1800" dirty="0">
              <a:ea typeface="ＭＳ Ｐゴシック" panose="020B0600070205080204" pitchFamily="34" charset="-128"/>
            </a:endParaRPr>
          </a:p>
          <a:p>
            <a:pPr>
              <a:defRPr/>
            </a:pPr>
            <a:r>
              <a:rPr lang="en-US" altLang="en-US" sz="1800" dirty="0">
                <a:ea typeface="ＭＳ Ｐゴシック" panose="020B0600070205080204" pitchFamily="34" charset="-128"/>
              </a:rPr>
              <a:t>The detailed deadline for each email thread is to be announced on a per email thread basis</a:t>
            </a:r>
          </a:p>
          <a:p>
            <a:pPr lvl="1">
              <a:defRPr/>
            </a:pPr>
            <a:r>
              <a:rPr lang="en-US" altLang="en-US" sz="1600" dirty="0">
                <a:ea typeface="ＭＳ Ｐゴシック" panose="020B0600070205080204" pitchFamily="34" charset="-128"/>
              </a:rPr>
              <a:t> Some staggering of deadlines for email threads is possible.</a:t>
            </a:r>
          </a:p>
          <a:p>
            <a:pPr lvl="2">
              <a:defRPr/>
            </a:pPr>
            <a:endParaRPr lang="en-US" altLang="en-US" sz="1400" dirty="0">
              <a:ea typeface="ＭＳ Ｐゴシック" panose="020B0600070205080204" pitchFamily="34" charset="-128"/>
            </a:endParaRPr>
          </a:p>
          <a:p>
            <a:pPr>
              <a:defRPr/>
            </a:pPr>
            <a:r>
              <a:rPr lang="en-US" altLang="en-US" sz="1800" dirty="0">
                <a:ea typeface="ＭＳ Ｐゴシック" panose="020B0600070205080204" pitchFamily="34" charset="-128"/>
              </a:rPr>
              <a:t>FL’s summary</a:t>
            </a:r>
          </a:p>
          <a:p>
            <a:pPr lvl="1">
              <a:defRPr/>
            </a:pPr>
            <a:r>
              <a:rPr lang="en-US" altLang="en-US" sz="1600" dirty="0">
                <a:ea typeface="ＭＳ Ｐゴシック" panose="020B0600070205080204" pitchFamily="34" charset="-128"/>
              </a:rPr>
              <a:t>For source of each summary, please use “</a:t>
            </a:r>
            <a:r>
              <a:rPr lang="en-US" altLang="en-US" sz="1600" b="1" u="sng" dirty="0">
                <a:solidFill>
                  <a:srgbClr val="FF0000"/>
                </a:solidFill>
                <a:ea typeface="ＭＳ Ｐゴシック" panose="020B0600070205080204" pitchFamily="34" charset="-128"/>
              </a:rPr>
              <a:t>Moderator (Company name)</a:t>
            </a:r>
            <a:r>
              <a:rPr lang="en-US" altLang="en-US" sz="1600" dirty="0">
                <a:ea typeface="ＭＳ Ｐゴシック" panose="020B0600070205080204" pitchFamily="34" charset="-128"/>
              </a:rPr>
              <a:t>”</a:t>
            </a:r>
          </a:p>
          <a:p>
            <a:pPr lvl="1">
              <a:defRPr/>
            </a:pPr>
            <a:r>
              <a:rPr lang="en-US" altLang="en-US" sz="1600" dirty="0">
                <a:ea typeface="ＭＳ Ｐゴシック" panose="020B0600070205080204" pitchFamily="34" charset="-128"/>
              </a:rPr>
              <a:t>Each summary should have sufficient information about background of the issues, alternatives, &amp; proposals</a:t>
            </a:r>
          </a:p>
          <a:p>
            <a:endParaRPr lang="en-US" sz="1800" dirty="0"/>
          </a:p>
        </p:txBody>
      </p:sp>
      <p:sp>
        <p:nvSpPr>
          <p:cNvPr id="3" name="제목 2"/>
          <p:cNvSpPr>
            <a:spLocks noGrp="1"/>
          </p:cNvSpPr>
          <p:nvPr>
            <p:ph type="title"/>
          </p:nvPr>
        </p:nvSpPr>
        <p:spPr/>
        <p:txBody>
          <a:bodyPr/>
          <a:lstStyle/>
          <a:p>
            <a:r>
              <a:rPr lang="sv-SE" altLang="ja-JP" dirty="0"/>
              <a:t>Discussions during RAN1#109-e</a:t>
            </a:r>
            <a:endParaRPr lang="en-US" dirty="0"/>
          </a:p>
        </p:txBody>
      </p:sp>
    </p:spTree>
    <p:extLst>
      <p:ext uri="{BB962C8B-B14F-4D97-AF65-F5344CB8AC3E}">
        <p14:creationId xmlns:p14="http://schemas.microsoft.com/office/powerpoint/2010/main" val="1994852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Week 1 (May 9 ~ May 13)</a:t>
            </a:r>
          </a:p>
          <a:p>
            <a:pPr lvl="1"/>
            <a:r>
              <a:rPr lang="en-US" dirty="0"/>
              <a:t>GTW time slot for Day1: UTC 12:00 ~ 15:00</a:t>
            </a:r>
          </a:p>
          <a:p>
            <a:pPr lvl="1"/>
            <a:r>
              <a:rPr lang="en-US" dirty="0"/>
              <a:t>GTW time slot for Day2 ~ Day5: UTC 03:00 ~ 06:00</a:t>
            </a:r>
          </a:p>
          <a:p>
            <a:r>
              <a:rPr lang="en-US" dirty="0"/>
              <a:t>Week 2 (May 16 ~ May 20)</a:t>
            </a:r>
          </a:p>
          <a:p>
            <a:pPr lvl="1"/>
            <a:r>
              <a:rPr lang="en-US" dirty="0"/>
              <a:t>GTW time slot for Day6 ~ Day9: UTC 12:00 ~ 15:00</a:t>
            </a:r>
          </a:p>
          <a:p>
            <a:pPr lvl="1"/>
            <a:r>
              <a:rPr lang="en-US" dirty="0"/>
              <a:t>GTW time slot for Day10: UTC 03:00 ~ 06:00</a:t>
            </a:r>
          </a:p>
          <a:p>
            <a:endParaRPr lang="en-US" dirty="0"/>
          </a:p>
          <a:p>
            <a:endParaRPr lang="en-US" dirty="0"/>
          </a:p>
        </p:txBody>
      </p:sp>
      <p:sp>
        <p:nvSpPr>
          <p:cNvPr id="3" name="제목 2"/>
          <p:cNvSpPr>
            <a:spLocks noGrp="1"/>
          </p:cNvSpPr>
          <p:nvPr>
            <p:ph type="title"/>
          </p:nvPr>
        </p:nvSpPr>
        <p:spPr/>
        <p:txBody>
          <a:bodyPr/>
          <a:lstStyle/>
          <a:p>
            <a:r>
              <a:rPr lang="en-US" dirty="0"/>
              <a:t>GTW Time Slots</a:t>
            </a:r>
          </a:p>
        </p:txBody>
      </p:sp>
    </p:spTree>
    <p:extLst>
      <p:ext uri="{BB962C8B-B14F-4D97-AF65-F5344CB8AC3E}">
        <p14:creationId xmlns:p14="http://schemas.microsoft.com/office/powerpoint/2010/main" val="132903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For each email thread, session chair will assign one or more checkpoints during the meeting</a:t>
            </a:r>
          </a:p>
          <a:p>
            <a:pPr lvl="1"/>
            <a:r>
              <a:rPr lang="en-US" altLang="en-US" sz="1600" dirty="0">
                <a:ea typeface="ＭＳ Ｐゴシック" panose="020B0600070205080204" pitchFamily="34" charset="-128"/>
              </a:rPr>
              <a:t>Checkpoints will be used to endorse stable proposals so that discussions can move forward more efficiently</a:t>
            </a:r>
          </a:p>
          <a:p>
            <a:endParaRPr lang="en-US" altLang="en-US" sz="1800" dirty="0">
              <a:ea typeface="ＭＳ Ｐゴシック" panose="020B0600070205080204" pitchFamily="34" charset="-128"/>
            </a:endParaRPr>
          </a:p>
          <a:p>
            <a:r>
              <a:rPr lang="en-US" altLang="en-US" sz="1800" dirty="0">
                <a:ea typeface="ＭＳ Ｐゴシック" panose="020B0600070205080204" pitchFamily="34" charset="-128"/>
              </a:rPr>
              <a:t>For each check point, the following deadlines apply</a:t>
            </a:r>
          </a:p>
          <a:p>
            <a:pPr lvl="1"/>
            <a:r>
              <a:rPr lang="en-US" altLang="en-US" sz="1600" dirty="0">
                <a:ea typeface="ＭＳ Ｐゴシック" panose="020B0600070205080204" pitchFamily="34" charset="-128"/>
              </a:rPr>
              <a:t>1st deadline: Companies to provide initial set of comments by the 1st deadline (preferably earlier)</a:t>
            </a:r>
          </a:p>
          <a:p>
            <a:pPr lvl="2"/>
            <a:r>
              <a:rPr lang="en-US" altLang="en-US" sz="1400" dirty="0">
                <a:ea typeface="ＭＳ Ｐゴシック" panose="020B0600070205080204" pitchFamily="34" charset="-128"/>
              </a:rPr>
              <a:t>Delegates should provide the comments before the deadline. Note that it will be very difficult to take into account comments received after the deadline and such comments could make the decision-making process very inefficient.</a:t>
            </a:r>
          </a:p>
          <a:p>
            <a:pPr lvl="2"/>
            <a:r>
              <a:rPr lang="en-US" altLang="en-US" sz="1400" b="1" dirty="0">
                <a:solidFill>
                  <a:srgbClr val="FF0000"/>
                </a:solidFill>
                <a:ea typeface="ＭＳ Ｐゴシック" panose="020B0600070205080204" pitchFamily="34" charset="-128"/>
              </a:rPr>
              <a:t>FL’s summary taking into account the company comments is expected after the 1</a:t>
            </a:r>
            <a:r>
              <a:rPr lang="en-US" altLang="en-US" sz="1400" b="1" baseline="30000" dirty="0">
                <a:solidFill>
                  <a:srgbClr val="FF0000"/>
                </a:solidFill>
                <a:ea typeface="ＭＳ Ｐゴシック" panose="020B0600070205080204" pitchFamily="34" charset="-128"/>
              </a:rPr>
              <a:t>st</a:t>
            </a:r>
            <a:r>
              <a:rPr lang="en-US" altLang="en-US" sz="1400" b="1" dirty="0">
                <a:solidFill>
                  <a:srgbClr val="FF0000"/>
                </a:solidFill>
                <a:ea typeface="ＭＳ Ｐゴシック" panose="020B0600070205080204" pitchFamily="34" charset="-128"/>
              </a:rPr>
              <a:t> deadline ASAP (while accounting for time differences across regions)</a:t>
            </a:r>
          </a:p>
          <a:p>
            <a:pPr lvl="1"/>
            <a:r>
              <a:rPr lang="en-US" altLang="en-US" sz="1600" dirty="0">
                <a:ea typeface="ＭＳ Ｐゴシック" panose="020B0600070205080204" pitchFamily="34" charset="-128"/>
              </a:rPr>
              <a:t>2nd deadline: conclusion/agreements are to be made at the 2nd deadline</a:t>
            </a:r>
          </a:p>
          <a:p>
            <a:pPr lvl="2"/>
            <a:r>
              <a:rPr lang="en-US" altLang="en-US" sz="1400" dirty="0">
                <a:ea typeface="ＭＳ Ｐゴシック" panose="020B0600070205080204" pitchFamily="34" charset="-128"/>
              </a:rPr>
              <a:t>2</a:t>
            </a:r>
            <a:r>
              <a:rPr lang="en-US" altLang="en-US" sz="1400" baseline="30000" dirty="0">
                <a:ea typeface="ＭＳ Ｐゴシック" panose="020B0600070205080204" pitchFamily="34" charset="-128"/>
              </a:rPr>
              <a:t>nd</a:t>
            </a:r>
            <a:r>
              <a:rPr lang="en-US" altLang="en-US" sz="1400" dirty="0">
                <a:ea typeface="ＭＳ Ｐゴシック" panose="020B0600070205080204" pitchFamily="34" charset="-128"/>
              </a:rPr>
              <a:t> deadline may be substituted by a </a:t>
            </a:r>
            <a:r>
              <a:rPr lang="en-US" altLang="en-US" sz="1400" dirty="0" err="1">
                <a:ea typeface="ＭＳ Ｐゴシック" panose="020B0600070205080204" pitchFamily="34" charset="-128"/>
              </a:rPr>
              <a:t>GoToWebinar</a:t>
            </a:r>
            <a:r>
              <a:rPr lang="en-US" altLang="en-US" sz="1400" dirty="0">
                <a:ea typeface="ＭＳ Ｐゴシック" panose="020B0600070205080204" pitchFamily="34" charset="-128"/>
              </a:rPr>
              <a:t> decision making session</a:t>
            </a:r>
          </a:p>
          <a:p>
            <a:pPr lvl="1"/>
            <a:r>
              <a:rPr lang="en-US" altLang="en-US" sz="16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1"/>
            <a:r>
              <a:rPr lang="en-US" altLang="en-US" sz="1600" dirty="0">
                <a:ea typeface="ＭＳ Ｐゴシック" panose="020B0600070205080204" pitchFamily="34" charset="-128"/>
              </a:rPr>
              <a:t>The deadlines will be set such that delegates in all regions can provide their comments during their working hours</a:t>
            </a:r>
          </a:p>
          <a:p>
            <a:pPr lvl="1"/>
            <a:r>
              <a:rPr lang="en-US" altLang="en-US" sz="1600" dirty="0">
                <a:ea typeface="ＭＳ Ｐゴシック" panose="020B0600070205080204" pitchFamily="34" charset="-128"/>
              </a:rPr>
              <a:t>Deadline time reference: </a:t>
            </a:r>
            <a:r>
              <a:rPr lang="en-US" altLang="en-US" sz="1600" b="1" u="sng" dirty="0">
                <a:solidFill>
                  <a:srgbClr val="FF0000"/>
                </a:solidFill>
                <a:ea typeface="ＭＳ Ｐゴシック" panose="020B0600070205080204" pitchFamily="34" charset="-128"/>
              </a:rPr>
              <a:t>UTC 16:59</a:t>
            </a:r>
            <a:endParaRPr lang="en-US" sz="1600" dirty="0"/>
          </a:p>
          <a:p>
            <a:endParaRPr lang="en-US" sz="1800" dirty="0"/>
          </a:p>
        </p:txBody>
      </p:sp>
      <p:sp>
        <p:nvSpPr>
          <p:cNvPr id="3" name="제목 2"/>
          <p:cNvSpPr>
            <a:spLocks noGrp="1"/>
          </p:cNvSpPr>
          <p:nvPr>
            <p:ph type="title"/>
          </p:nvPr>
        </p:nvSpPr>
        <p:spPr/>
        <p:txBody>
          <a:bodyPr/>
          <a:lstStyle/>
          <a:p>
            <a:r>
              <a:rPr lang="sv-SE" altLang="ja-JP" dirty="0"/>
              <a:t>Checkpoints and Comment Deadlines</a:t>
            </a:r>
            <a:endParaRPr lang="en-US" dirty="0"/>
          </a:p>
        </p:txBody>
      </p:sp>
    </p:spTree>
    <p:extLst>
      <p:ext uri="{BB962C8B-B14F-4D97-AF65-F5344CB8AC3E}">
        <p14:creationId xmlns:p14="http://schemas.microsoft.com/office/powerpoint/2010/main" val="979622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dirty="0"/>
              <a:t>It’s important to emphasize using an appropriate email thread title for easy tracking (the title for each thread is to be announced) </a:t>
            </a:r>
          </a:p>
          <a:p>
            <a:pPr lvl="1">
              <a:defRPr/>
            </a:pPr>
            <a:r>
              <a:rPr lang="en-US" dirty="0"/>
              <a:t>E.g., if not done appropriately, after a while an email thread may become something like:</a:t>
            </a:r>
          </a:p>
          <a:p>
            <a:pPr lvl="2">
              <a:defRPr/>
            </a:pPr>
            <a:r>
              <a:rPr lang="en-US" dirty="0"/>
              <a:t>RE: </a:t>
            </a:r>
            <a:r>
              <a:rPr lang="en-US" dirty="0" err="1"/>
              <a:t>xxxx</a:t>
            </a:r>
            <a:endParaRPr lang="en-US" dirty="0"/>
          </a:p>
          <a:p>
            <a:pPr lvl="2">
              <a:defRPr/>
            </a:pPr>
            <a:r>
              <a:rPr lang="en-US" dirty="0"/>
              <a:t>RE: RE: </a:t>
            </a:r>
            <a:r>
              <a:rPr lang="en-US" dirty="0" err="1"/>
              <a:t>xxxx</a:t>
            </a:r>
            <a:endParaRPr lang="en-US" dirty="0"/>
          </a:p>
          <a:p>
            <a:pPr lvl="2">
              <a:defRPr/>
            </a:pPr>
            <a:r>
              <a:rPr lang="zh-CN" altLang="en-US" dirty="0"/>
              <a:t>回复</a:t>
            </a:r>
            <a:r>
              <a:rPr lang="en-US" dirty="0"/>
              <a:t>:RE: </a:t>
            </a:r>
            <a:r>
              <a:rPr lang="en-US" dirty="0" err="1"/>
              <a:t>xxxx</a:t>
            </a:r>
            <a:endParaRPr lang="en-US" dirty="0"/>
          </a:p>
          <a:p>
            <a:pPr lvl="2">
              <a:defRPr/>
            </a:pPr>
            <a:r>
              <a:rPr lang="en-US" dirty="0"/>
              <a:t>[External] RE: </a:t>
            </a:r>
            <a:r>
              <a:rPr lang="en-US" dirty="0" err="1"/>
              <a:t>xxxx</a:t>
            </a:r>
            <a:endParaRPr lang="en-US" dirty="0"/>
          </a:p>
          <a:p>
            <a:pPr lvl="2">
              <a:defRPr/>
            </a:pPr>
            <a:r>
              <a:rPr lang="en-US" dirty="0"/>
              <a:t>Etc.</a:t>
            </a:r>
          </a:p>
          <a:p>
            <a:pPr marL="457200" lvl="1" indent="0">
              <a:buFont typeface="Wingdings" panose="05000000000000000000" pitchFamily="2" charset="2"/>
              <a:buNone/>
              <a:defRPr/>
            </a:pPr>
            <a:r>
              <a:rPr lang="en-US" dirty="0"/>
              <a:t> which makes it very hard to track. PLEASE fix it to RE: </a:t>
            </a:r>
            <a:r>
              <a:rPr lang="en-US" dirty="0" err="1"/>
              <a:t>xxxx</a:t>
            </a:r>
            <a:r>
              <a:rPr lang="en-US" dirty="0"/>
              <a:t>! </a:t>
            </a:r>
          </a:p>
          <a:p>
            <a:pPr marL="457200" lvl="1" indent="0">
              <a:buFont typeface="Wingdings" panose="05000000000000000000" pitchFamily="2" charset="2"/>
              <a:buNone/>
              <a:defRPr/>
            </a:pPr>
            <a:r>
              <a:rPr lang="en-US" dirty="0"/>
              <a:t>&gt; E.g., do not branch into or use different sub-titles!</a:t>
            </a:r>
          </a:p>
          <a:p>
            <a:pPr>
              <a:defRPr/>
            </a:pPr>
            <a:r>
              <a:rPr lang="en-US" dirty="0"/>
              <a:t>All attachments for email discussion are to be uploaded to/downloaded from a server – </a:t>
            </a:r>
            <a:r>
              <a:rPr lang="en-US" dirty="0">
                <a:solidFill>
                  <a:srgbClr val="FF0000"/>
                </a:solidFill>
              </a:rPr>
              <a:t>PLEASE ZIP THEM </a:t>
            </a:r>
            <a:r>
              <a:rPr lang="en-US" dirty="0"/>
              <a:t>before uploading</a:t>
            </a:r>
          </a:p>
          <a:p>
            <a:pPr>
              <a:defRPr/>
            </a:pPr>
            <a:r>
              <a:rPr lang="en-US" dirty="0"/>
              <a:t>For all email discussion, please make sure the discussion stay </a:t>
            </a:r>
            <a:r>
              <a:rPr lang="en-US" b="1" dirty="0"/>
              <a:t>technical</a:t>
            </a:r>
          </a:p>
          <a:p>
            <a:pPr lvl="1">
              <a:defRPr/>
            </a:pPr>
            <a:r>
              <a:rPr lang="en-US" dirty="0"/>
              <a:t>To ensure </a:t>
            </a:r>
            <a:r>
              <a:rPr lang="en-US" b="1" dirty="0"/>
              <a:t>professional conduct </a:t>
            </a:r>
            <a:r>
              <a:rPr lang="en-US" dirty="0"/>
              <a:t>as a community especially during these difficult times</a:t>
            </a:r>
            <a:endParaRPr lang="en-US" sz="2400" dirty="0"/>
          </a:p>
          <a:p>
            <a:endParaRPr lang="en-US" dirty="0"/>
          </a:p>
        </p:txBody>
      </p:sp>
      <p:sp>
        <p:nvSpPr>
          <p:cNvPr id="3" name="제목 2"/>
          <p:cNvSpPr>
            <a:spLocks noGrp="1"/>
          </p:cNvSpPr>
          <p:nvPr>
            <p:ph type="title"/>
          </p:nvPr>
        </p:nvSpPr>
        <p:spPr/>
        <p:txBody>
          <a:bodyPr/>
          <a:lstStyle/>
          <a:p>
            <a:r>
              <a:rPr lang="en-US" dirty="0"/>
              <a:t>Logistics</a:t>
            </a:r>
          </a:p>
        </p:txBody>
      </p:sp>
    </p:spTree>
    <p:extLst>
      <p:ext uri="{BB962C8B-B14F-4D97-AF65-F5344CB8AC3E}">
        <p14:creationId xmlns:p14="http://schemas.microsoft.com/office/powerpoint/2010/main" val="39335544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9755</TotalTime>
  <Words>1561</Words>
  <Application>Microsoft Office PowerPoint</Application>
  <PresentationFormat>Widescreen</PresentationFormat>
  <Paragraphs>137</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微软雅黑</vt:lpstr>
      <vt:lpstr>Arial</vt:lpstr>
      <vt:lpstr>Arial Black</vt:lpstr>
      <vt:lpstr>Calibri</vt:lpstr>
      <vt:lpstr>Times New Roman</vt:lpstr>
      <vt:lpstr>Wingdings</vt:lpstr>
      <vt:lpstr>3gpp</vt:lpstr>
      <vt:lpstr>Additional Guidelines for RAN1#109 e-Meeting Management</vt:lpstr>
      <vt:lpstr>General</vt:lpstr>
      <vt:lpstr>Contribution Submission Deadlines</vt:lpstr>
      <vt:lpstr>Rel-17 maintenance</vt:lpstr>
      <vt:lpstr>Preparation Phase</vt:lpstr>
      <vt:lpstr>Discussions during RAN1#109-e</vt:lpstr>
      <vt:lpstr>GTW Time Slots</vt:lpstr>
      <vt:lpstr>Checkpoints and Comment Deadlines</vt:lpstr>
      <vt:lpstr>Logistics</vt:lpstr>
      <vt:lpstr>Email Thread Budget</vt:lpstr>
      <vt:lpstr>Quiet Period for Email Discussions</vt:lpstr>
      <vt:lpstr>Conference calls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MCC: 2042</cp:lastModifiedBy>
  <cp:revision>788</cp:revision>
  <cp:lastPrinted>2016-09-15T08:31:00Z</cp:lastPrinted>
  <dcterms:created xsi:type="dcterms:W3CDTF">2009-11-27T05:15:00Z</dcterms:created>
  <dcterms:modified xsi:type="dcterms:W3CDTF">2022-04-28T10:08:39Z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