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sldIdLst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6e\Inbox\Havish_sessions\Havish's%20GTW%20schedule%20week%201%20-%20v00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aseline="0" dirty="0"/>
              <a:t>SCHEDULE FOR WEEK 1 (May be updated as meeting progresses)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5"/>
                <c:pt idx="0">
                  <c:v>100</c:v>
                </c:pt>
                <c:pt idx="1">
                  <c:v>0</c:v>
                </c:pt>
                <c:pt idx="2">
                  <c:v>100</c:v>
                </c:pt>
                <c:pt idx="3">
                  <c:v>0</c:v>
                </c:pt>
                <c:pt idx="4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2-4224-A1D0-F93285826F0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5"/>
                <c:pt idx="0">
                  <c:v>0</c:v>
                </c:pt>
                <c:pt idx="1">
                  <c:v>120</c:v>
                </c:pt>
                <c:pt idx="2">
                  <c:v>0</c:v>
                </c:pt>
                <c:pt idx="3">
                  <c:v>120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32-4224-A1D0-F93285826F0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2-4224-A1D0-F93285826F0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30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32-4224-A1D0-F93285826F0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5"/>
                <c:pt idx="0">
                  <c:v>50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32-4224-A1D0-F93285826F04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32-4224-A1D0-F93285826F04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32-4224-A1D0-F93285826F04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32-4224-A1D0-F93285826F04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E32-4224-A1D0-F93285826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600" b="1" i="0" u="none" strike="noStrike" kern="1200" cap="all" spc="5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cap="all" baseline="0" dirty="0">
                <a:effectLst/>
              </a:rPr>
              <a:t>SCHEDULE FOR WEEK 2 (MAY BE UPDATED AS MEETING PROGRESSES)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15311569427913527"/>
          <c:y val="0.10568871274006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600" b="1" i="0" u="none" strike="noStrike" kern="1200" cap="all" spc="5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944126850516303E-2"/>
          <c:y val="0.23778647237541617"/>
          <c:w val="0.88464129483814524"/>
          <c:h val="0.701788786818314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0</c:v>
                </c:pt>
                <c:pt idx="1">
                  <c:v>100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73-4949-B1AC-094A02F1460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73-4949-B1AC-094A02F1460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120</c:v>
                </c:pt>
                <c:pt idx="1">
                  <c:v>0</c:v>
                </c:pt>
                <c:pt idx="2">
                  <c:v>90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73-4949-B1AC-094A02F1460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73-4949-B1AC-094A02F14602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73-4949-B1AC-094A02F14602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73-4949-B1AC-094A02F14602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73-4949-B1AC-094A02F14602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0</c:v>
                </c:pt>
                <c:pt idx="1">
                  <c:v>50</c:v>
                </c:pt>
                <c:pt idx="2">
                  <c:v>30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73-4949-B1AC-094A02F14602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8.16 - LTE 5G Bcast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0</c:v>
                </c:pt>
                <c:pt idx="1">
                  <c:v>30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73-4949-B1AC-094A02F14602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Sheet1!$B$11:$F$11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C73-4949-B1AC-094A02F14602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Sheet1!$B$12:$F$12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C73-4949-B1AC-094A02F14602}"/>
            </c:ext>
          </c:extLst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Sheet1!$B$13:$F$13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73-4949-B1AC-094A02F14602}"/>
            </c:ext>
          </c:extLst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Sheet1!$B$14:$F$14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C73-4949-B1AC-094A02F14602}"/>
            </c:ext>
          </c:extLst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Monday</c:v>
                </c:pt>
                <c:pt idx="1">
                  <c:v>Tuesday</c:v>
                </c:pt>
                <c:pt idx="2">
                  <c:v>Wednesday</c:v>
                </c:pt>
                <c:pt idx="3">
                  <c:v>Thursday</c:v>
                </c:pt>
                <c:pt idx="4">
                  <c:v>Friday</c:v>
                </c:pt>
              </c:strCache>
            </c:strRef>
          </c:cat>
          <c:val>
            <c:numRef>
              <c:f>Sheet1!$B$15:$F$15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C73-4949-B1AC-094A02F14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833419024"/>
        <c:axId val="833416072"/>
      </c:barChart>
      <c:catAx>
        <c:axId val="83341902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6072"/>
        <c:crosses val="autoZero"/>
        <c:auto val="1"/>
        <c:lblAlgn val="ctr"/>
        <c:lblOffset val="100"/>
        <c:noMultiLvlLbl val="0"/>
      </c:catAx>
      <c:valAx>
        <c:axId val="83341607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341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8/23/2021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817625"/>
              </p:ext>
            </p:extLst>
          </p:nvPr>
        </p:nvGraphicFramePr>
        <p:xfrm>
          <a:off x="1201056" y="218178"/>
          <a:ext cx="9789887" cy="613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3924647" y="4915796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/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2008001" y="4947824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2076445" y="385795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01E976F-F03E-4771-8DB7-DBCE933D71E3}"/>
              </a:ext>
            </a:extLst>
          </p:cNvPr>
          <p:cNvSpPr txBox="1"/>
          <p:nvPr/>
        </p:nvSpPr>
        <p:spPr>
          <a:xfrm>
            <a:off x="5733021" y="385795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2302219" y="1671138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3924756" y="1821614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8.2.5 (2)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8497FCC9-97AE-4234-AFE8-D3A73CA18923}"/>
              </a:ext>
            </a:extLst>
          </p:cNvPr>
          <p:cNvSpPr txBox="1"/>
          <p:nvPr/>
        </p:nvSpPr>
        <p:spPr>
          <a:xfrm>
            <a:off x="7572392" y="1765550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3924755" y="414904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E325EA9A-2DF3-47FA-B074-5A1A9D500777}"/>
              </a:ext>
            </a:extLst>
          </p:cNvPr>
          <p:cNvSpPr txBox="1"/>
          <p:nvPr/>
        </p:nvSpPr>
        <p:spPr>
          <a:xfrm>
            <a:off x="7572391" y="4149471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[8.12.3]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E2FAB8B2-C519-4578-9F97-D19CA4EBD536}"/>
              </a:ext>
            </a:extLst>
          </p:cNvPr>
          <p:cNvSpPr txBox="1"/>
          <p:nvPr/>
        </p:nvSpPr>
        <p:spPr>
          <a:xfrm>
            <a:off x="5906775" y="167113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3C0EEA9-A5A0-46F9-BAA4-334A15C5EC64}"/>
              </a:ext>
            </a:extLst>
          </p:cNvPr>
          <p:cNvSpPr txBox="1"/>
          <p:nvPr/>
        </p:nvSpPr>
        <p:spPr>
          <a:xfrm>
            <a:off x="5699441" y="4944765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4E795C7-4F06-4E5F-87EC-4EA60A1E45F2}"/>
              </a:ext>
            </a:extLst>
          </p:cNvPr>
          <p:cNvSpPr txBox="1"/>
          <p:nvPr/>
        </p:nvSpPr>
        <p:spPr>
          <a:xfrm>
            <a:off x="7572283" y="491446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/>
              <a:t>[8.4.3]</a:t>
            </a:r>
          </a:p>
          <a:p>
            <a:pPr algn="ctr"/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85E4350A-DAFE-4F6E-8B58-4FB737563244}"/>
              </a:ext>
            </a:extLst>
          </p:cNvPr>
          <p:cNvSpPr txBox="1"/>
          <p:nvPr/>
        </p:nvSpPr>
        <p:spPr>
          <a:xfrm>
            <a:off x="9648065" y="1140481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D9863928-CE54-4DBD-90CC-B50425F5C094}"/>
              </a:ext>
            </a:extLst>
          </p:cNvPr>
          <p:cNvSpPr txBox="1"/>
          <p:nvPr/>
        </p:nvSpPr>
        <p:spPr>
          <a:xfrm>
            <a:off x="9381775" y="236182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8.4.3</a:t>
            </a:r>
          </a:p>
          <a:p>
            <a:pPr algn="ctr"/>
            <a:r>
              <a:rPr lang="en-US" sz="1400" dirty="0"/>
              <a:t>8.4.4</a:t>
            </a:r>
          </a:p>
          <a:p>
            <a:pPr algn="ctr"/>
            <a:r>
              <a:rPr lang="en-US" sz="1400" dirty="0"/>
              <a:t>[8.4.1, 8.4.2]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0B61005E-1CDB-47F2-9D6A-145797942932}"/>
              </a:ext>
            </a:extLst>
          </p:cNvPr>
          <p:cNvSpPr txBox="1"/>
          <p:nvPr/>
        </p:nvSpPr>
        <p:spPr>
          <a:xfrm>
            <a:off x="9387667" y="350061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0989B759-BABA-4764-BBEF-8C9D5E6CEF26}"/>
              </a:ext>
            </a:extLst>
          </p:cNvPr>
          <p:cNvSpPr txBox="1"/>
          <p:nvPr/>
        </p:nvSpPr>
        <p:spPr>
          <a:xfrm>
            <a:off x="9387667" y="4548093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/>
              <a:t>[8.12.2]</a:t>
            </a:r>
          </a:p>
        </p:txBody>
      </p:sp>
    </p:spTree>
    <p:extLst>
      <p:ext uri="{BB962C8B-B14F-4D97-AF65-F5344CB8AC3E}">
        <p14:creationId xmlns:p14="http://schemas.microsoft.com/office/powerpoint/2010/main" val="103527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1DEDC34-D78E-4B2C-A6C0-34DCD15AFA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5506773"/>
              </p:ext>
            </p:extLst>
          </p:nvPr>
        </p:nvGraphicFramePr>
        <p:xfrm>
          <a:off x="1217704" y="295838"/>
          <a:ext cx="10373659" cy="6301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7C9D2C18-6A90-4013-926B-73AFACF7F27A}"/>
              </a:ext>
            </a:extLst>
          </p:cNvPr>
          <p:cNvSpPr txBox="1"/>
          <p:nvPr/>
        </p:nvSpPr>
        <p:spPr>
          <a:xfrm>
            <a:off x="2076337" y="50428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8.4.1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[8.4.2]</a:t>
            </a: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E3690261-C9FF-429B-B61C-7584C1650ECE}"/>
              </a:ext>
            </a:extLst>
          </p:cNvPr>
          <p:cNvSpPr txBox="1"/>
          <p:nvPr/>
        </p:nvSpPr>
        <p:spPr>
          <a:xfrm>
            <a:off x="3996599" y="5117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LTE 5G </a:t>
            </a:r>
            <a:r>
              <a:rPr lang="en-US" sz="1400" dirty="0" err="1"/>
              <a:t>Bcast</a:t>
            </a:r>
            <a:endParaRPr lang="en-US" sz="1400" dirty="0"/>
          </a:p>
          <a:p>
            <a:pPr algn="ctr"/>
            <a:r>
              <a:rPr lang="en-US" sz="1400" dirty="0"/>
              <a:t>8.16.1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415A54B3-387D-4569-8AE5-2C038DCCB079}"/>
              </a:ext>
            </a:extLst>
          </p:cNvPr>
          <p:cNvSpPr txBox="1"/>
          <p:nvPr/>
        </p:nvSpPr>
        <p:spPr>
          <a:xfrm>
            <a:off x="3924647" y="409179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166713B-11BF-406A-90E9-392852DC0939}"/>
              </a:ext>
            </a:extLst>
          </p:cNvPr>
          <p:cNvSpPr txBox="1"/>
          <p:nvPr/>
        </p:nvSpPr>
        <p:spPr>
          <a:xfrm>
            <a:off x="4246429" y="230523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8.5.3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8.5.6</a:t>
            </a:r>
          </a:p>
          <a:p>
            <a:endParaRPr lang="en-US" sz="1400" dirty="0"/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E4F5607-CB09-4E4A-8821-8B7F28A9EBF2}"/>
              </a:ext>
            </a:extLst>
          </p:cNvPr>
          <p:cNvSpPr txBox="1"/>
          <p:nvPr/>
        </p:nvSpPr>
        <p:spPr>
          <a:xfrm>
            <a:off x="2076445" y="2858471"/>
            <a:ext cx="1128869" cy="123332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 (1)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[8.2.2]</a:t>
            </a:r>
          </a:p>
          <a:p>
            <a:pPr algn="ctr"/>
            <a:endParaRPr lang="en-US" sz="1400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7285C81-9519-4A5E-8540-89AF2DAF017F}"/>
              </a:ext>
            </a:extLst>
          </p:cNvPr>
          <p:cNvSpPr txBox="1"/>
          <p:nvPr/>
        </p:nvSpPr>
        <p:spPr>
          <a:xfrm>
            <a:off x="2076445" y="176497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8.12.1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[8.12.2]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9307488-4D57-483B-A199-30F9476F9BA2}"/>
              </a:ext>
            </a:extLst>
          </p:cNvPr>
          <p:cNvSpPr txBox="1"/>
          <p:nvPr/>
        </p:nvSpPr>
        <p:spPr>
          <a:xfrm>
            <a:off x="5769904" y="1764976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8.12.2</a:t>
            </a:r>
          </a:p>
          <a:p>
            <a:pPr algn="ctr"/>
            <a:r>
              <a:rPr lang="en-US" sz="1400" dirty="0"/>
              <a:t>[8.12.3]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DE05CCBA-C402-43E7-BBC0-D67CCCF29028}"/>
              </a:ext>
            </a:extLst>
          </p:cNvPr>
          <p:cNvSpPr txBox="1"/>
          <p:nvPr/>
        </p:nvSpPr>
        <p:spPr>
          <a:xfrm>
            <a:off x="5748902" y="2545284"/>
            <a:ext cx="1128869" cy="185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8.2.2</a:t>
            </a:r>
          </a:p>
          <a:p>
            <a:pPr algn="ctr"/>
            <a:r>
              <a:rPr lang="en-US" sz="1400" dirty="0"/>
              <a:t>8.2.5(2)</a:t>
            </a:r>
          </a:p>
          <a:p>
            <a:pPr algn="ctr"/>
            <a:r>
              <a:rPr lang="en-US" sz="1400" dirty="0"/>
              <a:t>8.2.6</a:t>
            </a:r>
          </a:p>
          <a:p>
            <a:pPr algn="ctr"/>
            <a:r>
              <a:rPr lang="en-US" sz="1400" dirty="0"/>
              <a:t>8.2.1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[8.2.3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8.2.4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8.2.5(1)]</a:t>
            </a:r>
          </a:p>
          <a:p>
            <a:pPr algn="ctr"/>
            <a:endParaRPr lang="en-US" sz="1400" dirty="0"/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8F62E6F-CE53-44A5-A8F9-E4896366F451}"/>
              </a:ext>
            </a:extLst>
          </p:cNvPr>
          <p:cNvSpPr txBox="1"/>
          <p:nvPr/>
        </p:nvSpPr>
        <p:spPr>
          <a:xfrm>
            <a:off x="5748902" y="440388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8.4.2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[8.4.1]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8825C71-C32E-4145-886D-D4BDD6CEB949}"/>
              </a:ext>
            </a:extLst>
          </p:cNvPr>
          <p:cNvSpPr txBox="1"/>
          <p:nvPr/>
        </p:nvSpPr>
        <p:spPr>
          <a:xfrm>
            <a:off x="5769893" y="5087283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20BFCFE0-F8A0-4E03-AADD-B0BA536F0479}"/>
              </a:ext>
            </a:extLst>
          </p:cNvPr>
          <p:cNvSpPr txBox="1"/>
          <p:nvPr/>
        </p:nvSpPr>
        <p:spPr>
          <a:xfrm>
            <a:off x="7573137" y="3850153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8.15.1</a:t>
            </a:r>
          </a:p>
          <a:p>
            <a:pPr algn="ctr"/>
            <a:r>
              <a:rPr lang="en-US" sz="1400" dirty="0"/>
              <a:t>8.15.2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4544909D-F5EC-48F7-83CC-249761F120ED}"/>
              </a:ext>
            </a:extLst>
          </p:cNvPr>
          <p:cNvSpPr txBox="1"/>
          <p:nvPr/>
        </p:nvSpPr>
        <p:spPr>
          <a:xfrm>
            <a:off x="9421359" y="2264130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</a:t>
            </a:r>
          </a:p>
          <a:p>
            <a:pPr algn="ctr"/>
            <a:r>
              <a:rPr lang="en-US" sz="1400" dirty="0"/>
              <a:t>Final review – All topics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15CEDB8A-37FB-4B7B-AF63-90440C4C7B77}"/>
              </a:ext>
            </a:extLst>
          </p:cNvPr>
          <p:cNvSpPr txBox="1"/>
          <p:nvPr/>
        </p:nvSpPr>
        <p:spPr>
          <a:xfrm>
            <a:off x="9421359" y="3417191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/>
              <a:t>ePos</a:t>
            </a:r>
            <a:endParaRPr lang="en-US" sz="1400" dirty="0"/>
          </a:p>
          <a:p>
            <a:pPr algn="ctr"/>
            <a:r>
              <a:rPr lang="en-US" sz="1400" dirty="0"/>
              <a:t>All topics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3DE9BB19-9D22-4089-A3FE-AA8DFFE500C3}"/>
              </a:ext>
            </a:extLst>
          </p:cNvPr>
          <p:cNvSpPr txBox="1"/>
          <p:nvPr/>
        </p:nvSpPr>
        <p:spPr>
          <a:xfrm>
            <a:off x="9439950" y="4540767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NR NTN</a:t>
            </a:r>
          </a:p>
          <a:p>
            <a:pPr algn="ctr"/>
            <a:r>
              <a:rPr lang="en-US" sz="1400" dirty="0"/>
              <a:t>All Topics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1703BB51-B537-41FE-986F-B523D0CD6402}"/>
              </a:ext>
            </a:extLst>
          </p:cNvPr>
          <p:cNvSpPr txBox="1"/>
          <p:nvPr/>
        </p:nvSpPr>
        <p:spPr>
          <a:xfrm>
            <a:off x="9421085" y="518452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IoT NTN</a:t>
            </a:r>
          </a:p>
          <a:p>
            <a:pPr algn="ctr"/>
            <a:r>
              <a:rPr lang="en-US" sz="1400" dirty="0"/>
              <a:t>All Topics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6376FABF-FA4E-44A0-B6D4-43BAAB9C64B2}"/>
              </a:ext>
            </a:extLst>
          </p:cNvPr>
          <p:cNvSpPr txBox="1"/>
          <p:nvPr/>
        </p:nvSpPr>
        <p:spPr>
          <a:xfrm>
            <a:off x="9439951" y="399510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All topics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84673812-6759-4103-9C73-E82D77F4934E}"/>
              </a:ext>
            </a:extLst>
          </p:cNvPr>
          <p:cNvSpPr txBox="1"/>
          <p:nvPr/>
        </p:nvSpPr>
        <p:spPr>
          <a:xfrm>
            <a:off x="7683417" y="4628012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8.5.1, 8.5.3, 8.5.4, 8.5.5</a:t>
            </a:r>
          </a:p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[8.5.2, 8.5.6]</a:t>
            </a:r>
          </a:p>
          <a:p>
            <a:endParaRPr lang="en-US" sz="1400" dirty="0"/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230330B7-24E9-4523-A302-48839A1EC718}"/>
              </a:ext>
            </a:extLst>
          </p:cNvPr>
          <p:cNvSpPr txBox="1"/>
          <p:nvPr/>
        </p:nvSpPr>
        <p:spPr>
          <a:xfrm>
            <a:off x="7573137" y="3078571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MBS</a:t>
            </a:r>
          </a:p>
          <a:p>
            <a:pPr algn="ctr"/>
            <a:r>
              <a:rPr lang="en-US" sz="1400" dirty="0"/>
              <a:t>8.12.3</a:t>
            </a:r>
          </a:p>
          <a:p>
            <a:pPr algn="ctr"/>
            <a:r>
              <a:rPr lang="en-US" sz="1400" dirty="0"/>
              <a:t>[8.12.2]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2FCA96A1-953A-4BA4-8ADA-B0FB2D44B51A}"/>
              </a:ext>
            </a:extLst>
          </p:cNvPr>
          <p:cNvSpPr txBox="1"/>
          <p:nvPr/>
        </p:nvSpPr>
        <p:spPr>
          <a:xfrm>
            <a:off x="7485529" y="1775680"/>
            <a:ext cx="1326777" cy="18586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/>
              <a:t>B52 GHz</a:t>
            </a:r>
          </a:p>
          <a:p>
            <a:pPr algn="ctr"/>
            <a:r>
              <a:rPr lang="en-US" sz="1400" dirty="0"/>
              <a:t>8.2.3</a:t>
            </a:r>
          </a:p>
          <a:p>
            <a:pPr algn="ctr"/>
            <a:r>
              <a:rPr lang="en-US" sz="1400" dirty="0"/>
              <a:t>8.2.4</a:t>
            </a:r>
          </a:p>
          <a:p>
            <a:pPr algn="ctr"/>
            <a:r>
              <a:rPr lang="en-US" sz="1400" dirty="0"/>
              <a:t>8.2.5(1)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[8.2.2, 8.2.5(2), 8.2.1, 8.2.6]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895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2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E189D82E-1B4D-4C0E-85D2-76C01374CEE7}">
  <ds:schemaRefs/>
</ds:datastoreItem>
</file>

<file path=customXml/itemProps2.xml><?xml version="1.0" encoding="utf-8"?>
<ds:datastoreItem xmlns:ds="http://schemas.openxmlformats.org/officeDocument/2006/customXml" ds:itemID="{070F1321-CCC2-4C4E-B460-D20C858E3929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12533</TotalTime>
  <Words>231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Ericsson Hilda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238</cp:revision>
  <dcterms:created xsi:type="dcterms:W3CDTF">2021-02-01T19:20:47Z</dcterms:created>
  <dcterms:modified xsi:type="dcterms:W3CDTF">2021-08-25T02:22:55Z</dcterms:modified>
</cp:coreProperties>
</file>