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38" r:id="rId5"/>
    <p:sldId id="350" r:id="rId6"/>
    <p:sldId id="352" r:id="rId7"/>
    <p:sldId id="353" r:id="rId8"/>
    <p:sldId id="351" r:id="rId9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52B525-06EC-C4D3-AB60-E6A998BD9CAA}" name="Intel_YH" initials="YH" userId="Intel_YH" providerId="None"/>
  <p188:author id="{70B69654-26BA-A9EE-9CCC-937E358CA31B}" name="Heo, Youn Hyoung" initials="HH" userId="S::youn.hyoung.heo@intel.com::37c016d6-07b5-48b2-81d7-44cb63f66edc" providerId="AD"/>
  <p188:author id="{72956D7F-24C1-30C6-4E28-2D1BDC78B14B}" name="INTEL-Jaemin" initials="INTEL" userId="INTEL-Jaemin" providerId="None"/>
  <p188:author id="{DE76649F-AB5B-A64A-F64F-2E5D838EC185}" name="Intel - Seau Sian" initials="LSS" userId="Intel - Seau Sia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2C5"/>
    <a:srgbClr val="525252"/>
    <a:srgbClr val="FFFFFF"/>
    <a:srgbClr val="00C7FD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F182DA-6FA5-4B2D-99F9-2141B880425E}" v="55" dt="2023-03-13T18:55:26.591"/>
    <p1510:client id="{75D8F1D4-F570-06F2-A0D4-5776D9562312}" v="3" dt="2023-03-12T23:52:15.486"/>
    <p1510:client id="{CBE93B98-B855-45B4-8417-5CEDC5A313ED}" v="4" dt="2023-03-13T07:00:21.77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156" y="114"/>
      </p:cViewPr>
      <p:guideLst>
        <p:guide orient="horz" pos="4032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, Jaemin" userId="45e7d17a-1c2f-488d-b4d3-0a2047628862" providerId="ADAL" clId="{1BAEA357-789B-49C8-AFB3-6102A3A8DB6B}"/>
    <pc:docChg chg="modSld">
      <pc:chgData name="Han, Jaemin" userId="45e7d17a-1c2f-488d-b4d3-0a2047628862" providerId="ADAL" clId="{1BAEA357-789B-49C8-AFB3-6102A3A8DB6B}" dt="2023-03-13T19:05:51.271" v="0" actId="20577"/>
      <pc:docMkLst>
        <pc:docMk/>
      </pc:docMkLst>
      <pc:sldChg chg="modSp mod">
        <pc:chgData name="Han, Jaemin" userId="45e7d17a-1c2f-488d-b4d3-0a2047628862" providerId="ADAL" clId="{1BAEA357-789B-49C8-AFB3-6102A3A8DB6B}" dt="2023-03-13T19:05:51.271" v="0" actId="20577"/>
        <pc:sldMkLst>
          <pc:docMk/>
          <pc:sldMk cId="2731556443" sldId="352"/>
        </pc:sldMkLst>
        <pc:spChg chg="mod">
          <ac:chgData name="Han, Jaemin" userId="45e7d17a-1c2f-488d-b4d3-0a2047628862" providerId="ADAL" clId="{1BAEA357-789B-49C8-AFB3-6102A3A8DB6B}" dt="2023-03-13T19:05:51.271" v="0" actId="20577"/>
          <ac:spMkLst>
            <pc:docMk/>
            <pc:sldMk cId="2731556443" sldId="352"/>
            <ac:spMk id="3" creationId="{54628330-5820-00F2-4BCA-CC05C5EAC84C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85003499999999999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4.1227E-2"/>
          <c:y val="0.95121999999999995"/>
          <c:w val="0.91754599999999997"/>
          <c:h val="4.87795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000000"/>
              </a:solidFill>
              <a:latin typeface="Intel Cle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B726A-C477-6444-83BF-F1538D69AD12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51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16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 A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0" name="Square"/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1" name="Rectangle"/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2" name="Square"/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 Light</a:t>
            </a:r>
            <a:endParaRPr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379059-B28C-483A-9CD1-B3EB81874A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EFC1083-9176-4B55-B8AB-9F31A213ED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8DF977-78B3-4C00-9E43-1223CD667932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8F73C8D-05B1-4270-85FA-B1FD37A25A06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C6580CA-6E37-4F04-8FAD-D6491FEE8CE6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614C49-972F-498A-9654-844CECF9AF64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2EBBE0-933B-4A65-BAAC-DC5972E3F9A4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968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787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4985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1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hart Exa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759918-59AA-4DFC-90DA-60CD5B2BD6B8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D4662ED0-432E-6C48-8B26-9A21EDA54E6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DF4199-9905-E94D-9EEB-E7016E48C0FC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9816"/>
            <a:ext cx="11010900" cy="3719897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9FFF72B-62D2-4E22-9A98-EF3F6229F4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06FF7-C66A-4B8C-9693-1423A8337983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269BB-7AC7-41A6-BC05-71FDAD0FDBA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22ECF1F-2453-406E-AC0D-F6E6614ECF8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76099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53A36-6661-45AA-8054-02BA7512E62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5997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6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111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Light Blu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07A2BC2-9250-4B6C-8674-1CD30F0A349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2C60C-8CBC-40B8-ABEA-44BF775A3581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A864FA-3818-4931-B452-798F1E7F5A67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FC8DFF-85CB-4435-B144-6A1DC4093482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5844F860-03F8-4657-A6E6-4E8919DD4FF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DACC9CB-1B2F-42BF-8D9F-62EC595FEA6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6442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1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4C58A6BF-BF0D-4749-B07B-7C0A27747D42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7" name="Square"/>
          <p:cNvSpPr/>
          <p:nvPr/>
        </p:nvSpPr>
        <p:spPr>
          <a:xfrm>
            <a:off x="709974" y="2295859"/>
            <a:ext cx="318638" cy="318638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8" name="Square"/>
          <p:cNvSpPr/>
          <p:nvPr/>
        </p:nvSpPr>
        <p:spPr>
          <a:xfrm>
            <a:off x="536812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99" name="Square"/>
          <p:cNvSpPr/>
          <p:nvPr/>
        </p:nvSpPr>
        <p:spPr>
          <a:xfrm>
            <a:off x="709974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00" name="Rectangle"/>
          <p:cNvSpPr/>
          <p:nvPr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7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846515-4871-AA4D-B71A-1561CC2E370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D8740F-FED9-4D14-9DF3-3BA84ADF820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EF55E0-947C-4281-8A2A-E59398C246AB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F192548-45E5-4F50-A32B-E61F6CFA99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8703551-AC59-4BD9-8B3C-616B6DFB3DB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940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3B808FDC-D2A2-42EB-B356-E69E4A048F8E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8A1BD37C-2C85-4873-ABDD-4B358A87ED4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0" name="Square"/>
          <p:cNvSpPr/>
          <p:nvPr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1" name="Square"/>
          <p:cNvSpPr/>
          <p:nvPr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F6CB4B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672" name="Square"/>
          <p:cNvSpPr/>
          <p:nvPr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6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90FD0E6-78D1-5F44-A938-3A961F43FACD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5002A24-73D0-4602-A8A1-5D9281BAF93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1659E3-0873-4033-A7E2-31DB4A07B08A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0C086-3964-411C-85AF-F720D5E83519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Title Text">
            <a:extLst>
              <a:ext uri="{FF2B5EF4-FFF2-40B4-BE49-F238E27FC236}">
                <a16:creationId xmlns:a16="http://schemas.microsoft.com/office/drawing/2014/main" id="{1F252960-CAAB-483D-8A6A-5882E4B6282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AFA146E-21CD-4BD6-A89D-E6C5A68508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631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quare">
            <a:extLst>
              <a:ext uri="{FF2B5EF4-FFF2-40B4-BE49-F238E27FC236}">
                <a16:creationId xmlns:a16="http://schemas.microsoft.com/office/drawing/2014/main" id="{FE9A3852-307B-4677-A2E2-D7DC495E366A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1E9FE6C1-27FB-467A-8BF9-B80A0C35FED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C93C8C2E-66DD-E64F-BD60-42EBDC0E958E}"/>
              </a:ext>
            </a:extLst>
          </p:cNvPr>
          <p:cNvSpPr/>
          <p:nvPr userDrawn="1"/>
        </p:nvSpPr>
        <p:spPr>
          <a:xfrm>
            <a:off x="707513" y="2295859"/>
            <a:ext cx="318638" cy="318638"/>
          </a:xfrm>
          <a:prstGeom prst="rect">
            <a:avLst/>
          </a:prstGeom>
          <a:solidFill>
            <a:srgbClr val="004A8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A14FBD-B953-BA4F-8F83-DE73E3C37290}"/>
              </a:ext>
            </a:extLst>
          </p:cNvPr>
          <p:cNvSpPr/>
          <p:nvPr userDrawn="1"/>
        </p:nvSpPr>
        <p:spPr>
          <a:xfrm>
            <a:off x="533946" y="2122317"/>
            <a:ext cx="174318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59044771-2E3B-C941-8593-8E508F542287}"/>
              </a:ext>
            </a:extLst>
          </p:cNvPr>
          <p:cNvSpPr/>
          <p:nvPr userDrawn="1"/>
        </p:nvSpPr>
        <p:spPr>
          <a:xfrm>
            <a:off x="707513" y="2023075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1E74A4-2107-4448-BA31-9630404A452B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ABA887-D95E-434F-B1E9-73FC7AE8C2A8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E5861BF-901F-47D4-91BC-0B353503F23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BA33390-07D4-4E2C-BDA6-AE147B9075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0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 Light</a:t>
            </a:r>
            <a:endParaRPr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 userDrawn="1"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500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Gra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quare">
            <a:extLst>
              <a:ext uri="{FF2B5EF4-FFF2-40B4-BE49-F238E27FC236}">
                <a16:creationId xmlns:a16="http://schemas.microsoft.com/office/drawing/2014/main" id="{55D0C779-F23A-40CE-B4C7-842A10085F59}"/>
              </a:ext>
            </a:extLst>
          </p:cNvPr>
          <p:cNvSpPr/>
          <p:nvPr userDrawn="1"/>
        </p:nvSpPr>
        <p:spPr>
          <a:xfrm>
            <a:off x="11741697" y="6405280"/>
            <a:ext cx="450068" cy="450068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1EFAB719-B3C2-4520-AFF9-4A06F169DB2B}"/>
              </a:ext>
            </a:extLst>
          </p:cNvPr>
          <p:cNvSpPr/>
          <p:nvPr userDrawn="1"/>
        </p:nvSpPr>
        <p:spPr>
          <a:xfrm>
            <a:off x="5814183" y="402558"/>
            <a:ext cx="5927511" cy="600347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511" name="Rectangle"/>
          <p:cNvSpPr/>
          <p:nvPr/>
        </p:nvSpPr>
        <p:spPr>
          <a:xfrm>
            <a:off x="5815052" y="401865"/>
            <a:ext cx="5927511" cy="60034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97FC80-1304-44AF-BD9E-CFB8D3B37C9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1B60A262-0CE7-4C6B-B734-0B0EA0F1A4A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B80F0DD-816B-4E0B-8C85-8413DB8C70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78484E-3DC4-4DF6-819B-FDDDA6F166CB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err="1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4966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itle Text">
            <a:extLst>
              <a:ext uri="{FF2B5EF4-FFF2-40B4-BE49-F238E27FC236}">
                <a16:creationId xmlns:a16="http://schemas.microsoft.com/office/drawing/2014/main" id="{72D74CEB-BA0A-43F1-82CE-384185B612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0F55EEA-3D90-42F4-B8D0-30E0374D2A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CC3F4-FFF1-4AD9-8605-41A61B8926CF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Square">
            <a:extLst>
              <a:ext uri="{FF2B5EF4-FFF2-40B4-BE49-F238E27FC236}">
                <a16:creationId xmlns:a16="http://schemas.microsoft.com/office/drawing/2014/main" id="{C4A06178-9ACC-4082-8329-4A9A59924508}"/>
              </a:ext>
            </a:extLst>
          </p:cNvPr>
          <p:cNvSpPr/>
          <p:nvPr userDrawn="1"/>
        </p:nvSpPr>
        <p:spPr>
          <a:xfrm>
            <a:off x="11741697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12750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922DFF-5663-40DE-9B54-4149EDB7740E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E5997704-33EA-4D7D-8B55-E46DD2216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3544D4-6B59-4B11-BC0E-2FD48F69364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FEA03-1122-4C36-ACD1-DA42FB8A03DC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3D4EB9-5CAF-4B81-91EA-AD490D0B13E4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213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Sub &amp; Content Light Blue 2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0" y="1974850"/>
            <a:ext cx="4852988" cy="3703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6A03358B-3D25-4A6D-85E6-54F235A943A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BE803-6659-42A1-A094-94B9EF7AB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0" y="740229"/>
            <a:ext cx="4865211" cy="1078146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0D4B91-0BAF-46EC-9A7C-9D57C3224A9C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30B67E-5DCD-4732-882C-64DE9CC86419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2F70C4FC-7A21-4AFA-8998-5EAB2E19C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716FF7-59F9-414F-85CD-8E23360D2B4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4273EB-E90B-42F7-8CE9-6A1713A08CA3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FFA5B-1C6A-486A-A0FE-02206FCDC54A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754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F0529FEA-BEC4-644C-94EE-601D5BED26F3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680995965"/>
              </p:ext>
            </p:extLst>
          </p:nvPr>
        </p:nvGraphicFramePr>
        <p:xfrm>
          <a:off x="7201593" y="1799047"/>
          <a:ext cx="3472287" cy="4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Text">
            <a:extLst>
              <a:ext uri="{FF2B5EF4-FFF2-40B4-BE49-F238E27FC236}">
                <a16:creationId xmlns:a16="http://schemas.microsoft.com/office/drawing/2014/main" id="{0EA1A176-5931-41CA-86D5-15FC4398AA4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652EB-8B2D-46CC-B147-89A4C26A2D8F}"/>
              </a:ext>
            </a:extLst>
          </p:cNvPr>
          <p:cNvSpPr/>
          <p:nvPr userDrawn="1"/>
        </p:nvSpPr>
        <p:spPr>
          <a:xfrm>
            <a:off x="0" y="0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A480A-B7B4-498C-9868-A91E2651D429}"/>
              </a:ext>
            </a:extLst>
          </p:cNvPr>
          <p:cNvSpPr/>
          <p:nvPr userDrawn="1"/>
        </p:nvSpPr>
        <p:spPr>
          <a:xfrm rot="5400000">
            <a:off x="-2978450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1118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778AB-F6EC-4101-87E6-DECF7944E661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E1F1A6-2FDF-4676-B713-F9746DD3A821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E400EEBB-F912-40CA-A759-DEFE1516497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40376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 Light Blue">
    <p:bg>
      <p:bgPr>
        <a:solidFill>
          <a:srgbClr val="00C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 userDrawn="1"/>
        </p:nvSpPr>
        <p:spPr>
          <a:xfrm>
            <a:off x="471054" y="464127"/>
            <a:ext cx="11272494" cy="59448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8" cy="4527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2955" y="6538004"/>
            <a:ext cx="51361" cy="189796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algn="ctr" defTabSz="292100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9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E60B70-5DF3-4398-B558-301661292DFC}"/>
              </a:ext>
            </a:extLst>
          </p:cNvPr>
          <p:cNvSpPr/>
          <p:nvPr userDrawn="1"/>
        </p:nvSpPr>
        <p:spPr>
          <a:xfrm>
            <a:off x="5503530" y="6562504"/>
            <a:ext cx="118494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CF38D-B95A-4CD5-8F7D-86EA9C709AD4}"/>
              </a:ext>
            </a:extLst>
          </p:cNvPr>
          <p:cNvSpPr/>
          <p:nvPr userDrawn="1"/>
        </p:nvSpPr>
        <p:spPr>
          <a:xfrm>
            <a:off x="483010" y="6562504"/>
            <a:ext cx="1766830" cy="231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93B25211-1805-4C17-8545-7E02A678639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6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316376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 userDrawn="1"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0831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"/>
          <p:cNvSpPr/>
          <p:nvPr/>
        </p:nvSpPr>
        <p:spPr>
          <a:xfrm>
            <a:off x="1466513" y="-28456"/>
            <a:ext cx="3430768" cy="5421617"/>
          </a:xfrm>
          <a:prstGeom prst="rect">
            <a:avLst/>
          </a:prstGeom>
          <a:solidFill>
            <a:srgbClr val="E7E7E7">
              <a:alpha val="39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2" name="Title Text">
            <a:extLst>
              <a:ext uri="{FF2B5EF4-FFF2-40B4-BE49-F238E27FC236}">
                <a16:creationId xmlns:a16="http://schemas.microsoft.com/office/drawing/2014/main" id="{82EC668F-6093-6548-B182-47568630A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rgbClr val="525252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</a:t>
            </a:r>
            <a:endParaRPr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87CC838-4D6E-4C99-A3F1-81F2913C62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chemeClr val="accent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0C3E650-A810-40D9-81A8-D3E73C9326E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99F366F8-DC49-4E0B-B131-1FB92CC518E3}"/>
              </a:ext>
            </a:extLst>
          </p:cNvPr>
          <p:cNvSpPr/>
          <p:nvPr userDrawn="1"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10443275-64C7-4249-92B8-990C3BB41279}"/>
              </a:ext>
            </a:extLst>
          </p:cNvPr>
          <p:cNvSpPr/>
          <p:nvPr userDrawn="1"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908D9A-1608-44B4-A0A3-FC9E665728CA}"/>
              </a:ext>
            </a:extLst>
          </p:cNvPr>
          <p:cNvSpPr/>
          <p:nvPr userDrawn="1"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52F383-4862-4271-B541-561212003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6513" y="5992753"/>
            <a:ext cx="1031758" cy="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7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5479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25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69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9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323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5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 userDrawn="1"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/>
              <a:t>Body copy Intel clear light 28 point</a:t>
            </a:r>
          </a:p>
          <a:p>
            <a:pPr lvl="1"/>
            <a:r>
              <a:rPr lang="en-US"/>
              <a:t>Sub Bullet one 24 point</a:t>
            </a:r>
          </a:p>
          <a:p>
            <a:pPr lvl="2"/>
            <a:r>
              <a:rPr lang="en-US"/>
              <a:t>Sub Bullet two 20 point</a:t>
            </a:r>
          </a:p>
          <a:p>
            <a:pPr lvl="3"/>
            <a:r>
              <a:rPr lang="en-US"/>
              <a:t>Sub Bullet three 18 point</a:t>
            </a:r>
          </a:p>
          <a:p>
            <a:pPr lvl="4"/>
            <a:r>
              <a:rPr lang="en-US"/>
              <a:t>Sub Bullet four 16 point</a:t>
            </a:r>
            <a:br>
              <a:rPr lang="en-US"/>
            </a:br>
            <a:endParaRPr lang="en-US"/>
          </a:p>
          <a:p>
            <a:pPr lvl="2"/>
            <a:endParaRPr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/>
              <a:t>40pt Intel Clear Light Text Goes Here</a:t>
            </a:r>
            <a:endParaRPr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 userDrawn="1"/>
        </p:nvSpPr>
        <p:spPr>
          <a:xfrm>
            <a:off x="11908632" y="6579173"/>
            <a:ext cx="128240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67" r:id="rId2"/>
    <p:sldLayoutId id="2147483766" r:id="rId3"/>
    <p:sldLayoutId id="2147483756" r:id="rId4"/>
    <p:sldLayoutId id="2147483759" r:id="rId5"/>
    <p:sldLayoutId id="2147483755" r:id="rId6"/>
    <p:sldLayoutId id="2147483722" r:id="rId7"/>
    <p:sldLayoutId id="2147483778" r:id="rId8"/>
    <p:sldLayoutId id="2147483724" r:id="rId9"/>
    <p:sldLayoutId id="2147483751" r:id="rId10"/>
    <p:sldLayoutId id="2147483730" r:id="rId11"/>
    <p:sldLayoutId id="2147483754" r:id="rId12"/>
    <p:sldLayoutId id="2147483761" r:id="rId13"/>
    <p:sldLayoutId id="2147483749" r:id="rId14"/>
    <p:sldLayoutId id="2147483746" r:id="rId15"/>
    <p:sldLayoutId id="2147483747" r:id="rId16"/>
    <p:sldLayoutId id="2147483769" r:id="rId17"/>
    <p:sldLayoutId id="2147483768" r:id="rId18"/>
    <p:sldLayoutId id="2147483723" r:id="rId19"/>
    <p:sldLayoutId id="2147483770" r:id="rId20"/>
    <p:sldLayoutId id="2147483771" r:id="rId21"/>
    <p:sldLayoutId id="2147483772" r:id="rId22"/>
    <p:sldLayoutId id="2147483745" r:id="rId23"/>
    <p:sldLayoutId id="2147483780" r:id="rId24"/>
    <p:sldLayoutId id="2147483744" r:id="rId25"/>
    <p:sldLayoutId id="2147483750" r:id="rId2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latinLnBrk="0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4AHE_Electronic_2023-01/INBOX/S2-2301437.zip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www.3gpp.org/ftp/Information/WI_Sheet/SP-221340.zip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3gpp.org/ftp/tsg_ran/TSG_RAN/TSGR_97e/Docs/RP-222624.zip" TargetMode="External"/><Relationship Id="rId5" Type="http://schemas.openxmlformats.org/officeDocument/2006/relationships/hyperlink" Target="http://3gpp.org/ftp/tsg_ran/WG3_Iu/TSGR3_119/Docs/R3-230954.zip" TargetMode="External"/><Relationship Id="rId4" Type="http://schemas.openxmlformats.org/officeDocument/2006/relationships/hyperlink" Target="https://www.3gpp.org/ftp/TSG_RAN/TSG_RAN/TSGR_99/Docs/RP-230037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4AHE_Electronic_2023-01/INBOX/S2-2301437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5644" y="400372"/>
            <a:ext cx="11433068" cy="1091827"/>
          </a:xfrm>
        </p:spPr>
        <p:txBody>
          <a:bodyPr>
            <a:normAutofit/>
          </a:bodyPr>
          <a:lstStyle/>
          <a:p>
            <a:r>
              <a:rPr lang="en-GB" sz="2000" b="0">
                <a:solidFill>
                  <a:schemeClr val="bg1"/>
                </a:solidFill>
              </a:rPr>
              <a:t>3GPP TSG RAN Meeting #99											RP-230655</a:t>
            </a:r>
          </a:p>
          <a:p>
            <a:r>
              <a:rPr lang="en-GB" sz="2000" b="0">
                <a:solidFill>
                  <a:schemeClr val="bg1"/>
                </a:solidFill>
              </a:rPr>
              <a:t>March 20</a:t>
            </a:r>
            <a:r>
              <a:rPr lang="en-GB" sz="2000" b="0" baseline="30000">
                <a:solidFill>
                  <a:schemeClr val="bg1"/>
                </a:solidFill>
              </a:rPr>
              <a:t>th</a:t>
            </a:r>
            <a:r>
              <a:rPr lang="en-GB" sz="2000" b="0">
                <a:solidFill>
                  <a:schemeClr val="bg1"/>
                </a:solidFill>
              </a:rPr>
              <a:t> – 23</a:t>
            </a:r>
            <a:r>
              <a:rPr lang="en-GB" sz="2000" b="0" baseline="30000">
                <a:solidFill>
                  <a:schemeClr val="bg1"/>
                </a:solidFill>
              </a:rPr>
              <a:t>th</a:t>
            </a:r>
            <a:r>
              <a:rPr lang="en-GB" sz="2000" b="0">
                <a:solidFill>
                  <a:schemeClr val="bg1"/>
                </a:solidFill>
              </a:rPr>
              <a:t>, 2023</a:t>
            </a:r>
          </a:p>
          <a:p>
            <a:endParaRPr lang="en-GB" sz="2000" b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2448237"/>
            <a:ext cx="10100213" cy="1091827"/>
          </a:xfrm>
        </p:spPr>
        <p:txBody>
          <a:bodyPr/>
          <a:lstStyle/>
          <a:p>
            <a:r>
              <a:rPr lang="en-US" sz="4000"/>
              <a:t>Discussion on a new RAN WI for NPN enhancements</a:t>
            </a:r>
            <a:endParaRPr lang="en-GB" sz="60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08349" y="4131192"/>
            <a:ext cx="10283651" cy="1593661"/>
          </a:xfrm>
        </p:spPr>
        <p:txBody>
          <a:bodyPr>
            <a:normAutofit/>
          </a:bodyPr>
          <a:lstStyle/>
          <a:p>
            <a:r>
              <a:rPr lang="en-GB" sz="2000"/>
              <a:t>Agenda Item:		9.1.3</a:t>
            </a:r>
          </a:p>
          <a:p>
            <a:r>
              <a:rPr lang="en-GB" sz="2000"/>
              <a:t>Source: 			Intel Corporation</a:t>
            </a:r>
          </a:p>
          <a:p>
            <a:r>
              <a:rPr lang="en-GB" sz="2000"/>
              <a:t>Document for:		Discussion</a:t>
            </a:r>
          </a:p>
          <a:p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CE116-E6CA-00FC-3030-7D01BDDA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28330-5820-00F2-4BCA-CC05C5EAC84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523999"/>
            <a:ext cx="11123326" cy="4724403"/>
          </a:xfrm>
        </p:spPr>
        <p:txBody>
          <a:bodyPr/>
          <a:lstStyle/>
          <a:p>
            <a:pPr marL="341313" indent="-341313"/>
            <a:r>
              <a:rPr lang="en-US" sz="1800" dirty="0"/>
              <a:t>SA2 </a:t>
            </a:r>
            <a:r>
              <a:rPr lang="nb-NO" sz="1800" dirty="0"/>
              <a:t>WID [</a:t>
            </a:r>
            <a:r>
              <a:rPr lang="nb-NO" sz="1800" dirty="0">
                <a:hlinkClick r:id="rId2"/>
              </a:rPr>
              <a:t>SP-221340</a:t>
            </a:r>
            <a:r>
              <a:rPr lang="nb-NO" sz="1800" dirty="0"/>
              <a:t>] approved at SA#98e – SA2 </a:t>
            </a:r>
            <a:r>
              <a:rPr lang="en-US" sz="1800" dirty="0"/>
              <a:t>is currently working on the normative phase of the enhanced Non-Public Network Phase 2 (eNPN_Ph2) in Rel-18.</a:t>
            </a:r>
          </a:p>
          <a:p>
            <a:pPr marL="341313" indent="-341313"/>
            <a:r>
              <a:rPr lang="en-US" sz="1800" dirty="0"/>
              <a:t>Among 6 identified key issues, KI#1 and KI#2 have RAN impacts, and SA2 sent LS to R2/R3 [</a:t>
            </a:r>
            <a:r>
              <a:rPr lang="en-US" sz="1800" dirty="0">
                <a:hlinkClick r:id="rId3"/>
              </a:rPr>
              <a:t>S2-2301437</a:t>
            </a:r>
            <a:r>
              <a:rPr lang="en-US" sz="1800" dirty="0"/>
              <a:t>]:</a:t>
            </a:r>
          </a:p>
          <a:p>
            <a:pPr marL="341313" marR="0" lvl="0" indent="-341313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341313" marR="0" lvl="0" indent="-341313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sz="1800" dirty="0">
              <a:solidFill>
                <a:srgbClr val="525252"/>
              </a:solidFill>
            </a:endParaRPr>
          </a:p>
          <a:p>
            <a:pPr marL="341313" marR="0" lvl="0" indent="-341313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341313" marR="0" lvl="0" indent="-341313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US" sz="1050" dirty="0">
              <a:solidFill>
                <a:srgbClr val="525252"/>
              </a:solidFill>
            </a:endParaRPr>
          </a:p>
          <a:p>
            <a:pPr marL="341313" marR="0" lvl="0" indent="-341313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R3#119 discussed together with other SA2 items (eNS_Ph3, TRS_URLLC) and asked for RAN guidance on how to carry out normative RAN works for these SA2 work items in Rel-18 [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  <a:hlinkClick r:id="rId4"/>
              </a:rPr>
              <a:t>RP-230037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/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  <a:hlinkClick r:id="rId5"/>
              </a:rPr>
              <a:t>R3-230954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]</a:t>
            </a:r>
          </a:p>
          <a:p>
            <a:pPr marL="0" marR="0" lvl="0" indent="0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1800" dirty="0">
                <a:solidFill>
                  <a:srgbClr val="525252"/>
                </a:solidFill>
              </a:rPr>
              <a:t>According to RAN plenary guidelines on TEI handling [</a:t>
            </a:r>
            <a:r>
              <a:rPr lang="en-US" sz="1800" dirty="0">
                <a:solidFill>
                  <a:srgbClr val="525252"/>
                </a:solidFill>
                <a:hlinkClick r:id="rId6"/>
              </a:rPr>
              <a:t>RP-222624</a:t>
            </a:r>
            <a:r>
              <a:rPr lang="en-US" sz="1800" dirty="0">
                <a:solidFill>
                  <a:srgbClr val="525252"/>
                </a:solidFill>
              </a:rPr>
              <a:t>] this works requires a RAN WID: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702945" marR="0" indent="-342900" algn="just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18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3D1EC6-04A0-7C45-5539-CA12E4DA85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4538" y="5351268"/>
            <a:ext cx="6936075" cy="1268945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508B1F8-8662-941F-23AD-D2C491351B4C}"/>
              </a:ext>
            </a:extLst>
          </p:cNvPr>
          <p:cNvSpPr txBox="1">
            <a:spLocks/>
          </p:cNvSpPr>
          <p:nvPr/>
        </p:nvSpPr>
        <p:spPr>
          <a:xfrm>
            <a:off x="609813" y="2635513"/>
            <a:ext cx="10686259" cy="1494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>
              <a:defRPr/>
            </a:pPr>
            <a:endParaRPr lang="en-US" sz="100">
              <a:solidFill>
                <a:srgbClr val="525252"/>
              </a:solidFill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GB" sz="1600" i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Support for enhanced mobility by enabling support for idle and connected mode mobility between SNPNs without new network selection</a:t>
            </a: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endParaRPr lang="en-GB" sz="600" i="1">
              <a:solidFill>
                <a:srgbClr val="0070C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GB" sz="1600" i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Support for non-3GPP access for SNPN.</a:t>
            </a:r>
          </a:p>
          <a:p>
            <a:pPr marL="702945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endParaRPr lang="en-GB" sz="600" i="1">
              <a:solidFill>
                <a:srgbClr val="0070C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517525" indent="0" algn="just" hangingPunct="1">
              <a:spcBef>
                <a:spcPts val="0"/>
              </a:spcBef>
              <a:buFont typeface="Wingdings" pitchFamily="2" charset="2"/>
              <a:buNone/>
              <a:tabLst>
                <a:tab pos="461963" algn="l"/>
              </a:tabLst>
              <a:defRPr/>
            </a:pPr>
            <a:r>
              <a:rPr lang="en-US" sz="1600" i="1">
                <a:solidFill>
                  <a:srgbClr val="0070C0"/>
                </a:solidFill>
                <a:latin typeface="Arial" panose="020B0604020202020204" pitchFamily="34" charset="0"/>
                <a:ea typeface="DengXian" panose="02010600030101010101" pitchFamily="2" charset="-122"/>
              </a:rPr>
              <a:t>NG-RAN impacts identified are impacts to NGAP to support equivalent SNPNs, and impacts on cell (re-)selection for objective 1, and NGAP impacts to support selected SNPN (NID) for objective 2.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7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CE116-E6CA-00FC-3030-7D01BDDA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eNPN_Ph2 i</a:t>
            </a:r>
            <a:r>
              <a:rPr lang="en-US"/>
              <a:t>mpacts on RAN2 and RAN3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28330-5820-00F2-4BCA-CC05C5EAC84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523999"/>
            <a:ext cx="11149575" cy="4724403"/>
          </a:xfrm>
        </p:spPr>
        <p:txBody>
          <a:bodyPr>
            <a:normAutofit lnSpcReduction="10000"/>
          </a:bodyPr>
          <a:lstStyle/>
          <a:p>
            <a:pPr marL="0" marR="0" lvl="0" indent="0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According to SA2 LS to RAN2 and RAN3 [</a:t>
            </a:r>
            <a:r>
              <a:rPr lang="en-US" sz="1800" dirty="0">
                <a:hlinkClick r:id="rId3"/>
              </a:rPr>
              <a:t>S2-2301437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]:</a:t>
            </a:r>
          </a:p>
          <a:p>
            <a:pPr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>
              <a:defRPr/>
            </a:pPr>
            <a:endParaRPr lang="en-US" sz="1800" dirty="0">
              <a:solidFill>
                <a:srgbClr val="525252"/>
              </a:solidFill>
            </a:endParaRPr>
          </a:p>
          <a:p>
            <a:pPr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>
              <a:defRPr/>
            </a:pPr>
            <a:endParaRPr lang="en-US" sz="1800" dirty="0">
              <a:solidFill>
                <a:srgbClr val="525252"/>
              </a:solidFill>
            </a:endParaRPr>
          </a:p>
          <a:p>
            <a:pPr marL="341313" indent="-341313">
              <a:spcBef>
                <a:spcPts val="1800"/>
              </a:spcBef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RAN2 impacts are foreseen:</a:t>
            </a:r>
          </a:p>
          <a:p>
            <a:pPr marL="738188" lvl="1" indent="-339725">
              <a:buFont typeface="Intel Clear Light" panose="020B0404020203020204" pitchFamily="34" charset="0"/>
              <a:buChar char="‒"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Only for objective 1, on cell (re-)selection in supporting equivalent SNPNs</a:t>
            </a:r>
          </a:p>
          <a:p>
            <a:pPr marL="738188" lvl="1" indent="-339725">
              <a:buFont typeface="Intel Clear Light" panose="020B0404020203020204" pitchFamily="34" charset="0"/>
              <a:buChar char="‒"/>
              <a:defRPr/>
            </a:pPr>
            <a:r>
              <a:rPr lang="en-US" sz="1600" dirty="0">
                <a:solidFill>
                  <a:srgbClr val="525252"/>
                </a:solidFill>
              </a:rPr>
              <a:t>From R2#121 discussions, impacts foreseen on Stage-2 TS 38.300 and Stage-3 TS 38.304 &amp; 38.331 to extend the equivalent PLMN principle to also SNPN for cell reselection and SNPN selection.</a:t>
            </a:r>
            <a:endParaRPr kumimoji="0" lang="en-US" sz="1600" b="0" i="0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341313" marR="0" lvl="0" indent="-341313" algn="l" defTabSz="60960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1800" dirty="0">
                <a:solidFill>
                  <a:srgbClr val="525252"/>
                </a:solidFill>
              </a:rPr>
              <a:t>RAN3 impacts </a:t>
            </a:r>
            <a:r>
              <a:rPr lang="en-US" sz="1800">
                <a:solidFill>
                  <a:srgbClr val="525252"/>
                </a:solidFill>
              </a:rPr>
              <a:t>are foreseen: </a:t>
            </a:r>
            <a:endParaRPr kumimoji="0" lang="en-US" sz="1800" b="0" i="0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738188" marR="0" lvl="1" indent="-339725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Intel Clear Light" panose="020B0404020203020204" pitchFamily="34" charset="0"/>
              <a:buChar char="‒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For both objective 1 and 2, to support equivalent SNPNs and selected NID for non-3GPP access </a:t>
            </a:r>
          </a:p>
          <a:p>
            <a:pPr marL="738188" marR="0" lvl="1" indent="-339725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Intel Clear Light" panose="020B0404020203020204" pitchFamily="34" charset="0"/>
              <a:buChar char="‒"/>
              <a:tabLst/>
              <a:defRPr/>
            </a:pPr>
            <a:r>
              <a:rPr lang="en-US" sz="1600" dirty="0">
                <a:solidFill>
                  <a:srgbClr val="525252"/>
                </a:solidFill>
              </a:rPr>
              <a:t>From R3#119 discussions, stage-3 impacts foreseen on NG/XnAP, e.g. in </a:t>
            </a:r>
            <a:r>
              <a:rPr lang="en-US" sz="1600" i="1" dirty="0">
                <a:solidFill>
                  <a:srgbClr val="525252"/>
                </a:solidFill>
              </a:rPr>
              <a:t>Mobility Restriction List</a:t>
            </a:r>
            <a:r>
              <a:rPr lang="en-US" sz="1600" dirty="0">
                <a:solidFill>
                  <a:srgbClr val="525252"/>
                </a:solidFill>
              </a:rPr>
              <a:t>;  including target selected NID for connected/inactive mobility proc. over NG/Xn;  and including selected NID in NG Initial UE Message. 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702945" marR="0" indent="-342900" algn="just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18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D8978E-2203-7B78-6F36-3C8A44B4D4BE}"/>
              </a:ext>
            </a:extLst>
          </p:cNvPr>
          <p:cNvSpPr txBox="1">
            <a:spLocks/>
          </p:cNvSpPr>
          <p:nvPr/>
        </p:nvSpPr>
        <p:spPr>
          <a:xfrm>
            <a:off x="609813" y="1934388"/>
            <a:ext cx="10686259" cy="1494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>
              <a:defRPr/>
            </a:pPr>
            <a:endParaRPr lang="en-US" sz="100">
              <a:solidFill>
                <a:srgbClr val="525252"/>
              </a:solidFill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GB" sz="1600" i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Support for enhanced mobility by enabling support for idle and connected mode mobility between SNPNs without new network selection</a:t>
            </a: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endParaRPr lang="en-GB" sz="600" i="1">
              <a:solidFill>
                <a:srgbClr val="0070C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GB" sz="1600" i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Support for non-3GPP access for SNPN.</a:t>
            </a:r>
          </a:p>
          <a:p>
            <a:pPr marL="702945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endParaRPr lang="en-GB" sz="600" i="1">
              <a:solidFill>
                <a:srgbClr val="0070C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517525" indent="0" algn="just" hangingPunct="1">
              <a:spcBef>
                <a:spcPts val="0"/>
              </a:spcBef>
              <a:buFont typeface="Wingdings" pitchFamily="2" charset="2"/>
              <a:buNone/>
              <a:tabLst>
                <a:tab pos="461963" algn="l"/>
              </a:tabLst>
              <a:defRPr/>
            </a:pPr>
            <a:r>
              <a:rPr lang="en-US" sz="1600" i="1">
                <a:solidFill>
                  <a:srgbClr val="0070C0"/>
                </a:solidFill>
                <a:latin typeface="Arial" panose="020B0604020202020204" pitchFamily="34" charset="0"/>
                <a:ea typeface="DengXian" panose="02010600030101010101" pitchFamily="2" charset="-122"/>
              </a:rPr>
              <a:t>NG-RAN impacts identified are impacts to NGAP to support equivalent SNPNs, and impacts on cell (re-)selection for objective 1, and NGAP impacts to support selected SNPN (NID) for objective 2. </a:t>
            </a:r>
            <a:endParaRPr 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CE116-E6CA-00FC-3030-7D01BDDA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Rel-18 RAN WI scope for eNPN_Ph2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28330-5820-00F2-4BCA-CC05C5EAC84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523999"/>
            <a:ext cx="11049260" cy="3768437"/>
          </a:xfrm>
        </p:spPr>
        <p:txBody>
          <a:bodyPr>
            <a:normAutofit/>
          </a:bodyPr>
          <a:lstStyle/>
          <a:p>
            <a:pPr marL="0" marR="0" lvl="0" indent="0" algn="l" defTabSz="6096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Considering R3#119/R2#121 discussions, the following objectives are proposed:</a:t>
            </a:r>
          </a:p>
          <a:p>
            <a:pPr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>
              <a:defRPr/>
            </a:pPr>
            <a:endParaRPr lang="en-US" sz="1800" dirty="0">
              <a:solidFill>
                <a:srgbClr val="525252"/>
              </a:solidFill>
            </a:endParaRPr>
          </a:p>
          <a:p>
            <a:pPr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>
              <a:defRPr/>
            </a:pPr>
            <a:endParaRPr lang="en-US" sz="1400" dirty="0">
              <a:solidFill>
                <a:srgbClr val="525252"/>
              </a:solidFill>
            </a:endParaRPr>
          </a:p>
          <a:p>
            <a:pPr marL="341313" indent="-341313"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RAN3-led WID (RAN2 is secondary)</a:t>
            </a:r>
          </a:p>
          <a:p>
            <a:pPr marL="341313" indent="-341313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Impacted Specs: TS 38.300, TS 38.413, TS 38.423, TS </a:t>
            </a:r>
            <a:r>
              <a:rPr lang="en-US" sz="1800" dirty="0">
                <a:solidFill>
                  <a:srgbClr val="525252"/>
                </a:solidFill>
              </a:rPr>
              <a:t>38.304, TS 38.331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  <a:p>
            <a:pPr marL="341313" indent="-341313"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No further objectives are deemed necessary to be added to the scope other than </a:t>
            </a:r>
            <a:r>
              <a:rPr lang="en-US" sz="1800" b="1" dirty="0">
                <a:solidFill>
                  <a:srgbClr val="525252"/>
                </a:solidFill>
              </a:rPr>
              <a:t>as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 identified by SA2</a:t>
            </a:r>
          </a:p>
          <a:p>
            <a:pPr marL="341313" indent="-341313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Expected that 0.5 TU for one or two meeting cycle looks enough to finish the normative works in RAN2/3</a:t>
            </a:r>
          </a:p>
          <a:p>
            <a:pPr marL="0" indent="0">
              <a:buNone/>
              <a:defRPr/>
            </a:pPr>
            <a:endParaRPr lang="en-US" sz="100" b="1" dirty="0">
              <a:solidFill>
                <a:srgbClr val="52525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D8978E-2203-7B78-6F36-3C8A44B4D4BE}"/>
              </a:ext>
            </a:extLst>
          </p:cNvPr>
          <p:cNvSpPr txBox="1">
            <a:spLocks/>
          </p:cNvSpPr>
          <p:nvPr/>
        </p:nvSpPr>
        <p:spPr>
          <a:xfrm>
            <a:off x="609813" y="1995419"/>
            <a:ext cx="10686259" cy="14946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>
              <a:defRPr/>
            </a:pPr>
            <a:endParaRPr lang="en-US" sz="100" dirty="0">
              <a:solidFill>
                <a:srgbClr val="525252"/>
              </a:solidFill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US" sz="1600" i="1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Specify the cell (re-)selection for SNPN capable UE to support equivalent SNPNs, following the principles used for equivalent PLMNs </a:t>
            </a:r>
            <a:r>
              <a:rPr lang="en-US" sz="1600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[RAN2]</a:t>
            </a:r>
            <a:r>
              <a:rPr lang="en-US" sz="1600" i="1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GB" sz="1600" i="1" dirty="0">
              <a:solidFill>
                <a:srgbClr val="525252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endParaRPr lang="en-GB" sz="1000" i="1" dirty="0">
              <a:solidFill>
                <a:srgbClr val="525252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US" sz="1600" i="1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Specify the connected mobility between SNPNs without new network selection </a:t>
            </a:r>
            <a:r>
              <a:rPr lang="en-US" sz="1600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[RAN3]</a:t>
            </a:r>
            <a:r>
              <a:rPr lang="en-US" sz="1600" i="1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endParaRPr lang="en-GB" sz="1000" i="1" dirty="0">
              <a:solidFill>
                <a:srgbClr val="525252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58838" indent="-342900" algn="just" hangingPunct="1">
              <a:spcBef>
                <a:spcPts val="0"/>
              </a:spcBef>
              <a:buFont typeface="Wingdings" pitchFamily="2" charset="2"/>
              <a:buAutoNum type="arabicPeriod"/>
              <a:tabLst>
                <a:tab pos="461963" algn="l"/>
              </a:tabLst>
              <a:defRPr/>
            </a:pPr>
            <a:r>
              <a:rPr lang="en-GB" sz="1600" i="1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Specify the support for non-3GPP access for SNPN </a:t>
            </a:r>
            <a:r>
              <a:rPr lang="en-GB" sz="1600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[RAN3]</a:t>
            </a:r>
            <a:r>
              <a:rPr lang="en-GB" sz="1600" i="1" dirty="0">
                <a:solidFill>
                  <a:srgbClr val="525252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E7AF2A8-90D6-8C32-F20F-4CF3D84378C1}"/>
              </a:ext>
            </a:extLst>
          </p:cNvPr>
          <p:cNvSpPr txBox="1">
            <a:spLocks/>
          </p:cNvSpPr>
          <p:nvPr/>
        </p:nvSpPr>
        <p:spPr>
          <a:xfrm>
            <a:off x="428312" y="5430983"/>
            <a:ext cx="11192318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 fontScale="92500"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indent="0" algn="ctr" hangingPunct="1">
              <a:buFont typeface="Wingdings" pitchFamily="2" charset="2"/>
              <a:buNone/>
              <a:defRPr/>
            </a:pPr>
            <a:r>
              <a:rPr lang="en-US" b="1" i="1">
                <a:solidFill>
                  <a:srgbClr val="525252"/>
                </a:solidFill>
              </a:rPr>
              <a:t>RAN to discuss the Rel-18 RAN WI work scope and TU for SA2’s eNPN_Ph2, </a:t>
            </a:r>
          </a:p>
          <a:p>
            <a:pPr marL="0" indent="0" algn="ctr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b="1" i="1">
                <a:solidFill>
                  <a:srgbClr val="525252"/>
                </a:solidFill>
              </a:rPr>
              <a:t>based on the above assessments. </a:t>
            </a:r>
          </a:p>
        </p:txBody>
      </p:sp>
    </p:spTree>
    <p:extLst>
      <p:ext uri="{BB962C8B-B14F-4D97-AF65-F5344CB8AC3E}">
        <p14:creationId xmlns:p14="http://schemas.microsoft.com/office/powerpoint/2010/main" val="127194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52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11" ma:contentTypeDescription="Create a new document." ma:contentTypeScope="" ma:versionID="4814ae6f7318b75a13777f6100880bdd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ff4954b105d468725d2f233a0cd928a9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8B7763F-C7C6-464F-B063-748D4BE3F34C}">
  <ds:schemaRefs>
    <ds:schemaRef ds:uri="296abf3f-64df-478c-af41-3815c6290959"/>
    <ds:schemaRef ds:uri="a4b5ee66-8278-4920-9928-ad79bc5dd4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4B8A99-8161-4D52-8DFD-478F5C1B3170}">
  <ds:schemaRefs>
    <ds:schemaRef ds:uri="http://www.w3.org/XML/1998/namespace"/>
    <ds:schemaRef ds:uri="http://purl.org/dc/terms/"/>
    <ds:schemaRef ds:uri="a4b5ee66-8278-4920-9928-ad79bc5dd418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296abf3f-64df-478c-af41-3815c6290959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596</Words>
  <Application>Microsoft Office PowerPoint</Application>
  <PresentationFormat>Widescreen</PresentationFormat>
  <Paragraphs>57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Helvetica Neue</vt:lpstr>
      <vt:lpstr>Helvetica Neue Medium</vt:lpstr>
      <vt:lpstr>Arial</vt:lpstr>
      <vt:lpstr>Calibri</vt:lpstr>
      <vt:lpstr>Helvetica</vt:lpstr>
      <vt:lpstr>Intel Clear</vt:lpstr>
      <vt:lpstr>Intel Clear Light</vt:lpstr>
      <vt:lpstr>Wingdings</vt:lpstr>
      <vt:lpstr>21_BasicWhite</vt:lpstr>
      <vt:lpstr>Discussion on a new RAN WI for NPN enhancements</vt:lpstr>
      <vt:lpstr>Background</vt:lpstr>
      <vt:lpstr>eNPN_Ph2 impacts on RAN2 and RAN3</vt:lpstr>
      <vt:lpstr>Rel-18 RAN WI scope for eNPN_Ph2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Han, Jaemin</dc:creator>
  <cp:keywords>CTPClassification=CTP_NT</cp:keywords>
  <cp:lastModifiedBy>INTEL-Jaemin</cp:lastModifiedBy>
  <cp:revision>4</cp:revision>
  <dcterms:modified xsi:type="dcterms:W3CDTF">2023-03-13T19:05:52Z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77294acb-f791-4422-865e-0b7527e37b89</vt:lpwstr>
  </property>
  <property fmtid="{D5CDD505-2E9C-101B-9397-08002B2CF9AE}" pid="3" name="CTP_TimeStamp">
    <vt:lpwstr>2020-08-21 21:49:33Z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0x01010072FF044F44F3DD409E3404F670EAECB1</vt:lpwstr>
  </property>
</Properties>
</file>