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1"/>
  </p:notesMasterIdLst>
  <p:sldIdLst>
    <p:sldId id="376" r:id="rId2"/>
    <p:sldId id="1931" r:id="rId3"/>
    <p:sldId id="392" r:id="rId4"/>
    <p:sldId id="1939" r:id="rId5"/>
    <p:sldId id="1941" r:id="rId6"/>
    <p:sldId id="1942" r:id="rId7"/>
    <p:sldId id="1938" r:id="rId8"/>
    <p:sldId id="1936" r:id="rId9"/>
    <p:sldId id="34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3209"/>
  </p:normalViewPr>
  <p:slideViewPr>
    <p:cSldViewPr snapToGrid="0">
      <p:cViewPr varScale="1">
        <p:scale>
          <a:sx n="117" d="100"/>
          <a:sy n="117" d="100"/>
        </p:scale>
        <p:origin x="808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67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680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609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Importance………based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scheduling…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660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021922"/>
            <a:ext cx="8653431" cy="2622508"/>
          </a:xfrm>
        </p:spPr>
        <p:txBody>
          <a:bodyPr/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#9</a:t>
            </a:r>
            <a:r>
              <a:rPr lang="en-US" altLang="zh-CN" sz="1600" b="1" dirty="0">
                <a:solidFill>
                  <a:schemeClr val="bg1"/>
                </a:solidFill>
              </a:rPr>
              <a:t>9</a:t>
            </a:r>
            <a:r>
              <a:rPr lang="en-GB" altLang="zh-CN" sz="1600" b="1" dirty="0">
                <a:solidFill>
                  <a:schemeClr val="bg1"/>
                </a:solidFill>
              </a:rPr>
              <a:t> 	 				RP-230370</a:t>
            </a:r>
            <a:endParaRPr lang="zh-CN" altLang="zh-CN" sz="1600" dirty="0">
              <a:solidFill>
                <a:schemeClr val="bg1"/>
              </a:solidFill>
            </a:endParaRPr>
          </a:p>
          <a:p>
            <a:r>
              <a:rPr lang="nl-NL" altLang="zh-CN" sz="1600" b="1" dirty="0">
                <a:solidFill>
                  <a:schemeClr val="bg1"/>
                </a:solidFill>
              </a:rPr>
              <a:t>Rotterdam, Netherlands, </a:t>
            </a:r>
            <a:r>
              <a:rPr lang="en-US" altLang="zh-CN" sz="1600" b="1" dirty="0">
                <a:solidFill>
                  <a:schemeClr val="bg1"/>
                </a:solidFill>
              </a:rPr>
              <a:t>March</a:t>
            </a:r>
            <a:r>
              <a:rPr lang="nl-NL" altLang="zh-CN" sz="1600" b="1" dirty="0">
                <a:solidFill>
                  <a:schemeClr val="bg1"/>
                </a:solidFill>
              </a:rPr>
              <a:t> 20-23, 2023</a:t>
            </a:r>
            <a:endParaRPr lang="zh-CN" altLang="zh-CN" sz="1600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754960" y="4936136"/>
            <a:ext cx="3709464" cy="60734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</a:t>
            </a:r>
            <a:r>
              <a:rPr lang="zh-CN" altLang="en-US" b="1" dirty="0"/>
              <a:t> </a:t>
            </a:r>
            <a:r>
              <a:rPr lang="en-US" altLang="zh-CN" b="1" dirty="0"/>
              <a:t>9.2.8</a:t>
            </a:r>
            <a:endParaRPr lang="en-US" altLang="zh-CN" b="1" dirty="0">
              <a:highlight>
                <a:srgbClr val="00FF00"/>
              </a:highlight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707153" y="3826643"/>
            <a:ext cx="7393613" cy="456860"/>
          </a:xfrm>
        </p:spPr>
        <p:txBody>
          <a:bodyPr/>
          <a:lstStyle/>
          <a:p>
            <a:r>
              <a:rPr lang="en-US" altLang="zh-CN" sz="2800" dirty="0"/>
              <a:t>Discussion on Rel-18 XR WI scope</a:t>
            </a:r>
            <a:endParaRPr lang="zh-CN" altLang="en-US" sz="28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50ADB0C-9447-474D-A3B0-7290C02B36F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60653" y="1608881"/>
            <a:ext cx="10477388" cy="5127585"/>
          </a:xfrm>
        </p:spPr>
        <p:txBody>
          <a:bodyPr>
            <a:normAutofit/>
          </a:bodyPr>
          <a:lstStyle/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Background</a:t>
            </a:r>
            <a:r>
              <a:rPr lang="zh-CN" altLang="en-US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endParaRPr lang="en-US" altLang="zh-CN" sz="2800" dirty="0">
              <a:solidFill>
                <a:schemeClr val="tx1"/>
              </a:solidFill>
              <a:latin typeface="vivo Bold"/>
              <a:ea typeface="vivo type CNS"/>
              <a:cs typeface="Times New Roman" pitchFamily="18" charset="0"/>
            </a:endParaRP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WID</a:t>
            </a:r>
            <a:r>
              <a:rPr lang="zh-CN" altLang="en-US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objectives</a:t>
            </a:r>
            <a:r>
              <a:rPr lang="zh-CN" altLang="en-US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update</a:t>
            </a:r>
            <a:r>
              <a:rPr lang="zh-CN" altLang="en-US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on</a:t>
            </a:r>
          </a:p>
          <a:p>
            <a:pPr marL="1257278" lvl="2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XR</a:t>
            </a:r>
            <a:r>
              <a:rPr lang="zh-CN" altLang="en-US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awareness</a:t>
            </a:r>
          </a:p>
          <a:p>
            <a:pPr marL="1257278" lvl="2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Capacity</a:t>
            </a:r>
            <a:r>
              <a:rPr lang="zh-CN" altLang="en-US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enhancement</a:t>
            </a:r>
          </a:p>
          <a:p>
            <a:pPr marL="1257278" lvl="2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Coordination</a:t>
            </a:r>
            <a:r>
              <a:rPr lang="zh-CN" altLang="en-US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with</a:t>
            </a:r>
            <a:r>
              <a:rPr lang="zh-CN" altLang="en-US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SA2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chemeClr val="tx1"/>
              </a:solidFill>
              <a:latin typeface="vivo Bold"/>
              <a:ea typeface="vivo type CNS"/>
              <a:cs typeface="Times New Roman" pitchFamily="18" charset="0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DF4A872-4FB7-4E16-9E01-9F6BFE19E8D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vert="horz" lIns="0" tIns="0" rIns="0" bIns="0" rtlCol="0" anchor="ctr">
            <a:noAutofit/>
          </a:bodyPr>
          <a:lstStyle/>
          <a:p>
            <a:r>
              <a:rPr lang="en-US" altLang="zh-CN" sz="2400" b="1" dirty="0"/>
              <a:t>Contents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967813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38E37-48A6-475B-B75E-157AAC293D4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2400" dirty="0"/>
              <a:t>Background</a:t>
            </a:r>
            <a:endParaRPr lang="zh-CN" altLang="en-US" sz="2400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F2CB76-F9DF-4BCF-9697-3FC6978F4A0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altLang="zh-CN" dirty="0"/>
              <a:t>SI</a:t>
            </a:r>
            <a:r>
              <a:rPr lang="zh-CN" altLang="en-US" dirty="0"/>
              <a:t> </a:t>
            </a:r>
            <a:r>
              <a:rPr lang="en-US" altLang="zh-CN" dirty="0"/>
              <a:t>progress</a:t>
            </a:r>
            <a:r>
              <a:rPr lang="zh-CN" altLang="en-US" dirty="0"/>
              <a:t> </a:t>
            </a:r>
            <a:r>
              <a:rPr lang="en-US" altLang="zh-CN" dirty="0"/>
              <a:t>in</a:t>
            </a:r>
            <a:r>
              <a:rPr lang="zh-CN" altLang="en-US" dirty="0"/>
              <a:t> </a:t>
            </a:r>
            <a:r>
              <a:rPr lang="en-US" altLang="zh-CN" dirty="0"/>
              <a:t>RAN2</a:t>
            </a:r>
            <a:endParaRPr lang="zh-CN" altLang="en-US" dirty="0"/>
          </a:p>
        </p:txBody>
      </p:sp>
      <p:sp>
        <p:nvSpPr>
          <p:cNvPr id="11" name="内容占位符 1">
            <a:extLst>
              <a:ext uri="{FF2B5EF4-FFF2-40B4-BE49-F238E27FC236}">
                <a16:creationId xmlns:a16="http://schemas.microsoft.com/office/drawing/2014/main" id="{720E1A38-0D2A-EA4A-A88E-1191422D1D2F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33303" y="1235136"/>
            <a:ext cx="11395729" cy="5342792"/>
          </a:xfrm>
        </p:spPr>
        <p:txBody>
          <a:bodyPr>
            <a:normAutofit fontScale="92500"/>
          </a:bodyPr>
          <a:lstStyle/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RAN#98-e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meeting,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a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WID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on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Rel-18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XR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was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approved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RP-223502,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with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below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minutes:</a:t>
            </a: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2023Q1,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RAN2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had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some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discussion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on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XR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awareness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and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made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some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progress.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Besides,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SI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progress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RAN2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is:</a:t>
            </a: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It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could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be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observed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that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Rel-18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SI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on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XR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could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be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considered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as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completed.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this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contribution,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we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will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discuss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potential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WID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scope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update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according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to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progress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RAN2.</a:t>
            </a: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6BEBDA5-D889-0293-ABBE-C39A3E9CF7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64522"/>
              </p:ext>
            </p:extLst>
          </p:nvPr>
        </p:nvGraphicFramePr>
        <p:xfrm>
          <a:off x="652184" y="4724598"/>
          <a:ext cx="10604499" cy="6970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04499">
                  <a:extLst>
                    <a:ext uri="{9D8B030D-6E8A-4147-A177-3AD203B41FA5}">
                      <a16:colId xmlns:a16="http://schemas.microsoft.com/office/drawing/2014/main" val="2794059805"/>
                    </a:ext>
                  </a:extLst>
                </a:gridCol>
              </a:tblGrid>
              <a:tr h="697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altLang="zh-CN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SI status (Rel-18 XR)</a:t>
                      </a:r>
                      <a:endParaRPr lang="zh-CN" altLang="zh-CN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spcBef>
                          <a:spcPts val="300"/>
                        </a:spcBef>
                        <a:buSzPts val="1100"/>
                        <a:buFont typeface="Symbol" pitchFamily="2" charset="2"/>
                        <a:buChar char=""/>
                        <a:tabLst>
                          <a:tab pos="1028065" algn="l"/>
                        </a:tabLst>
                      </a:pPr>
                      <a:r>
                        <a:rPr lang="en-GB" altLang="zh-CN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RAN2 considers the Rel-18 XR SI complete</a:t>
                      </a:r>
                      <a:endParaRPr lang="zh-CN" altLang="zh-CN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87916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23E1E03-5AD5-D9C6-EDB4-248D62CF2A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915395"/>
              </p:ext>
            </p:extLst>
          </p:nvPr>
        </p:nvGraphicFramePr>
        <p:xfrm>
          <a:off x="652184" y="1709070"/>
          <a:ext cx="10604499" cy="185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04499">
                  <a:extLst>
                    <a:ext uri="{9D8B030D-6E8A-4147-A177-3AD203B41FA5}">
                      <a16:colId xmlns:a16="http://schemas.microsoft.com/office/drawing/2014/main" val="2794059805"/>
                    </a:ext>
                  </a:extLst>
                </a:gridCol>
              </a:tblGrid>
              <a:tr h="697081">
                <a:tc>
                  <a:txBody>
                    <a:bodyPr/>
                    <a:lstStyle/>
                    <a:p>
                      <a:pPr marL="457200" marR="0" lvl="0" indent="-45720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Keep the SI open, only for XR awareness, until March.</a:t>
                      </a:r>
                      <a:b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</a:br>
                      <a:r>
                        <a:rPr kumimoji="0" lang="en-US" altLang="zh-CN" sz="12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The sole remaining goal of the SI is to refine the WI objective on XR awareness.</a:t>
                      </a:r>
                      <a:br>
                        <a:rPr kumimoji="0" lang="en-US" altLang="zh-CN" sz="12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</a:b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No need to update the SID, the open items on XR awareness are well understood (as also shown in the several different FFS Editor’s Notes in the TR)</a:t>
                      </a:r>
                    </a:p>
                    <a:p>
                      <a:pPr marL="457200" marR="0" lvl="0" indent="-45720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Update the WID in March: for XR Awareness, as needed. </a:t>
                      </a:r>
                    </a:p>
                    <a:p>
                      <a:pPr marL="457200" marR="0" lvl="0" indent="-45720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Impacts to RAN3 will be assessed in March</a:t>
                      </a:r>
                    </a:p>
                    <a:p>
                      <a:pPr marL="457200" marR="0" lvl="0" indent="-45720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Clarify in the RAN#98e meeting minutes that </a:t>
                      </a:r>
                      <a:b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</a:b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“</a:t>
                      </a:r>
                      <a:r>
                        <a:rPr kumimoji="0" lang="en-US" altLang="zh-CN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The delay of the start of the normative work on XR awareness is not foreseen to have an impact on the Release 18 completion schedule”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879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6830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/>
              <a:t>XR</a:t>
            </a:r>
            <a:r>
              <a:rPr lang="zh-CN" altLang="en-US" dirty="0"/>
              <a:t> </a:t>
            </a:r>
            <a:r>
              <a:rPr lang="en-US" altLang="zh-CN" dirty="0"/>
              <a:t>awareness</a:t>
            </a:r>
            <a:endParaRPr 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267033"/>
          </a:xfrm>
        </p:spPr>
        <p:txBody>
          <a:bodyPr/>
          <a:lstStyle/>
          <a:p>
            <a:r>
              <a:rPr lang="en-US" altLang="zh-CN" dirty="0"/>
              <a:t>RAN2</a:t>
            </a:r>
            <a:r>
              <a:rPr lang="zh-CN" altLang="en-US" dirty="0"/>
              <a:t> </a:t>
            </a:r>
            <a:r>
              <a:rPr lang="en-US" altLang="zh-CN" dirty="0"/>
              <a:t>progress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/>
              <a:t>conclusions</a:t>
            </a:r>
            <a:endParaRPr 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9DB94F4-5FA9-C19B-7236-2411FB509131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33303" y="1235136"/>
            <a:ext cx="11395729" cy="5342792"/>
          </a:xfrm>
        </p:spPr>
        <p:txBody>
          <a:bodyPr>
            <a:normAutofit/>
          </a:bodyPr>
          <a:lstStyle/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Regarding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XR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awareness,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RAN2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made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below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conclusions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TR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38.835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v2.0:</a:t>
            </a:r>
            <a:endParaRPr lang="en-US" altLang="zh-CN" sz="2400" b="1" dirty="0">
              <a:highlight>
                <a:srgbClr val="FFFF00"/>
              </a:highlight>
              <a:latin typeface="vivo Bold"/>
              <a:ea typeface="vivo type CNS"/>
              <a:cs typeface="Arial" panose="020B0604020202020204" pitchFamily="34" charset="0"/>
            </a:endParaRPr>
          </a:p>
          <a:p>
            <a:pPr marL="0" indent="0" hangingPunct="0">
              <a:lnSpc>
                <a:spcPct val="110000"/>
              </a:lnSpc>
              <a:spcBef>
                <a:spcPts val="600"/>
              </a:spcBef>
              <a:buNone/>
            </a:pPr>
            <a:endParaRPr lang="en-US" altLang="zh-CN" sz="2400" b="1" dirty="0">
              <a:highlight>
                <a:srgbClr val="FFFF00"/>
              </a:highlight>
              <a:latin typeface="vivo Bold"/>
              <a:ea typeface="vivo type CNS"/>
              <a:cs typeface="Arial" panose="020B0604020202020204" pitchFamily="34" charset="0"/>
            </a:endParaRPr>
          </a:p>
          <a:p>
            <a:pPr marL="0" indent="0" hangingPunct="0">
              <a:lnSpc>
                <a:spcPct val="110000"/>
              </a:lnSpc>
              <a:spcBef>
                <a:spcPts val="600"/>
              </a:spcBef>
              <a:buNone/>
            </a:pPr>
            <a:endParaRPr lang="en-US" altLang="zh-CN" sz="2400" b="1" dirty="0">
              <a:highlight>
                <a:srgbClr val="FFFF00"/>
              </a:highlight>
              <a:latin typeface="vivo Bold"/>
              <a:ea typeface="vivo type CNS"/>
              <a:cs typeface="Arial" panose="020B0604020202020204" pitchFamily="34" charset="0"/>
            </a:endParaRPr>
          </a:p>
          <a:p>
            <a:pPr marL="0" indent="0" hangingPunct="0">
              <a:lnSpc>
                <a:spcPct val="110000"/>
              </a:lnSpc>
              <a:spcBef>
                <a:spcPts val="600"/>
              </a:spcBef>
              <a:buNone/>
            </a:pPr>
            <a:endParaRPr lang="en-US" altLang="zh-CN" sz="2400" b="1" dirty="0">
              <a:highlight>
                <a:srgbClr val="FFFF00"/>
              </a:highlight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It could be observed that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following objectives on XR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awareness could be considered during WI phase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:</a:t>
            </a:r>
          </a:p>
          <a:p>
            <a:pPr marL="536575" lvl="1" indent="-236538" hangingPunct="0">
              <a:lnSpc>
                <a:spcPct val="110000"/>
              </a:lnSpc>
              <a:spcBef>
                <a:spcPts val="600"/>
              </a:spcBef>
              <a:buFont typeface="系统字体常规体"/>
              <a:buChar char="⁃"/>
            </a:pP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Provisioning by CN of semi-static information per QoS flow (e.g. PDU set QoS parameters), dynamic information per PDU set (PDU Set information and Identification) and End of Data Burst indication(as per TR 23.700-60)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[RAN3,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RAN2];</a:t>
            </a:r>
          </a:p>
          <a:p>
            <a:pPr marL="536575" lvl="1" indent="-236538" hangingPunct="0">
              <a:lnSpc>
                <a:spcPct val="110000"/>
              </a:lnSpc>
              <a:spcBef>
                <a:spcPts val="600"/>
              </a:spcBef>
              <a:buFont typeface="系统字体常规体"/>
              <a:buChar char="⁃"/>
            </a:pP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Specify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support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identifying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PDU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sets,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Data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bursts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PSI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UE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[RAN2];</a:t>
            </a:r>
          </a:p>
          <a:p>
            <a:pPr marL="536575" lvl="1" indent="-236538" hangingPunct="0">
              <a:lnSpc>
                <a:spcPct val="110000"/>
              </a:lnSpc>
              <a:spcBef>
                <a:spcPts val="600"/>
              </a:spcBef>
              <a:buFont typeface="系统字体常规体"/>
              <a:buChar char="⁃"/>
            </a:pP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Specify XR traffic assistance information e.g. periodicity, UL traffic arrival information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[RAN2,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RAN3];</a:t>
            </a:r>
          </a:p>
          <a:p>
            <a:pPr marL="536575" lvl="1" indent="-236538" hangingPunct="0">
              <a:lnSpc>
                <a:spcPct val="110000"/>
              </a:lnSpc>
              <a:spcBef>
                <a:spcPts val="600"/>
              </a:spcBef>
              <a:buFont typeface="系统字体常规体"/>
              <a:buChar char="⁃"/>
            </a:pP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Specify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signaling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XR awareness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support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XR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</a:t>
            </a:r>
            <a:r>
              <a:rPr lang="en" altLang="zh-CN" sz="1800" dirty="0" err="1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ower</a:t>
            </a:r>
            <a:r>
              <a:rPr lang="en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  <a:r>
              <a:rPr lang="en" altLang="zh-CN" sz="1800" dirty="0" err="1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aving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XR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capacity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enhancement</a:t>
            </a:r>
            <a:r>
              <a:rPr lang="en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[RAN2, RAN3]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endParaRPr lang="en" altLang="zh-CN" sz="1800" dirty="0">
              <a:solidFill>
                <a:srgbClr val="415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000" dirty="0">
              <a:latin typeface="vivo Bold"/>
              <a:ea typeface="vivo type CNS"/>
              <a:cs typeface="Arial" panose="020B060402020202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8ADB9AF-46E8-4510-24BA-EC60FBA67F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920531"/>
              </p:ext>
            </p:extLst>
          </p:nvPr>
        </p:nvGraphicFramePr>
        <p:xfrm>
          <a:off x="793750" y="1755257"/>
          <a:ext cx="10604499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04499">
                  <a:extLst>
                    <a:ext uri="{9D8B030D-6E8A-4147-A177-3AD203B41FA5}">
                      <a16:colId xmlns:a16="http://schemas.microsoft.com/office/drawing/2014/main" val="2794059805"/>
                    </a:ext>
                  </a:extLst>
                </a:gridCol>
              </a:tblGrid>
              <a:tr h="733008">
                <a:tc>
                  <a:txBody>
                    <a:bodyPr/>
                    <a:lstStyle/>
                    <a:p>
                      <a:pPr marL="171450" marR="0" lvl="0" indent="-17145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系统字体常规体"/>
                        <a:buChar char="-"/>
                        <a:tabLst/>
                        <a:defRPr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Provisioning by CN of semi-static information per QoS flow (e.g. PDU set QoS parameters), dynamic information per PDU set (PDU Set information and Identification) and End of Data Burst indication(as per TR 23.700-60 [9]);</a:t>
                      </a:r>
                    </a:p>
                    <a:p>
                      <a:pPr marL="171450" marR="0" lvl="0" indent="-17145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系统字体常规体"/>
                        <a:buChar char="-"/>
                        <a:tabLst/>
                        <a:defRPr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Identifying by UE of PDU Sets, Data bursts and PSI;</a:t>
                      </a:r>
                    </a:p>
                    <a:p>
                      <a:pPr marL="171450" marR="0" lvl="0" indent="-17145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系统字体常规体"/>
                        <a:buChar char="-"/>
                        <a:tabLst/>
                        <a:defRPr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Provisioning by UE of XR traffic assistance information e.g. periodicity, UL traffic arrival information (FFS).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879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5323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/>
              <a:t>XR</a:t>
            </a:r>
            <a:r>
              <a:rPr lang="zh-CN" altLang="en-US" dirty="0"/>
              <a:t> </a:t>
            </a:r>
            <a:r>
              <a:rPr lang="en-US" altLang="zh-CN" dirty="0"/>
              <a:t>awareness</a:t>
            </a:r>
            <a:endParaRPr 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267033"/>
          </a:xfrm>
        </p:spPr>
        <p:txBody>
          <a:bodyPr/>
          <a:lstStyle/>
          <a:p>
            <a:r>
              <a:rPr lang="en-US" altLang="zh-CN" dirty="0"/>
              <a:t>PDU</a:t>
            </a:r>
            <a:r>
              <a:rPr lang="zh-CN" altLang="en-US" dirty="0"/>
              <a:t> </a:t>
            </a:r>
            <a:r>
              <a:rPr lang="en-US" altLang="zh-CN" dirty="0"/>
              <a:t>discard</a:t>
            </a:r>
            <a:endParaRPr 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9DB94F4-5FA9-C19B-7236-2411FB509131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33303" y="1235136"/>
            <a:ext cx="11395729" cy="5342792"/>
          </a:xfrm>
        </p:spPr>
        <p:txBody>
          <a:bodyPr>
            <a:normAutofit/>
          </a:bodyPr>
          <a:lstStyle/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Regarding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PDU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discard,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RAN2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had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below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agreements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RAN2#121:</a:t>
            </a:r>
            <a:endParaRPr lang="en-US" altLang="zh-CN" sz="2400" b="1" dirty="0">
              <a:highlight>
                <a:srgbClr val="FFFF00"/>
              </a:highlight>
              <a:latin typeface="vivo Bold"/>
              <a:ea typeface="vivo type CNS"/>
              <a:cs typeface="Arial" panose="020B0604020202020204" pitchFamily="34" charset="0"/>
            </a:endParaRPr>
          </a:p>
          <a:p>
            <a:pPr marL="0" indent="0" hangingPunct="0">
              <a:lnSpc>
                <a:spcPct val="110000"/>
              </a:lnSpc>
              <a:spcBef>
                <a:spcPts val="600"/>
              </a:spcBef>
              <a:buNone/>
            </a:pPr>
            <a:endParaRPr lang="en-US" altLang="zh-CN" sz="2400" b="1" dirty="0">
              <a:highlight>
                <a:srgbClr val="FFFF00"/>
              </a:highlight>
              <a:latin typeface="vivo Bold"/>
              <a:ea typeface="vivo type CNS"/>
              <a:cs typeface="Arial" panose="020B0604020202020204" pitchFamily="34" charset="0"/>
            </a:endParaRPr>
          </a:p>
          <a:p>
            <a:pPr marL="0" indent="0" hangingPunct="0">
              <a:lnSpc>
                <a:spcPct val="110000"/>
              </a:lnSpc>
              <a:spcBef>
                <a:spcPts val="600"/>
              </a:spcBef>
              <a:buNone/>
            </a:pPr>
            <a:endParaRPr lang="en-US" altLang="zh-CN" sz="2400" b="1" dirty="0">
              <a:highlight>
                <a:srgbClr val="FFFF00"/>
              </a:highlight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It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better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to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update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objective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on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PDU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set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discard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to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be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more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specific:</a:t>
            </a:r>
          </a:p>
          <a:p>
            <a:pPr marL="536575" lvl="1" indent="-236538" hangingPunct="0">
              <a:lnSpc>
                <a:spcPct val="110000"/>
              </a:lnSpc>
              <a:spcBef>
                <a:spcPts val="600"/>
              </a:spcBef>
              <a:buFont typeface="系统字体常规体"/>
              <a:buChar char="⁃"/>
            </a:pP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Discard operation of PDU Sets based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PDB/PSDB,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PSIHI,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PDU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set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importance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[RAN2].</a:t>
            </a:r>
            <a:endParaRPr lang="en" altLang="zh-CN" sz="1800" dirty="0">
              <a:solidFill>
                <a:srgbClr val="415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000" dirty="0">
              <a:latin typeface="vivo Bold"/>
              <a:ea typeface="vivo type CNS"/>
              <a:cs typeface="Arial" panose="020B060402020202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8ADB9AF-46E8-4510-24BA-EC60FBA67F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446628"/>
              </p:ext>
            </p:extLst>
          </p:nvPr>
        </p:nvGraphicFramePr>
        <p:xfrm>
          <a:off x="793750" y="1755257"/>
          <a:ext cx="10604499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04499">
                  <a:extLst>
                    <a:ext uri="{9D8B030D-6E8A-4147-A177-3AD203B41FA5}">
                      <a16:colId xmlns:a16="http://schemas.microsoft.com/office/drawing/2014/main" val="2794059805"/>
                    </a:ext>
                  </a:extLst>
                </a:gridCol>
              </a:tblGrid>
              <a:tr h="733008">
                <a:tc>
                  <a:txBody>
                    <a:bodyPr/>
                    <a:lstStyle/>
                    <a:p>
                      <a:pPr marL="171450" marR="0" lvl="0" indent="-17145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系统字体常规体"/>
                        <a:buChar char="-"/>
                        <a:tabLst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RAN2 thinks PSI can be useful for PDU set-based discard. RAN2 aims to introduce a mechanism to allow UE to handle discarding of packets with different PSI in case of congestion. FFS for other cases.</a:t>
                      </a:r>
                    </a:p>
                    <a:p>
                      <a:pPr marL="171450" marR="0" lvl="0" indent="-17145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系统字体常规体"/>
                        <a:buChar char="-"/>
                        <a:tabLst/>
                        <a:defRPr/>
                      </a:pPr>
                      <a:endParaRPr lang="en-US" altLang="zh-CN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系统字体常规体"/>
                        <a:buChar char="-"/>
                        <a:tabLst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Introduce UL PDU Set Importance. How UE derives this will be handled in UE implementation. 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879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2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2800" dirty="0"/>
              <a:t>Capacity</a:t>
            </a:r>
            <a:r>
              <a:rPr lang="zh-CN" altLang="en-US" sz="2800" dirty="0"/>
              <a:t> </a:t>
            </a:r>
            <a:r>
              <a:rPr lang="en-US" altLang="zh-CN" sz="2800" dirty="0"/>
              <a:t>enhancements</a:t>
            </a:r>
            <a:endParaRPr lang="zh-CN" altLang="en-US" sz="2800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267033"/>
          </a:xfrm>
        </p:spPr>
        <p:txBody>
          <a:bodyPr/>
          <a:lstStyle/>
          <a:p>
            <a:r>
              <a:rPr lang="en-US" altLang="zh-CN" dirty="0"/>
              <a:t>BSR</a:t>
            </a:r>
            <a:r>
              <a:rPr lang="zh-CN" altLang="en-US" dirty="0"/>
              <a:t> </a:t>
            </a:r>
            <a:r>
              <a:rPr lang="en-US" altLang="zh-CN" dirty="0"/>
              <a:t>triggering</a:t>
            </a:r>
            <a:endParaRPr 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9DB94F4-5FA9-C19B-7236-2411FB509131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33303" y="1235136"/>
            <a:ext cx="11395729" cy="5342792"/>
          </a:xfrm>
        </p:spPr>
        <p:txBody>
          <a:bodyPr>
            <a:normAutofit/>
          </a:bodyPr>
          <a:lstStyle/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RAN2#120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meeting,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there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was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an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agreements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on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triggering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of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BSR:</a:t>
            </a:r>
            <a:endParaRPr lang="en-US" altLang="zh-CN" sz="2400" b="1" dirty="0">
              <a:highlight>
                <a:srgbClr val="FFFF00"/>
              </a:highlight>
              <a:latin typeface="vivo Bold"/>
              <a:ea typeface="vivo type CNS"/>
              <a:cs typeface="Arial" panose="020B0604020202020204" pitchFamily="34" charset="0"/>
            </a:endParaRPr>
          </a:p>
          <a:p>
            <a:pPr marL="0" indent="0" hangingPunct="0">
              <a:lnSpc>
                <a:spcPct val="110000"/>
              </a:lnSpc>
              <a:spcBef>
                <a:spcPts val="600"/>
              </a:spcBef>
              <a:buNone/>
            </a:pPr>
            <a:endParaRPr lang="en-US" altLang="zh-CN" sz="2400" b="1" dirty="0">
              <a:highlight>
                <a:srgbClr val="FFFF00"/>
              </a:highlight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It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better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to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update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objective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on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capacity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enhancements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to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include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this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part:</a:t>
            </a:r>
          </a:p>
          <a:p>
            <a:pPr marL="536575" lvl="1" indent="-236538" hangingPunct="0">
              <a:lnSpc>
                <a:spcPct val="110000"/>
              </a:lnSpc>
              <a:spcBef>
                <a:spcPts val="600"/>
              </a:spcBef>
              <a:buFont typeface="系统字体常规体"/>
              <a:buChar char="⁃"/>
            </a:pP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Specify additional BSR triggering conditions to allow timely availability of buffer status information at </a:t>
            </a:r>
            <a:r>
              <a:rPr lang="en-US" altLang="zh-CN" sz="1800" dirty="0" err="1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gNB</a:t>
            </a:r>
            <a:r>
              <a:rPr lang="zh-CN" altLang="en-US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415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[RAN2]</a:t>
            </a:r>
            <a:endParaRPr lang="en" altLang="zh-CN" sz="1800" dirty="0">
              <a:solidFill>
                <a:srgbClr val="415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000" dirty="0">
              <a:latin typeface="vivo Bold"/>
              <a:ea typeface="vivo type CNS"/>
              <a:cs typeface="Arial" panose="020B060402020202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8ADB9AF-46E8-4510-24BA-EC60FBA67F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588141"/>
              </p:ext>
            </p:extLst>
          </p:nvPr>
        </p:nvGraphicFramePr>
        <p:xfrm>
          <a:off x="793750" y="1755257"/>
          <a:ext cx="10604499" cy="73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04499">
                  <a:extLst>
                    <a:ext uri="{9D8B030D-6E8A-4147-A177-3AD203B41FA5}">
                      <a16:colId xmlns:a16="http://schemas.microsoft.com/office/drawing/2014/main" val="2794059805"/>
                    </a:ext>
                  </a:extLst>
                </a:gridCol>
              </a:tblGrid>
              <a:tr h="733008">
                <a:tc>
                  <a:txBody>
                    <a:bodyPr/>
                    <a:lstStyle/>
                    <a:p>
                      <a:pPr marL="171450" marR="0" lvl="0" indent="-171450" algn="just" defTabSz="914355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系统字体常规体"/>
                        <a:buChar char="-"/>
                        <a:tabLst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RAN2 needs to discuss additional BSR triggering conditions to allow timely availability of buffer status information at </a:t>
                      </a:r>
                      <a:r>
                        <a:rPr lang="en-US" altLang="zh-CN" sz="20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This can be discussed in WI phase.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879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3398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F2CB76-F9DF-4BCF-9697-3FC6978F4A0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内容占位符 1">
            <a:extLst>
              <a:ext uri="{FF2B5EF4-FFF2-40B4-BE49-F238E27FC236}">
                <a16:creationId xmlns:a16="http://schemas.microsoft.com/office/drawing/2014/main" id="{720E1A38-0D2A-EA4A-A88E-1191422D1D2F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33303" y="1235136"/>
            <a:ext cx="11395729" cy="5342792"/>
          </a:xfrm>
        </p:spPr>
        <p:txBody>
          <a:bodyPr>
            <a:normAutofit/>
          </a:bodyPr>
          <a:lstStyle/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RAN2#120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and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RAN3#118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meeting,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GB" altLang="zh-CN" sz="2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network exposure of </a:t>
            </a:r>
            <a:r>
              <a:rPr lang="en" altLang="zh-CN" sz="2400" dirty="0">
                <a:latin typeface="vivo Bold"/>
                <a:ea typeface="vivo type CNS"/>
                <a:cs typeface="Arial" panose="020B0604020202020204" pitchFamily="34" charset="0"/>
              </a:rPr>
              <a:t>per QoS flow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/</a:t>
            </a:r>
            <a:r>
              <a:rPr lang="en" altLang="zh-CN" sz="2400" dirty="0">
                <a:latin typeface="vivo Bold"/>
                <a:ea typeface="vivo type CNS"/>
                <a:cs typeface="Arial" panose="020B0604020202020204" pitchFamily="34" charset="0"/>
              </a:rPr>
              <a:t>per DRB congestion information in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both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DL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and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UL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has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been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discussed.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Both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RAN2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and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RAN3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confirm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that:</a:t>
            </a:r>
          </a:p>
          <a:p>
            <a:pPr marL="536575" lvl="1" indent="-236538" hangingPunct="0">
              <a:lnSpc>
                <a:spcPct val="110000"/>
              </a:lnSpc>
              <a:spcBef>
                <a:spcPts val="600"/>
              </a:spcBef>
              <a:buFont typeface="系统字体常规体"/>
              <a:buChar char="⁃"/>
            </a:pPr>
            <a:r>
              <a:rPr lang="en-US" altLang="zh-CN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It is feasible for RAN to estimate the congestion information per-QoS flow and per-DRB in downlink and uplink directions. </a:t>
            </a:r>
          </a:p>
          <a:p>
            <a:pPr marL="536575" lvl="1" indent="-236538" hangingPunct="0">
              <a:lnSpc>
                <a:spcPct val="110000"/>
              </a:lnSpc>
              <a:spcBef>
                <a:spcPts val="600"/>
              </a:spcBef>
              <a:buFont typeface="系统字体常规体"/>
              <a:buChar char="⁃"/>
            </a:pPr>
            <a:r>
              <a:rPr lang="en-US" altLang="zh-CN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It is feasible for RAN to estimate the congestion information per-QoS flow and per-DRB in uplink without UE impacts.</a:t>
            </a: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our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understanding,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discussion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on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network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exposure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SA2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would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need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some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inputs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from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RAN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side.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4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>
                <a:latin typeface="vivo Bold"/>
                <a:ea typeface="vivo type CNS"/>
                <a:cs typeface="Arial" panose="020B0604020202020204" pitchFamily="34" charset="0"/>
              </a:rPr>
              <a:t>Thus,</a:t>
            </a:r>
            <a:r>
              <a:rPr lang="zh-CN" altLang="en-US" sz="24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RAN2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and/or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RAN3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should</a:t>
            </a:r>
            <a:r>
              <a:rPr lang="zh-CN" altLang="en-US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415FFF"/>
                </a:solidFill>
                <a:latin typeface="vivo Bold"/>
                <a:ea typeface="vivo type CNS"/>
                <a:cs typeface="Arial" panose="020B0604020202020204" pitchFamily="34" charset="0"/>
              </a:rPr>
              <a:t>discuss/specify corresponding signaling (e.g. via NG or X2 interface), subject to SA2 progress and requirement e.g. per-QoS flow/per-DRB congestion information. </a:t>
            </a:r>
            <a:endParaRPr lang="en-US" altLang="zh-CN" sz="2400" dirty="0">
              <a:solidFill>
                <a:srgbClr val="415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0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000" dirty="0">
              <a:latin typeface="vivo Bold"/>
              <a:ea typeface="vivo type CNS"/>
              <a:cs typeface="Arial" panose="020B0604020202020204" pitchFamily="34" charset="0"/>
            </a:endParaRP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D23FD1C0-C620-7BB6-CC99-CDF0A9AF618C}"/>
              </a:ext>
            </a:extLst>
          </p:cNvPr>
          <p:cNvSpPr txBox="1">
            <a:spLocks/>
          </p:cNvSpPr>
          <p:nvPr/>
        </p:nvSpPr>
        <p:spPr>
          <a:xfrm>
            <a:off x="560743" y="233380"/>
            <a:ext cx="9194219" cy="45686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355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00" b="0" i="0" kern="120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Coordination</a:t>
            </a:r>
            <a:r>
              <a:rPr lang="zh-CN" altLang="en-US" sz="2400" dirty="0"/>
              <a:t> </a:t>
            </a:r>
            <a:r>
              <a:rPr lang="en-US" altLang="zh-CN" sz="2400" dirty="0"/>
              <a:t>with</a:t>
            </a:r>
            <a:r>
              <a:rPr lang="zh-CN" altLang="en-US" sz="2400" dirty="0"/>
              <a:t> </a:t>
            </a:r>
            <a:r>
              <a:rPr lang="en-US" altLang="zh-CN" sz="2400" dirty="0"/>
              <a:t>SA2</a:t>
            </a:r>
            <a:r>
              <a:rPr lang="zh-CN" altLang="en-US" sz="2400" dirty="0"/>
              <a:t> </a:t>
            </a:r>
            <a:r>
              <a:rPr lang="en-US" altLang="zh-CN" sz="2400" dirty="0"/>
              <a:t>aspects: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55002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/>
              <a:t>Conclusions</a:t>
            </a:r>
            <a:endParaRPr 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267033"/>
          </a:xfrm>
        </p:spPr>
        <p:txBody>
          <a:bodyPr/>
          <a:lstStyle/>
          <a:p>
            <a:r>
              <a:rPr lang="en-US" altLang="zh-CN" dirty="0"/>
              <a:t>WID</a:t>
            </a:r>
            <a:r>
              <a:rPr lang="zh-CN" altLang="en-US" dirty="0"/>
              <a:t> </a:t>
            </a:r>
            <a:r>
              <a:rPr lang="en-US" altLang="zh-CN" dirty="0"/>
              <a:t>update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Rel-18</a:t>
            </a:r>
            <a:r>
              <a:rPr lang="zh-CN" altLang="en-US" dirty="0"/>
              <a:t> </a:t>
            </a:r>
            <a:r>
              <a:rPr lang="en-US" altLang="zh-CN" dirty="0"/>
              <a:t>XR</a:t>
            </a:r>
            <a:endParaRPr lang="en-US" dirty="0"/>
          </a:p>
        </p:txBody>
      </p:sp>
      <p:sp>
        <p:nvSpPr>
          <p:cNvPr id="257" name="内容占位符 2">
            <a:extLst>
              <a:ext uri="{FF2B5EF4-FFF2-40B4-BE49-F238E27FC236}">
                <a16:creationId xmlns:a16="http://schemas.microsoft.com/office/drawing/2014/main" id="{48734BBD-3447-412E-B69A-25F74CB887E9}"/>
              </a:ext>
            </a:extLst>
          </p:cNvPr>
          <p:cNvSpPr txBox="1">
            <a:spLocks/>
          </p:cNvSpPr>
          <p:nvPr/>
        </p:nvSpPr>
        <p:spPr>
          <a:xfrm>
            <a:off x="174172" y="1237242"/>
            <a:ext cx="5326084" cy="549606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 sz="28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2300" dirty="0"/>
              <a:t>Specify the enhancements related to power saving: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/>
              <a:t>DRX support of XR frame rates corresponding to non-integer periodicities (through at least semi-static mechanisms e.g. RRC </a:t>
            </a:r>
            <a:r>
              <a:rPr lang="en-US" altLang="zh-CN" sz="2000" dirty="0" err="1"/>
              <a:t>signalling</a:t>
            </a:r>
            <a:r>
              <a:rPr lang="en-US" altLang="zh-CN" sz="2000" dirty="0"/>
              <a:t>) (RAN2).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2300" dirty="0"/>
              <a:t>Specify the enhancements related to capacity: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cs typeface="Calibri" panose="020F0502020204030204" pitchFamily="34" charset="0"/>
              </a:rPr>
              <a:t>Multiple CG PUSCH transmission occasions in a period of a single CG PUSCH configuration (RAN1, RAN2);  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cs typeface="Calibri" panose="020F0502020204030204" pitchFamily="34" charset="0"/>
              </a:rPr>
              <a:t>Dynamic indication of unused CG PUSCH occasion(s) based on UCI by the UE (RAN1</a:t>
            </a:r>
            <a:r>
              <a:rPr lang="en-US" altLang="zh-CN" sz="2000" u="sng" dirty="0">
                <a:solidFill>
                  <a:srgbClr val="FF0000"/>
                </a:solidFill>
                <a:cs typeface="Calibri" panose="020F0502020204030204" pitchFamily="34" charset="0"/>
              </a:rPr>
              <a:t>,</a:t>
            </a:r>
            <a:r>
              <a:rPr lang="zh-CN" altLang="en-US" sz="2000" u="sng" dirty="0">
                <a:solidFill>
                  <a:srgbClr val="FF0000"/>
                </a:solidFill>
                <a:cs typeface="Calibri" panose="020F0502020204030204" pitchFamily="34" charset="0"/>
              </a:rPr>
              <a:t> </a:t>
            </a:r>
            <a:r>
              <a:rPr lang="en-US" altLang="zh-CN" sz="2000" u="sng" dirty="0">
                <a:solidFill>
                  <a:srgbClr val="FF0000"/>
                </a:solidFill>
                <a:cs typeface="Calibri" panose="020F0502020204030204" pitchFamily="34" charset="0"/>
              </a:rPr>
              <a:t>RAN2</a:t>
            </a:r>
            <a:r>
              <a:rPr lang="en-US" altLang="zh-CN" sz="2000" dirty="0">
                <a:cs typeface="Calibri" panose="020F0502020204030204" pitchFamily="34" charset="0"/>
              </a:rPr>
              <a:t>);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cs typeface="Calibri" panose="020F0502020204030204" pitchFamily="34" charset="0"/>
              </a:rPr>
              <a:t>BSR enhancements including at least new BS Table(s); (RAN2);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cs typeface="Calibri" panose="020F0502020204030204" pitchFamily="34" charset="0"/>
              </a:rPr>
              <a:t>Delay reporting of buffered data in uplink; (RAN2);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strike="sngStrike" dirty="0">
                <a:solidFill>
                  <a:srgbClr val="FF0000"/>
                </a:solidFill>
                <a:cs typeface="Calibri" panose="020F0502020204030204" pitchFamily="34" charset="0"/>
              </a:rPr>
              <a:t>Provision of XR traffic assistance information for DL and UL (e.g. periodicity); (RAN2);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cs typeface="Calibri" panose="020F0502020204030204" pitchFamily="34" charset="0"/>
              </a:rPr>
              <a:t>Discard operation of PDU Sets</a:t>
            </a:r>
            <a:r>
              <a:rPr lang="en-US" altLang="zh-CN" sz="2000" dirty="0">
                <a:solidFill>
                  <a:srgbClr val="415FFF"/>
                </a:solidFill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based</a:t>
            </a:r>
            <a:r>
              <a:rPr lang="zh-CN" altLang="en-US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on</a:t>
            </a:r>
            <a:r>
              <a:rPr lang="zh-CN" altLang="en-US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the</a:t>
            </a:r>
            <a:r>
              <a:rPr lang="zh-CN" altLang="en-US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PDB/PSDB,</a:t>
            </a:r>
            <a:r>
              <a:rPr lang="zh-CN" altLang="en-US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PSIHI,</a:t>
            </a:r>
            <a:r>
              <a:rPr lang="zh-CN" altLang="en-US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PDU</a:t>
            </a:r>
            <a:r>
              <a:rPr lang="zh-CN" altLang="en-US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set</a:t>
            </a:r>
            <a:r>
              <a:rPr lang="zh-CN" altLang="en-US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importance</a:t>
            </a:r>
            <a:r>
              <a:rPr lang="en-US" altLang="zh-CN" sz="2000" dirty="0">
                <a:cs typeface="Calibri" panose="020F0502020204030204" pitchFamily="34" charset="0"/>
              </a:rPr>
              <a:t> (RAN2);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Specify additional BSR triggering conditions to allow timely availability of buffer status information at </a:t>
            </a:r>
            <a:r>
              <a:rPr lang="en-US" altLang="zh-CN" sz="2000" u="sng" dirty="0" err="1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gNB</a:t>
            </a:r>
            <a:r>
              <a:rPr lang="zh-CN" altLang="en-US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 </a:t>
            </a:r>
            <a:r>
              <a:rPr lang="en-US" altLang="zh-CN" sz="2000" u="sng" dirty="0">
                <a:solidFill>
                  <a:srgbClr val="FF0000"/>
                </a:solidFill>
                <a:ea typeface="+mn-ea"/>
                <a:cs typeface="Calibri" panose="020F0502020204030204" pitchFamily="34" charset="0"/>
              </a:rPr>
              <a:t>[RAN2]</a:t>
            </a:r>
            <a:endParaRPr lang="en" altLang="zh-CN" sz="2000" u="sng" dirty="0">
              <a:solidFill>
                <a:srgbClr val="FF0000"/>
              </a:solidFill>
              <a:ea typeface="+mn-ea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2000" dirty="0"/>
          </a:p>
        </p:txBody>
      </p:sp>
      <p:sp>
        <p:nvSpPr>
          <p:cNvPr id="2" name="内容占位符 2">
            <a:extLst>
              <a:ext uri="{FF2B5EF4-FFF2-40B4-BE49-F238E27FC236}">
                <a16:creationId xmlns:a16="http://schemas.microsoft.com/office/drawing/2014/main" id="{66C5976F-E11F-4C03-26BC-214B08174790}"/>
              </a:ext>
            </a:extLst>
          </p:cNvPr>
          <p:cNvSpPr txBox="1">
            <a:spLocks/>
          </p:cNvSpPr>
          <p:nvPr/>
        </p:nvSpPr>
        <p:spPr>
          <a:xfrm>
            <a:off x="5573485" y="1237241"/>
            <a:ext cx="6444343" cy="549606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 sz="28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20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2600" dirty="0"/>
              <a:t>Specify the enhancements for XR Awareness (RAN2, RAN3): </a:t>
            </a:r>
            <a:r>
              <a:rPr lang="en-US" altLang="zh-CN" sz="2600" strike="sngStrike" dirty="0">
                <a:solidFill>
                  <a:srgbClr val="FF0000"/>
                </a:solidFill>
              </a:rPr>
              <a:t>TBD (detailed objectives will be further clarified at RAN#99 based on the conclusions of TR38.835, and work to be started only after RAN#99)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Provisioning by CN of semi-static information per QoS flow (e.g. PDU set QoS parameters), dynamic information per PDU set (PDU Set information and Identification) and End of Data Burst indication(as per TR 23.700-60) [RAN3, RAN2];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Specify the support of identifying of PDU sets, Data bursts and PSI at UE [RAN2];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Specify XR traffic assistance information</a:t>
            </a:r>
            <a:r>
              <a:rPr lang="zh-CN" altLang="en-US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 </a:t>
            </a:r>
            <a:r>
              <a:rPr lang="en-US" altLang="zh-CN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for</a:t>
            </a:r>
            <a:r>
              <a:rPr lang="zh-CN" altLang="en-US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 </a:t>
            </a:r>
            <a:r>
              <a:rPr lang="en-US" altLang="zh-CN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DL</a:t>
            </a:r>
            <a:r>
              <a:rPr lang="zh-CN" altLang="en-US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 </a:t>
            </a:r>
            <a:r>
              <a:rPr lang="en-US" altLang="zh-CN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and</a:t>
            </a:r>
            <a:r>
              <a:rPr lang="zh-CN" altLang="en-US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 </a:t>
            </a:r>
            <a:r>
              <a:rPr lang="en-US" altLang="zh-CN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UL e.g. periodicity, UL traffic arrival information [RAN2,</a:t>
            </a:r>
            <a:r>
              <a:rPr lang="zh-CN" altLang="en-US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 </a:t>
            </a:r>
            <a:r>
              <a:rPr lang="en-US" altLang="zh-CN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RAN3];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300" u="sng">
                <a:solidFill>
                  <a:srgbClr val="FF0000"/>
                </a:solidFill>
                <a:cs typeface="Calibri" panose="020F0502020204030204" pitchFamily="34" charset="0"/>
              </a:rPr>
              <a:t>Specify signaling </a:t>
            </a:r>
            <a:r>
              <a:rPr lang="en-US" altLang="zh-CN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for XR awareness to support </a:t>
            </a:r>
            <a:r>
              <a:rPr lang="en-US" altLang="zh-CN" sz="2300" u="sng">
                <a:solidFill>
                  <a:srgbClr val="FF0000"/>
                </a:solidFill>
                <a:cs typeface="Calibri" panose="020F0502020204030204" pitchFamily="34" charset="0"/>
              </a:rPr>
              <a:t>XR power </a:t>
            </a:r>
            <a:r>
              <a:rPr lang="en-US" altLang="zh-CN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s</a:t>
            </a:r>
            <a:r>
              <a:rPr lang="en-US" altLang="zh-CN" sz="2300" u="sng">
                <a:solidFill>
                  <a:srgbClr val="FF0000"/>
                </a:solidFill>
                <a:cs typeface="Calibri" panose="020F0502020204030204" pitchFamily="34" charset="0"/>
              </a:rPr>
              <a:t>aving </a:t>
            </a:r>
            <a:r>
              <a:rPr lang="en-US" altLang="zh-CN" sz="2300" u="sng" dirty="0">
                <a:solidFill>
                  <a:srgbClr val="FF0000"/>
                </a:solidFill>
                <a:cs typeface="Calibri" panose="020F0502020204030204" pitchFamily="34" charset="0"/>
              </a:rPr>
              <a:t>and XR capacity enhancement [RAN2, RAN3].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2600" u="sng" dirty="0">
                <a:solidFill>
                  <a:srgbClr val="FF0000"/>
                </a:solidFill>
              </a:rPr>
              <a:t>Coordination with SA2: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300" u="sng" dirty="0">
                <a:solidFill>
                  <a:srgbClr val="FF0000"/>
                </a:solidFill>
              </a:rPr>
              <a:t>Specify corresponding signaling (e.g. via NG or X2 interface), subject to SA2 progress and requirement e.g. per-QoS flow/per-DRB congestion information. [RAN3, RAN2, including coordination and alignment SA2 as required].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296960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10445</TotalTime>
  <Words>1198</Words>
  <Application>Microsoft Macintosh PowerPoint</Application>
  <PresentationFormat>宽屏</PresentationFormat>
  <Paragraphs>101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等线</vt:lpstr>
      <vt:lpstr>方正兰亭黑简体</vt:lpstr>
      <vt:lpstr>系统字体常规体</vt:lpstr>
      <vt:lpstr>vivo Bold</vt:lpstr>
      <vt:lpstr>vivo type CN简 Bold</vt:lpstr>
      <vt:lpstr>vivo type CN简 Light</vt:lpstr>
      <vt:lpstr>vivo type CN简 Regular</vt:lpstr>
      <vt:lpstr>vivo type CNS</vt:lpstr>
      <vt:lpstr>vivo type CNS Light</vt:lpstr>
      <vt:lpstr>Arial</vt:lpstr>
      <vt:lpstr>Calibri</vt:lpstr>
      <vt:lpstr>Calibri Light</vt:lpstr>
      <vt:lpstr>Symbol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vivo-Chenli</cp:lastModifiedBy>
  <cp:revision>993</cp:revision>
  <dcterms:created xsi:type="dcterms:W3CDTF">2019-03-21T01:16:59Z</dcterms:created>
  <dcterms:modified xsi:type="dcterms:W3CDTF">2023-03-13T10:22:03Z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