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55" d="100"/>
          <a:sy n="55" d="100"/>
        </p:scale>
        <p:origin x="1004" y="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154B8C-3FA9-4624-A50A-B38BAB3AF2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798CCE1-67A0-49B4-9C3C-8F5560E08B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BE6D2F-259E-4656-90E7-01C3665C19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2C0D2-8238-49AF-929F-DB25E550D8D6}" type="datetimeFigureOut">
              <a:rPr lang="it-IT" smtClean="0"/>
              <a:t>16/12/2022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E3315D-FED5-43D2-9308-6C923AF229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737677-D524-4E8F-A86C-E8B15BCE4B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25623-5A43-4B02-A177-97462C3280CA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314354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02C108-6B67-4C56-9E93-BEB37CD898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E184131-82A3-4064-AB92-74217520BC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743624-AC01-4AAF-8D0A-64D8907A84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2C0D2-8238-49AF-929F-DB25E550D8D6}" type="datetimeFigureOut">
              <a:rPr lang="it-IT" smtClean="0"/>
              <a:t>16/12/2022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8FD67C-C0A9-435F-90B0-A906C5BFE8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3CFD6C-5D33-4FB1-B763-BBF72A35C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25623-5A43-4B02-A177-97462C3280CA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02184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E98EADA-941B-4320-82A3-7F054CC3D58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F654B36-1765-429C-86EF-3870DFF4F4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6A7180-479C-47D0-A781-649E73C78C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2C0D2-8238-49AF-929F-DB25E550D8D6}" type="datetimeFigureOut">
              <a:rPr lang="it-IT" smtClean="0"/>
              <a:t>16/12/2022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E78C51-CAA5-467C-AF9F-377BCCB93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47F807-47C8-4C05-9266-5F50744E16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25623-5A43-4B02-A177-97462C3280CA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365306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75EDF9-6D9E-406D-B871-87B3353ED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EB413D-07AE-4786-8174-9EA16190E0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4EB704-6481-4A7B-84E9-3629F13CBF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2C0D2-8238-49AF-929F-DB25E550D8D6}" type="datetimeFigureOut">
              <a:rPr lang="it-IT" smtClean="0"/>
              <a:t>16/12/2022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28E4B2-312E-4038-8864-3CBA557E4F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2170EF-CB26-4602-B5EA-D75C5E616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25623-5A43-4B02-A177-97462C3280CA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13437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FA2CDB-173D-4238-AF7F-611870C8E0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6E8F1B-8FC9-4728-819D-37CAB89C21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A9AB37-C7A7-40DF-ACDC-65905B0B33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2C0D2-8238-49AF-929F-DB25E550D8D6}" type="datetimeFigureOut">
              <a:rPr lang="it-IT" smtClean="0"/>
              <a:t>16/12/2022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9AE976-A962-4B06-A308-0797B0C4EB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BCE20E-F122-4F02-AAF2-09B3C87126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25623-5A43-4B02-A177-97462C3280CA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8349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D94CD3-76E5-436C-8426-5755C68699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4AABF2-D179-4AB5-B102-14EC1FF547F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A960F6-3CC3-4D19-8ABC-60D8C2C1E8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3F4640-159F-411B-8C85-295C1DFA9B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2C0D2-8238-49AF-929F-DB25E550D8D6}" type="datetimeFigureOut">
              <a:rPr lang="it-IT" smtClean="0"/>
              <a:t>16/12/2022</a:t>
            </a:fld>
            <a:endParaRPr lang="it-I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9DAD89-4617-4506-A06C-F43D295CBF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46C8DAF-5A3F-4A45-B563-AA06C2597B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25623-5A43-4B02-A177-97462C3280CA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308429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D2FE14-26F9-422B-9481-01665593E0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377194-330C-47E3-B1D1-C009D226C6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9D2DE32-CD56-47FF-8E9A-07942F4675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FB3BE4E-791A-4581-ADAC-2C001DBB05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FFA32C-2337-4688-AFF8-28BDA27BB88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CFCC4C5-79AE-4DEC-99BB-A948ABCAC5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2C0D2-8238-49AF-929F-DB25E550D8D6}" type="datetimeFigureOut">
              <a:rPr lang="it-IT" smtClean="0"/>
              <a:t>16/12/2022</a:t>
            </a:fld>
            <a:endParaRPr lang="it-IT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3CB0639-126B-4249-B0A3-5AF2C0BF5A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AFDC584-0E0B-4BCF-B058-5D4C53A3E9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25623-5A43-4B02-A177-97462C3280CA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659837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B0160E-381C-48A8-AC74-E8BA61B916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37DA401-C3CD-4A68-AA1E-E7F66AAC59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2C0D2-8238-49AF-929F-DB25E550D8D6}" type="datetimeFigureOut">
              <a:rPr lang="it-IT" smtClean="0"/>
              <a:t>16/12/2022</a:t>
            </a:fld>
            <a:endParaRPr lang="it-IT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53B5F2B-B1A0-496D-B9D9-17BB75CBDC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77A65F-7CF2-44FA-AEF3-46027E76C7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25623-5A43-4B02-A177-97462C3280CA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06021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6A0885B-6D73-4A0C-9B91-A29B363392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2C0D2-8238-49AF-929F-DB25E550D8D6}" type="datetimeFigureOut">
              <a:rPr lang="it-IT" smtClean="0"/>
              <a:t>16/12/2022</a:t>
            </a:fld>
            <a:endParaRPr lang="it-IT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CFC7406-6596-47CF-9B9C-9FF37F620B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274639-A00C-4E60-8D44-95ACD51F5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25623-5A43-4B02-A177-97462C3280CA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90238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3912B2-7F88-44C8-B7C0-C923066233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23825C-837D-4932-AD28-FAE36010A5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047B6D5-D548-4B17-84AF-8C2AA9D869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1974E0-16FA-4885-9B0E-7FCC307243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2C0D2-8238-49AF-929F-DB25E550D8D6}" type="datetimeFigureOut">
              <a:rPr lang="it-IT" smtClean="0"/>
              <a:t>16/12/2022</a:t>
            </a:fld>
            <a:endParaRPr lang="it-I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E026202-D3CB-4C89-95DA-6DBC5B2877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AB6FAF-99F1-44DF-A683-B5077655D5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25623-5A43-4B02-A177-97462C3280CA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907226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3F3C6E-191B-4FAF-814C-B0723849CE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732871-D671-4EF4-83D1-5AAFDC8B889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B4B12C-4EDD-4509-B85D-B4150D5B0A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30B7D3-8F8D-4BB6-B92B-B424D88AF4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2C0D2-8238-49AF-929F-DB25E550D8D6}" type="datetimeFigureOut">
              <a:rPr lang="it-IT" smtClean="0"/>
              <a:t>16/12/2022</a:t>
            </a:fld>
            <a:endParaRPr lang="it-I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F5EDA8-A5F5-4D35-BF75-81BE519BB8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B5ED78-073C-4CAD-A5C0-FB37300E4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25623-5A43-4B02-A177-97462C3280CA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104314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A2CB314-8515-41CB-BAD9-23BD77B78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5D4D23-DBDF-4241-AFC1-EA89B2FA8D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989309-8E93-427B-9CD3-0B99799C67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2C0D2-8238-49AF-929F-DB25E550D8D6}" type="datetimeFigureOut">
              <a:rPr lang="it-IT" smtClean="0"/>
              <a:t>16/12/2022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F3AE33-A014-41B5-A037-48A6F78B6C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30A56F-76CD-4B23-9510-A3D813D150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D25623-5A43-4B02-A177-97462C3280CA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57101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1777C0-53B4-43EF-A301-ADCEB3BB59F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 dirty="0"/>
              <a:t>Way </a:t>
            </a:r>
            <a:r>
              <a:rPr lang="it-IT" dirty="0" err="1"/>
              <a:t>forward</a:t>
            </a:r>
            <a:r>
              <a:rPr lang="it-IT" dirty="0"/>
              <a:t> for IMT-2020 satellite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5EFD4F5-CD59-4D66-8205-4702A97EC2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algn="l"/>
            <a:r>
              <a:rPr lang="it-IT" dirty="0"/>
              <a:t>3GPP TSG RAN#98</a:t>
            </a:r>
            <a:r>
              <a:rPr lang="it-IT" sz="2400" b="0" i="0" u="none" strike="noStrike" baseline="0" dirty="0"/>
              <a:t>°   					RP-22</a:t>
            </a:r>
          </a:p>
          <a:p>
            <a:pPr algn="l"/>
            <a:r>
              <a:rPr lang="en-US" dirty="0"/>
              <a:t>Electronic Meeting, December 12-16, 2022</a:t>
            </a:r>
            <a:endParaRPr lang="it-IT" dirty="0"/>
          </a:p>
          <a:p>
            <a:pPr algn="l"/>
            <a:r>
              <a:rPr lang="it-IT" dirty="0"/>
              <a:t>Agenda item: 9.1</a:t>
            </a:r>
          </a:p>
          <a:p>
            <a:pPr algn="l"/>
            <a:r>
              <a:rPr lang="it-IT" dirty="0"/>
              <a:t>Source: RAN ITU-R AH </a:t>
            </a:r>
            <a:r>
              <a:rPr lang="it-IT" dirty="0" err="1"/>
              <a:t>convener</a:t>
            </a:r>
            <a:r>
              <a:rPr lang="it-IT" dirty="0"/>
              <a:t> (Telecom Italia)</a:t>
            </a:r>
          </a:p>
          <a:p>
            <a:pPr algn="l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8540957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7D1E8C-51A8-4820-82E1-6695605AD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Way </a:t>
            </a:r>
            <a:r>
              <a:rPr lang="it-IT" dirty="0" err="1"/>
              <a:t>forward</a:t>
            </a:r>
            <a:endParaRPr lang="it-IT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1DBC4C2B-F422-49D2-BCF4-42433F8000B5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838200" y="2199809"/>
            <a:ext cx="10375232" cy="2908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58775" indent="-358775" eaLnBrk="0" fontAlgn="base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FontTx/>
              <a:buChar char="•"/>
            </a:pPr>
            <a:r>
              <a:rPr lang="en-GB" sz="2000" dirty="0">
                <a:solidFill>
                  <a:srgbClr val="000000"/>
                </a:solidFill>
              </a:rPr>
              <a:t>The self-evaluation includes </a:t>
            </a:r>
            <a:r>
              <a:rPr lang="en-GB" sz="2000" dirty="0" err="1">
                <a:solidFill>
                  <a:srgbClr val="000000"/>
                </a:solidFill>
              </a:rPr>
              <a:t>Rel</a:t>
            </a:r>
            <a:r>
              <a:rPr lang="en-GB" sz="2000" dirty="0">
                <a:solidFill>
                  <a:srgbClr val="000000"/>
                </a:solidFill>
              </a:rPr>
              <a:t> 17 NR-NTN and </a:t>
            </a:r>
            <a:r>
              <a:rPr lang="en-GB" sz="2000" dirty="0" err="1">
                <a:solidFill>
                  <a:srgbClr val="000000"/>
                </a:solidFill>
              </a:rPr>
              <a:t>Rel</a:t>
            </a:r>
            <a:r>
              <a:rPr lang="en-GB" sz="2000" dirty="0">
                <a:solidFill>
                  <a:srgbClr val="000000"/>
                </a:solidFill>
              </a:rPr>
              <a:t> 17 NTN-IoT</a:t>
            </a:r>
            <a:endParaRPr lang="it-IT" sz="2000" dirty="0">
              <a:solidFill>
                <a:srgbClr val="000000"/>
              </a:solidFill>
            </a:endParaRPr>
          </a:p>
          <a:p>
            <a:pPr marL="358775" indent="-358775" eaLnBrk="0" fontAlgn="base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FontTx/>
              <a:buChar char="•"/>
            </a:pPr>
            <a:r>
              <a:rPr lang="en-GB" sz="2000" dirty="0">
                <a:solidFill>
                  <a:srgbClr val="000000"/>
                </a:solidFill>
              </a:rPr>
              <a:t>The self-evaluation of other technologies specified by 3GPP is not precluded</a:t>
            </a:r>
            <a:endParaRPr lang="it-IT" sz="2000" dirty="0">
              <a:solidFill>
                <a:srgbClr val="000000"/>
              </a:solidFill>
            </a:endParaRPr>
          </a:p>
          <a:p>
            <a:pPr marL="358775" indent="-358775" eaLnBrk="0" fontAlgn="base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FontTx/>
              <a:buChar char="•"/>
            </a:pPr>
            <a:r>
              <a:rPr lang="en-GB" sz="2000" dirty="0">
                <a:solidFill>
                  <a:srgbClr val="000000"/>
                </a:solidFill>
              </a:rPr>
              <a:t>The submission to WP4B is based on the results of the self-evaluation phase.</a:t>
            </a:r>
            <a:endParaRPr lang="it-IT" sz="2000" dirty="0">
              <a:solidFill>
                <a:srgbClr val="000000"/>
              </a:solidFill>
            </a:endParaRPr>
          </a:p>
          <a:p>
            <a:pPr marL="358775" indent="-358775" eaLnBrk="0" fontAlgn="base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FontTx/>
              <a:buChar char="•"/>
            </a:pPr>
            <a:r>
              <a:rPr lang="en-GB" sz="2000" dirty="0">
                <a:solidFill>
                  <a:srgbClr val="000000"/>
                </a:solidFill>
              </a:rPr>
              <a:t>The submission will be done if NR NTN and IoT NTN is fully evaluated and passes the criteria established by WP4B, irrespective of other technologies specified by 3GPP</a:t>
            </a:r>
            <a:endParaRPr lang="it-IT" sz="2000" dirty="0">
              <a:solidFill>
                <a:srgbClr val="000000"/>
              </a:solidFill>
            </a:endParaRPr>
          </a:p>
          <a:p>
            <a:pPr marL="358775" indent="-358775" eaLnBrk="0" fontAlgn="base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FontTx/>
              <a:buChar char="•"/>
            </a:pPr>
            <a:r>
              <a:rPr lang="en-GB" sz="2000" dirty="0">
                <a:solidFill>
                  <a:srgbClr val="000000"/>
                </a:solidFill>
              </a:rPr>
              <a:t>Potential submission of other technologies specified by 3GPP is not precluded if they pass the criteria established by WP4B</a:t>
            </a:r>
            <a:endParaRPr lang="it-IT" sz="2000" dirty="0">
              <a:solidFill>
                <a:srgbClr val="000000"/>
              </a:solidFill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altLang="it-IT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87903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123</Words>
  <Application>Microsoft Office PowerPoint</Application>
  <PresentationFormat>Widescreen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Way forward for IMT-2020 satellite</vt:lpstr>
      <vt:lpstr>Way forward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IMT-2020 satellite</dc:title>
  <dc:creator>Romano Giovanni</dc:creator>
  <cp:lastModifiedBy>Romano Giovanni</cp:lastModifiedBy>
  <cp:revision>9</cp:revision>
  <dcterms:created xsi:type="dcterms:W3CDTF">2022-12-16T15:09:27Z</dcterms:created>
  <dcterms:modified xsi:type="dcterms:W3CDTF">2022-12-16T15:47:26Z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d5e397fc-1581-4f20-a09a-f1b2dd53ab2e_Enabled">
    <vt:lpwstr>true</vt:lpwstr>
  </property>
  <property fmtid="{D5CDD505-2E9C-101B-9397-08002B2CF9AE}" pid="3" name="MSIP_Label_d5e397fc-1581-4f20-a09a-f1b2dd53ab2e_SetDate">
    <vt:lpwstr>2022-12-16T15:26:14Z</vt:lpwstr>
  </property>
  <property fmtid="{D5CDD505-2E9C-101B-9397-08002B2CF9AE}" pid="4" name="MSIP_Label_d5e397fc-1581-4f20-a09a-f1b2dd53ab2e_Method">
    <vt:lpwstr>Privileged</vt:lpwstr>
  </property>
  <property fmtid="{D5CDD505-2E9C-101B-9397-08002B2CF9AE}" pid="5" name="MSIP_Label_d5e397fc-1581-4f20-a09a-f1b2dd53ab2e_Name">
    <vt:lpwstr>PUBBLICO</vt:lpwstr>
  </property>
  <property fmtid="{D5CDD505-2E9C-101B-9397-08002B2CF9AE}" pid="6" name="MSIP_Label_d5e397fc-1581-4f20-a09a-f1b2dd53ab2e_SiteId">
    <vt:lpwstr>6815f468-021c-48f2-a6b2-d65c8e979dfb</vt:lpwstr>
  </property>
  <property fmtid="{D5CDD505-2E9C-101B-9397-08002B2CF9AE}" pid="7" name="MSIP_Label_d5e397fc-1581-4f20-a09a-f1b2dd53ab2e_ActionId">
    <vt:lpwstr>5c98894b-be6f-4550-a094-05046b9cbe40</vt:lpwstr>
  </property>
  <property fmtid="{D5CDD505-2E9C-101B-9397-08002B2CF9AE}" pid="8" name="MSIP_Label_d5e397fc-1581-4f20-a09a-f1b2dd53ab2e_ContentBits">
    <vt:lpwstr>0</vt:lpwstr>
  </property>
</Properties>
</file>