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34" r:id="rId2"/>
    <p:sldId id="1004" r:id="rId3"/>
    <p:sldId id="989" r:id="rId4"/>
    <p:sldId id="990" r:id="rId5"/>
    <p:sldId id="1003" r:id="rId6"/>
    <p:sldId id="988" r:id="rId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9" d="100"/>
          <a:sy n="69" d="100"/>
        </p:scale>
        <p:origin x="396" y="4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‹N°›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Moderator’s summary </a:t>
            </a:r>
            <a:r>
              <a:rPr lang="en-US" sz="3200" b="1" dirty="0" smtClean="0"/>
              <a:t>of discussion</a:t>
            </a:r>
            <a:br>
              <a:rPr lang="en-US" sz="3200" b="1" dirty="0" smtClean="0"/>
            </a:br>
            <a:r>
              <a:rPr lang="en-US" sz="3200" b="1" dirty="0" smtClean="0"/>
              <a:t>[94e-24-R18-NR-NTN]</a:t>
            </a:r>
            <a:endParaRPr lang="en-US" sz="32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/>
              <a:t>Thales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</a:t>
            </a:r>
            <a:r>
              <a:rPr lang="en-US" sz="1600" b="1" dirty="0" smtClean="0">
                <a:latin typeface="+mj-ea"/>
                <a:ea typeface="+mj-ea"/>
              </a:rPr>
              <a:t>98-e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</a:t>
            </a:r>
            <a:r>
              <a:rPr lang="en-US" sz="1600" b="1" dirty="0" smtClean="0">
                <a:latin typeface="+mj-ea"/>
                <a:ea typeface="+mj-ea"/>
              </a:rPr>
              <a:t>12-16,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AI 9.3.2.7 R18 </a:t>
            </a:r>
            <a:r>
              <a:rPr lang="en-US" sz="1600" b="1" dirty="0" err="1">
                <a:latin typeface="+mj-ea"/>
                <a:ea typeface="+mj-ea"/>
              </a:rPr>
              <a:t>NR_NTN_enh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9393383" y="274551"/>
            <a:ext cx="2361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 smtClean="0"/>
              <a:t>RP-223552</a:t>
            </a:r>
            <a:endParaRPr lang="en-US" sz="1600" b="1" dirty="0" smtClean="0"/>
          </a:p>
          <a:p>
            <a:pPr algn="r"/>
            <a:r>
              <a:rPr lang="en-US" sz="1600" i="1" dirty="0" smtClean="0">
                <a:latin typeface="+mj-ea"/>
                <a:ea typeface="+mj-ea"/>
              </a:rPr>
              <a:t>Rev from </a:t>
            </a:r>
            <a:r>
              <a:rPr lang="en-US" sz="1600" i="1" dirty="0" smtClean="0">
                <a:latin typeface="+mj-ea"/>
                <a:ea typeface="+mj-ea"/>
              </a:rPr>
              <a:t>RP-223535</a:t>
            </a:r>
            <a:endParaRPr lang="en-US" sz="1600" i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At </a:t>
            </a:r>
            <a:r>
              <a:rPr lang="fr-FR" dirty="0" err="1" smtClean="0"/>
              <a:t>stakes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1/ Network </a:t>
            </a:r>
            <a:r>
              <a:rPr lang="fr-FR" dirty="0" err="1" smtClean="0"/>
              <a:t>verified</a:t>
            </a:r>
            <a:r>
              <a:rPr lang="fr-FR" dirty="0" smtClean="0"/>
              <a:t> UE location</a:t>
            </a:r>
          </a:p>
          <a:p>
            <a:pPr lvl="1"/>
            <a:r>
              <a:rPr lang="fr-FR" dirty="0" err="1" smtClean="0"/>
              <a:t>Discuss</a:t>
            </a:r>
            <a:r>
              <a:rPr lang="fr-FR" dirty="0" smtClean="0"/>
              <a:t> Normative phase</a:t>
            </a:r>
            <a:endParaRPr lang="fr-FR" dirty="0"/>
          </a:p>
          <a:p>
            <a:endParaRPr lang="fr-FR" dirty="0" smtClean="0"/>
          </a:p>
          <a:p>
            <a:r>
              <a:rPr lang="fr-FR" dirty="0" smtClean="0"/>
              <a:t>2/ </a:t>
            </a:r>
            <a:r>
              <a:rPr lang="fr-FR" dirty="0" err="1" smtClean="0"/>
              <a:t>Coverage</a:t>
            </a:r>
            <a:r>
              <a:rPr lang="fr-FR" dirty="0" smtClean="0"/>
              <a:t> </a:t>
            </a:r>
            <a:r>
              <a:rPr lang="fr-FR" dirty="0" err="1" smtClean="0"/>
              <a:t>enhancements</a:t>
            </a:r>
            <a:endParaRPr lang="fr-FR" dirty="0" smtClean="0"/>
          </a:p>
          <a:p>
            <a:pPr lvl="1"/>
            <a:r>
              <a:rPr lang="fr-FR" dirty="0" err="1" smtClean="0"/>
              <a:t>Discuss</a:t>
            </a:r>
            <a:r>
              <a:rPr lang="fr-FR" dirty="0" smtClean="0"/>
              <a:t> </a:t>
            </a:r>
            <a:r>
              <a:rPr lang="fr-FR" dirty="0" err="1" smtClean="0"/>
              <a:t>revisions</a:t>
            </a:r>
            <a:r>
              <a:rPr lang="fr-FR" dirty="0" smtClean="0"/>
              <a:t> of the objectives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Discussion </a:t>
            </a:r>
            <a:r>
              <a:rPr lang="fr-FR" dirty="0" err="1" smtClean="0"/>
              <a:t>overview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9695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Agreement </a:t>
            </a:r>
            <a:r>
              <a:rPr lang="en-US" b="1" dirty="0" smtClean="0">
                <a:solidFill>
                  <a:srgbClr val="00B050"/>
                </a:solidFill>
              </a:rPr>
              <a:t>1.1</a:t>
            </a:r>
            <a:r>
              <a:rPr lang="en-US" dirty="0" smtClean="0"/>
              <a:t>: </a:t>
            </a:r>
            <a:r>
              <a:rPr lang="en-US" dirty="0"/>
              <a:t>Part of the detailed objectives for </a:t>
            </a:r>
            <a:r>
              <a:rPr lang="en-US" dirty="0" err="1"/>
              <a:t>NR_NTN_enh</a:t>
            </a:r>
            <a:r>
              <a:rPr lang="en-US" dirty="0"/>
              <a:t> WID in section 4.1.1 should </a:t>
            </a:r>
            <a:r>
              <a:rPr lang="en-US" dirty="0" smtClean="0"/>
              <a:t>be </a:t>
            </a:r>
            <a:r>
              <a:rPr lang="fr-FR" dirty="0" err="1" smtClean="0"/>
              <a:t>revised</a:t>
            </a:r>
            <a:r>
              <a:rPr lang="fr-FR" dirty="0" smtClean="0"/>
              <a:t> </a:t>
            </a:r>
            <a:r>
              <a:rPr lang="fr-FR" dirty="0"/>
              <a:t>as </a:t>
            </a:r>
            <a:r>
              <a:rPr lang="fr-FR" dirty="0" err="1"/>
              <a:t>follow</a:t>
            </a:r>
            <a:r>
              <a:rPr lang="fr-FR" dirty="0"/>
              <a:t>.</a:t>
            </a:r>
          </a:p>
          <a:p>
            <a:r>
              <a:rPr lang="en-US" dirty="0"/>
              <a:t>« To </a:t>
            </a:r>
            <a:r>
              <a:rPr lang="en-US" strike="sngStrike" dirty="0" err="1"/>
              <a:t>study</a:t>
            </a:r>
            <a:r>
              <a:rPr lang="en-US" u="sng" dirty="0" err="1"/>
              <a:t>specify</a:t>
            </a:r>
            <a:r>
              <a:rPr lang="en-US" dirty="0"/>
              <a:t> </a:t>
            </a:r>
            <a:r>
              <a:rPr lang="en-US" u="sng" dirty="0"/>
              <a:t>if necessary, enhancements to the Rel-17 procedures for </a:t>
            </a:r>
            <a:r>
              <a:rPr lang="en-US" dirty="0"/>
              <a:t>DMRS bundling for </a:t>
            </a:r>
            <a:r>
              <a:rPr lang="en-US" dirty="0" smtClean="0"/>
              <a:t>PUSCH taking </a:t>
            </a:r>
            <a:r>
              <a:rPr lang="en-US" dirty="0"/>
              <a:t>into account NTN-specifics (e.g. time-frequency </a:t>
            </a:r>
            <a:r>
              <a:rPr lang="en-US" dirty="0" smtClean="0"/>
              <a:t>pre-compensation</a:t>
            </a:r>
            <a:r>
              <a:rPr lang="en-US" dirty="0"/>
              <a:t>)</a:t>
            </a:r>
            <a:r>
              <a:rPr lang="en-US" strike="sngStrike" dirty="0"/>
              <a:t> and, if necessary, </a:t>
            </a:r>
            <a:r>
              <a:rPr lang="en-US" strike="sngStrike" dirty="0" smtClean="0"/>
              <a:t>specify enhancements </a:t>
            </a:r>
            <a:r>
              <a:rPr lang="en-US" strike="sngStrike" dirty="0"/>
              <a:t>to the Rel-17 procedures</a:t>
            </a:r>
            <a:r>
              <a:rPr lang="en-US" dirty="0"/>
              <a:t> [RAN1] »</a:t>
            </a:r>
          </a:p>
          <a:p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Agreements</a:t>
            </a:r>
            <a:r>
              <a:rPr lang="fr-FR" dirty="0" smtClean="0"/>
              <a:t> </a:t>
            </a:r>
            <a:r>
              <a:rPr lang="fr-FR" dirty="0" err="1" smtClean="0"/>
              <a:t>reached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i="1" dirty="0" err="1" smtClean="0"/>
              <a:t>Coverage</a:t>
            </a:r>
            <a:r>
              <a:rPr lang="fr-FR" i="1" dirty="0" smtClean="0"/>
              <a:t> </a:t>
            </a:r>
            <a:r>
              <a:rPr lang="fr-FR" i="1" dirty="0" err="1" smtClean="0"/>
              <a:t>enhancements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12256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b="1" dirty="0" smtClean="0">
                <a:solidFill>
                  <a:srgbClr val="00B050"/>
                </a:solidFill>
              </a:rPr>
              <a:t>Agreement </a:t>
            </a:r>
            <a:r>
              <a:rPr lang="en-US" sz="1600" b="1" dirty="0" smtClean="0">
                <a:solidFill>
                  <a:srgbClr val="00B050"/>
                </a:solidFill>
              </a:rPr>
              <a:t>1.2</a:t>
            </a:r>
            <a:r>
              <a:rPr lang="en-US" sz="1600" dirty="0" smtClean="0"/>
              <a:t>: </a:t>
            </a:r>
            <a:r>
              <a:rPr lang="en-US" sz="1600" dirty="0"/>
              <a:t>Part of the detailed objectives for </a:t>
            </a:r>
            <a:r>
              <a:rPr lang="en-US" sz="1600" dirty="0" err="1"/>
              <a:t>NR_NTN_enh</a:t>
            </a:r>
            <a:r>
              <a:rPr lang="en-US" sz="1600" dirty="0"/>
              <a:t> WID in section 4.1.1 should </a:t>
            </a:r>
            <a:r>
              <a:rPr lang="en-US" sz="1600" dirty="0" smtClean="0"/>
              <a:t>be </a:t>
            </a:r>
            <a:r>
              <a:rPr lang="fr-FR" sz="1600" dirty="0" err="1" smtClean="0"/>
              <a:t>revised</a:t>
            </a:r>
            <a:r>
              <a:rPr lang="fr-FR" sz="1600" dirty="0" smtClean="0"/>
              <a:t> </a:t>
            </a:r>
            <a:r>
              <a:rPr lang="fr-FR" sz="1600" dirty="0"/>
              <a:t>as </a:t>
            </a:r>
            <a:r>
              <a:rPr lang="fr-FR" sz="1600" dirty="0" err="1"/>
              <a:t>follow</a:t>
            </a:r>
            <a:r>
              <a:rPr lang="fr-FR" sz="1600" dirty="0"/>
              <a:t>.</a:t>
            </a:r>
          </a:p>
          <a:p>
            <a:r>
              <a:rPr lang="en-US" sz="1600" dirty="0" smtClean="0"/>
              <a:t>«</a:t>
            </a:r>
            <a:r>
              <a:rPr lang="en-US" sz="1600" strike="sngStrike" dirty="0" smtClean="0"/>
              <a:t>Have </a:t>
            </a:r>
            <a:r>
              <a:rPr lang="en-US" sz="1600" strike="sngStrike" dirty="0"/>
              <a:t>a 1-TU 6-month study phase focusing on the following (to derive clear &amp; limited scope):</a:t>
            </a:r>
          </a:p>
          <a:p>
            <a:r>
              <a:rPr lang="en-US" sz="1600" strike="sngStrike" dirty="0"/>
              <a:t>Evaluate the coverage performance and identify the candidate physical radio channels that have </a:t>
            </a:r>
            <a:r>
              <a:rPr lang="en-US" sz="1600" strike="sngStrike" dirty="0" smtClean="0"/>
              <a:t>coverage issues </a:t>
            </a:r>
            <a:r>
              <a:rPr lang="en-US" sz="1600" strike="sngStrike" dirty="0"/>
              <a:t>specific to NTN with following target services taking into account the studies in TR38.830 </a:t>
            </a:r>
            <a:r>
              <a:rPr lang="en-US" sz="1600" strike="sngStrike" dirty="0" smtClean="0"/>
              <a:t>where appropriate</a:t>
            </a:r>
            <a:r>
              <a:rPr lang="en-US" sz="1600" strike="sngStrike" dirty="0"/>
              <a:t>, as well as general coverage enhancement techniques specified in Rel-18</a:t>
            </a:r>
          </a:p>
          <a:p>
            <a:r>
              <a:rPr lang="en-US" sz="1600" strike="sngStrike" dirty="0"/>
              <a:t>[RAN1,RAN2,RAN4]VoIP and low-data rate services for commercial handset terminals</a:t>
            </a:r>
          </a:p>
          <a:p>
            <a:r>
              <a:rPr lang="en-US" sz="1600" strike="sngStrike" dirty="0"/>
              <a:t>The following items are shown as examples of areas to consider in the RAN2 study.</a:t>
            </a:r>
          </a:p>
          <a:p>
            <a:r>
              <a:rPr lang="en-US" sz="1600" strike="sngStrike" dirty="0"/>
              <a:t>Improved performance of low-rate codecs in link budget limited situation including reducing RAN </a:t>
            </a:r>
            <a:r>
              <a:rPr lang="en-US" sz="1600" strike="sngStrike" dirty="0" smtClean="0"/>
              <a:t>protocol overhead </a:t>
            </a:r>
            <a:r>
              <a:rPr lang="en-US" sz="1600" strike="sngStrike" dirty="0"/>
              <a:t>for </a:t>
            </a:r>
            <a:r>
              <a:rPr lang="en-US" sz="1600" strike="sngStrike" dirty="0" err="1"/>
              <a:t>VoNRNOTE</a:t>
            </a:r>
            <a:r>
              <a:rPr lang="en-US" sz="1600" strike="sngStrike" dirty="0"/>
              <a:t>: Intent is not to introduce a new </a:t>
            </a:r>
            <a:r>
              <a:rPr lang="en-US" sz="1600" strike="sngStrike" dirty="0" smtClean="0"/>
              <a:t>codec</a:t>
            </a:r>
            <a:r>
              <a:rPr lang="en-US" sz="1600" strike="sngStrike" dirty="0"/>
              <a:t>.</a:t>
            </a:r>
          </a:p>
          <a:p>
            <a:r>
              <a:rPr lang="en-US" sz="1600" strike="sngStrike" dirty="0"/>
              <a:t>RAN to determine by RAN#97 (for RAN1 items) and RAN#98 (for RAN2 items) whether the study </a:t>
            </a:r>
            <a:r>
              <a:rPr lang="en-US" sz="1600" strike="sngStrike" dirty="0" smtClean="0"/>
              <a:t>phase has </a:t>
            </a:r>
            <a:r>
              <a:rPr lang="en-US" sz="1600" strike="sngStrike" dirty="0"/>
              <a:t>identified any need for NTN-specific coverage enhancements in Rel-18. If needed, the set </a:t>
            </a:r>
            <a:r>
              <a:rPr lang="en-US" sz="1600" strike="sngStrike" dirty="0" smtClean="0"/>
              <a:t>of NTN-specific </a:t>
            </a:r>
            <a:r>
              <a:rPr lang="en-US" sz="1600" strike="sngStrike" dirty="0"/>
              <a:t>work item objectives will be further updated</a:t>
            </a:r>
            <a:r>
              <a:rPr lang="en-US" sz="1600" strike="sngStrike" dirty="0" smtClean="0"/>
              <a:t>. </a:t>
            </a:r>
            <a:r>
              <a:rPr lang="en-US" sz="1600" dirty="0" smtClean="0"/>
              <a:t>»</a:t>
            </a:r>
          </a:p>
          <a:p>
            <a:endParaRPr lang="en-US" sz="1600" dirty="0"/>
          </a:p>
          <a:p>
            <a:r>
              <a:rPr lang="en-US" sz="1600" b="1" dirty="0" smtClean="0">
                <a:solidFill>
                  <a:srgbClr val="00B050"/>
                </a:solidFill>
              </a:rPr>
              <a:t>Both agreements </a:t>
            </a:r>
            <a:r>
              <a:rPr lang="en-US" sz="1600" b="1" dirty="0" smtClean="0">
                <a:solidFill>
                  <a:srgbClr val="00B050"/>
                </a:solidFill>
              </a:rPr>
              <a:t>1.1 </a:t>
            </a:r>
            <a:r>
              <a:rPr lang="en-US" sz="1600" b="1" dirty="0" smtClean="0">
                <a:solidFill>
                  <a:srgbClr val="00B050"/>
                </a:solidFill>
              </a:rPr>
              <a:t>&amp; </a:t>
            </a:r>
            <a:r>
              <a:rPr lang="en-US" sz="1600" b="1" dirty="0" smtClean="0">
                <a:solidFill>
                  <a:srgbClr val="00B050"/>
                </a:solidFill>
              </a:rPr>
              <a:t>1.2 </a:t>
            </a:r>
            <a:r>
              <a:rPr lang="en-US" sz="1600" b="1" dirty="0" smtClean="0">
                <a:solidFill>
                  <a:srgbClr val="00B050"/>
                </a:solidFill>
              </a:rPr>
              <a:t>are reflected as is in the Rel-18 WID </a:t>
            </a:r>
            <a:r>
              <a:rPr lang="en-US" sz="1600" b="1" dirty="0" err="1" smtClean="0">
                <a:solidFill>
                  <a:srgbClr val="00B050"/>
                </a:solidFill>
              </a:rPr>
              <a:t>NR_NTN_enh</a:t>
            </a:r>
            <a:r>
              <a:rPr lang="en-US" sz="1600" b="1" dirty="0">
                <a:solidFill>
                  <a:srgbClr val="00B050"/>
                </a:solidFill>
              </a:rPr>
              <a:t> in </a:t>
            </a:r>
            <a:r>
              <a:rPr lang="en-US" sz="1600" b="1" dirty="0" smtClean="0">
                <a:solidFill>
                  <a:srgbClr val="00B050"/>
                </a:solidFill>
              </a:rPr>
              <a:t>RP-223534</a:t>
            </a:r>
            <a:endParaRPr lang="en-US" sz="1600" b="1" dirty="0">
              <a:solidFill>
                <a:srgbClr val="00B050"/>
              </a:solidFill>
            </a:endParaRPr>
          </a:p>
          <a:p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Agreements</a:t>
            </a:r>
            <a:r>
              <a:rPr lang="fr-FR" dirty="0" smtClean="0"/>
              <a:t> </a:t>
            </a:r>
            <a:r>
              <a:rPr lang="fr-FR" dirty="0" err="1" smtClean="0"/>
              <a:t>reached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i="1" dirty="0" err="1"/>
              <a:t>Coverage</a:t>
            </a:r>
            <a:r>
              <a:rPr lang="fr-FR" i="1" dirty="0"/>
              <a:t> </a:t>
            </a:r>
            <a:r>
              <a:rPr lang="fr-FR" i="1" dirty="0" err="1"/>
              <a:t>enhancements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997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>
                <a:solidFill>
                  <a:srgbClr val="00B050"/>
                </a:solidFill>
              </a:rPr>
              <a:t>Agreement 2.1</a:t>
            </a:r>
            <a:endParaRPr lang="fr-FR" sz="2000" dirty="0">
              <a:solidFill>
                <a:srgbClr val="00B050"/>
              </a:solidFill>
            </a:endParaRPr>
          </a:p>
          <a:p>
            <a:pPr lvl="1"/>
            <a:r>
              <a:rPr lang="en-US" sz="1800" b="1" dirty="0"/>
              <a:t>RAN to start a normative phase on network verified UE location.</a:t>
            </a:r>
            <a:endParaRPr lang="fr-FR" sz="1800" dirty="0"/>
          </a:p>
          <a:p>
            <a:pPr lvl="2"/>
            <a:r>
              <a:rPr lang="en-US" sz="1600" b="1" dirty="0"/>
              <a:t>Note: network verified UE location is an optional UE feature</a:t>
            </a:r>
            <a:endParaRPr lang="fr-FR" sz="1600" dirty="0"/>
          </a:p>
          <a:p>
            <a:r>
              <a:rPr lang="en-US" sz="2000" b="1" dirty="0"/>
              <a:t> </a:t>
            </a:r>
            <a:endParaRPr lang="fr-FR" sz="2000" dirty="0"/>
          </a:p>
          <a:p>
            <a:r>
              <a:rPr lang="en-US" sz="2000" b="1" dirty="0" smtClean="0">
                <a:solidFill>
                  <a:srgbClr val="00B050"/>
                </a:solidFill>
              </a:rPr>
              <a:t>Agreement 2.2 </a:t>
            </a:r>
            <a:r>
              <a:rPr lang="en-US" sz="2000" b="1" dirty="0"/>
              <a:t>(normative objectives – core part)</a:t>
            </a:r>
            <a:endParaRPr lang="fr-FR" sz="2000" dirty="0"/>
          </a:p>
          <a:p>
            <a:pPr lvl="1"/>
            <a:r>
              <a:rPr lang="en-US" sz="1800" b="1" dirty="0" smtClean="0"/>
              <a:t>Based </a:t>
            </a:r>
            <a:r>
              <a:rPr lang="en-US" sz="1800" b="1" dirty="0"/>
              <a:t>on RAN1 conclusions of the </a:t>
            </a:r>
            <a:r>
              <a:rPr lang="en-US" sz="1800" b="1" dirty="0"/>
              <a:t>study phase, RAN to prioritize the specification of necessary enhancements to multi-RTT to support the network verified UE location in NTN assuming a single satellite in view [RAN1, 2, 3, 4]. DL-</a:t>
            </a:r>
            <a:r>
              <a:rPr lang="en-US" sz="1800" b="1" dirty="0" err="1"/>
              <a:t>TDoA</a:t>
            </a:r>
            <a:r>
              <a:rPr lang="en-US" sz="1800" b="1" dirty="0"/>
              <a:t> methods for verification may be considered as lower priority and if time permits and condition in Note is satisfied</a:t>
            </a:r>
            <a:r>
              <a:rPr lang="en-US" sz="1800" b="1" dirty="0"/>
              <a:t>.</a:t>
            </a:r>
            <a:endParaRPr lang="fr-FR" sz="1800" b="1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Agreements</a:t>
            </a:r>
            <a:r>
              <a:rPr lang="fr-FR" dirty="0"/>
              <a:t> </a:t>
            </a:r>
            <a:r>
              <a:rPr lang="fr-FR" dirty="0" err="1"/>
              <a:t>reached</a:t>
            </a:r>
            <a:r>
              <a:rPr lang="fr-FR" dirty="0"/>
              <a:t/>
            </a:r>
            <a:br>
              <a:rPr lang="fr-FR" dirty="0"/>
            </a:br>
            <a:r>
              <a:rPr lang="en-US" i="1" dirty="0"/>
              <a:t>Network verified UE location – 1/2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981282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Agreement </a:t>
            </a:r>
            <a:r>
              <a:rPr lang="en-US" sz="2000" b="1" dirty="0" smtClean="0"/>
              <a:t>2.2</a:t>
            </a:r>
            <a:r>
              <a:rPr lang="fr-FR" sz="2000" b="1" dirty="0" smtClean="0"/>
              <a:t>bis </a:t>
            </a:r>
            <a:r>
              <a:rPr lang="fr-FR" sz="2000" b="1" dirty="0"/>
              <a:t>(normative objectives – clarification notes part)</a:t>
            </a:r>
            <a:endParaRPr lang="en-US" sz="2000" b="1" dirty="0" smtClean="0"/>
          </a:p>
          <a:p>
            <a:pPr lvl="1"/>
            <a:r>
              <a:rPr lang="x-none" sz="2000" b="1" dirty="0" smtClean="0"/>
              <a:t>Note 1: Enhancements assume reuse of the RAT dependent positioning framework</a:t>
            </a:r>
            <a:endParaRPr lang="fr-FR" sz="2000" b="1" dirty="0" smtClean="0"/>
          </a:p>
          <a:p>
            <a:pPr lvl="1"/>
            <a:r>
              <a:rPr lang="x-none" sz="2000" b="1" dirty="0" smtClean="0"/>
              <a:t>Note 2: The specification of DL-TDOA </a:t>
            </a:r>
            <a:r>
              <a:rPr lang="x-none" sz="2000" b="1" dirty="0"/>
              <a:t>enhancements will </a:t>
            </a:r>
            <a:r>
              <a:rPr lang="x-none" sz="2000" b="1" dirty="0"/>
              <a:t>be </a:t>
            </a:r>
            <a:r>
              <a:rPr lang="x-none" sz="2000" b="1" dirty="0"/>
              <a:t>subject </a:t>
            </a:r>
            <a:r>
              <a:rPr lang="x-none" sz="2000" b="1" dirty="0"/>
              <a:t>to </a:t>
            </a:r>
            <a:r>
              <a:rPr lang="x-none" sz="2000" b="1" dirty="0"/>
              <a:t>the study </a:t>
            </a:r>
            <a:r>
              <a:rPr lang="x-none" sz="2000" b="1" dirty="0"/>
              <a:t>of </a:t>
            </a:r>
            <a:r>
              <a:rPr lang="x-none" sz="2000" b="1" dirty="0"/>
              <a:t>the impact o</a:t>
            </a:r>
            <a:r>
              <a:rPr lang="fr-FR" sz="2000" b="1" dirty="0"/>
              <a:t>f </a:t>
            </a:r>
            <a:r>
              <a:rPr lang="x-none" sz="2000" b="1" dirty="0"/>
              <a:t>realistic UE clock drift </a:t>
            </a:r>
            <a:r>
              <a:rPr lang="x-none" sz="2000" b="1" dirty="0" smtClean="0"/>
              <a:t>onto DL-TDOA performance</a:t>
            </a:r>
            <a:endParaRPr lang="fr-FR" sz="2000" b="1" dirty="0" smtClean="0"/>
          </a:p>
          <a:p>
            <a:pPr lvl="1"/>
            <a:r>
              <a:rPr lang="fr-FR" sz="2000" b="1" dirty="0" smtClean="0"/>
              <a:t>Note 3: </a:t>
            </a:r>
            <a:r>
              <a:rPr lang="fr-FR" sz="2000" b="1" dirty="0"/>
              <a:t>The </a:t>
            </a:r>
            <a:r>
              <a:rPr lang="en-US" sz="2000" b="1" dirty="0"/>
              <a:t>target accuracy for position </a:t>
            </a:r>
            <a:r>
              <a:rPr lang="fr-FR" sz="2000" b="1" dirty="0" err="1"/>
              <a:t>verification</a:t>
            </a:r>
            <a:r>
              <a:rPr lang="fr-FR" sz="2000" b="1" dirty="0"/>
              <a:t> </a:t>
            </a:r>
            <a:r>
              <a:rPr lang="fr-FR" sz="2000" b="1" dirty="0" err="1" smtClean="0"/>
              <a:t>purposes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as </a:t>
            </a:r>
            <a:r>
              <a:rPr lang="fr-FR" sz="2000" b="1" dirty="0" err="1" smtClean="0"/>
              <a:t>documented</a:t>
            </a:r>
            <a:r>
              <a:rPr lang="fr-FR" sz="2000" b="1" dirty="0" smtClean="0"/>
              <a:t> in clause « </a:t>
            </a:r>
            <a:r>
              <a:rPr lang="fr-FR" sz="2000" b="1" dirty="0" err="1" smtClean="0"/>
              <a:t>recommendations</a:t>
            </a:r>
            <a:r>
              <a:rPr lang="fr-FR" sz="2000" b="1" dirty="0" smtClean="0"/>
              <a:t> » of the 3GPP TR 38.882 (i.e. 10 km </a:t>
            </a:r>
            <a:r>
              <a:rPr lang="fr-FR" sz="2000" b="1" dirty="0" err="1" smtClean="0"/>
              <a:t>granularity</a:t>
            </a:r>
            <a:r>
              <a:rPr lang="fr-FR" sz="2000" b="1" dirty="0" smtClean="0"/>
              <a:t>)</a:t>
            </a:r>
          </a:p>
          <a:p>
            <a:pPr lvl="1"/>
            <a:r>
              <a:rPr lang="x-none" sz="2000" b="1" dirty="0" smtClean="0"/>
              <a:t>Note 4 : Multiple satellite in view by the UE may be considered if time allows</a:t>
            </a:r>
            <a:endParaRPr lang="fr-FR" sz="2000" b="1" dirty="0" smtClean="0"/>
          </a:p>
          <a:p>
            <a:pPr lvl="1"/>
            <a:r>
              <a:rPr lang="x-none" sz="2000" b="1" dirty="0" smtClean="0"/>
              <a:t>Note 5 : The enhancements may be subject to </a:t>
            </a:r>
            <a:r>
              <a:rPr lang="fr-FR" sz="2000" b="1" dirty="0" smtClean="0"/>
              <a:t>relevant SA </a:t>
            </a:r>
            <a:r>
              <a:rPr lang="fr-FR" sz="2000" b="1" dirty="0" err="1" smtClean="0"/>
              <a:t>WGs</a:t>
            </a:r>
            <a:r>
              <a:rPr lang="fr-FR" sz="2000" b="1" dirty="0" smtClean="0"/>
              <a:t> (</a:t>
            </a:r>
            <a:r>
              <a:rPr lang="fr-FR" sz="2000" b="1" dirty="0" err="1" smtClean="0"/>
              <a:t>e.g</a:t>
            </a:r>
            <a:r>
              <a:rPr lang="fr-FR" sz="2000" b="1" dirty="0" smtClean="0"/>
              <a:t>. </a:t>
            </a:r>
            <a:r>
              <a:rPr lang="x-none" sz="2000" b="1" dirty="0" smtClean="0"/>
              <a:t>SA3/SA3-LI</a:t>
            </a:r>
            <a:r>
              <a:rPr lang="fr-FR" sz="2000" b="1" dirty="0" smtClean="0"/>
              <a:t>)</a:t>
            </a:r>
            <a:r>
              <a:rPr lang="x-none" sz="2000" b="1" dirty="0" smtClean="0"/>
              <a:t> feedbacks on the reliability of UE reports </a:t>
            </a:r>
            <a:r>
              <a:rPr lang="fr-FR" sz="2000" b="1" dirty="0" err="1" smtClean="0"/>
              <a:t>involved</a:t>
            </a:r>
            <a:endParaRPr lang="fr-FR" sz="2000" b="1" dirty="0" smtClean="0"/>
          </a:p>
          <a:p>
            <a:pPr lvl="1"/>
            <a:r>
              <a:rPr lang="x-none" sz="2000" b="1" dirty="0" smtClean="0"/>
              <a:t>Note 6 : The enhancements should take into account the mirror-image ambiguity</a:t>
            </a:r>
            <a:endParaRPr lang="fr-FR" sz="2000" b="1" dirty="0" smtClean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Agreements</a:t>
            </a:r>
            <a:r>
              <a:rPr lang="fr-FR" dirty="0"/>
              <a:t> </a:t>
            </a:r>
            <a:r>
              <a:rPr lang="fr-FR" dirty="0" err="1"/>
              <a:t>reached</a:t>
            </a:r>
            <a:r>
              <a:rPr lang="fr-FR" dirty="0"/>
              <a:t/>
            </a:r>
            <a:br>
              <a:rPr lang="fr-FR" dirty="0"/>
            </a:br>
            <a:r>
              <a:rPr lang="en-US" i="1" dirty="0" smtClean="0"/>
              <a:t>Network </a:t>
            </a:r>
            <a:r>
              <a:rPr lang="en-US" i="1" dirty="0" smtClean="0"/>
              <a:t>verified UE location – </a:t>
            </a:r>
            <a:r>
              <a:rPr lang="en-US" i="1" dirty="0" smtClean="0"/>
              <a:t>2/2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09870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>Microsoft Office PowerPoint</Application>
  <PresentationFormat>Grand écran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微软雅黑</vt:lpstr>
      <vt:lpstr>宋体</vt:lpstr>
      <vt:lpstr>Arial</vt:lpstr>
      <vt:lpstr>Arial Black</vt:lpstr>
      <vt:lpstr>Calibri</vt:lpstr>
      <vt:lpstr>Times New Roman</vt:lpstr>
      <vt:lpstr>3gpp</vt:lpstr>
      <vt:lpstr>Moderator’s summary of discussion [94e-24-R18-NR-NTN]</vt:lpstr>
      <vt:lpstr>Discussion overview</vt:lpstr>
      <vt:lpstr>Agreements reached Coverage enhancements</vt:lpstr>
      <vt:lpstr>Agreements reached Coverage enhancements</vt:lpstr>
      <vt:lpstr>Agreements reached Network verified UE location – 1/2</vt:lpstr>
      <vt:lpstr>Agreements reached Network verified UE location – 2/2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2021-12-08T17:45:27Z</dcterms:created>
  <dcterms:modified xsi:type="dcterms:W3CDTF">2022-12-16T15:13:15Z</dcterms:modified>
</cp:coreProperties>
</file>