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7"/>
  </p:notesMasterIdLst>
  <p:sldIdLst>
    <p:sldId id="434" r:id="rId3"/>
    <p:sldId id="1102" r:id="rId4"/>
    <p:sldId id="1105" r:id="rId5"/>
    <p:sldId id="1099" r:id="rId6"/>
    <p:sldId id="1103" r:id="rId7"/>
    <p:sldId id="1107" r:id="rId8"/>
    <p:sldId id="1108" r:id="rId9"/>
    <p:sldId id="1110" r:id="rId10"/>
    <p:sldId id="1111" r:id="rId11"/>
    <p:sldId id="1112" r:id="rId12"/>
    <p:sldId id="1113" r:id="rId13"/>
    <p:sldId id="1116" r:id="rId14"/>
    <p:sldId id="1115" r:id="rId15"/>
    <p:sldId id="1114" r:id="rId16"/>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90" d="100"/>
          <a:sy n="90" d="100"/>
        </p:scale>
        <p:origin x="132"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12/16/2022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000" dirty="0"/>
            </a:br>
            <a:r>
              <a:rPr lang="en-US" altLang="zh-CN" sz="4000" dirty="0"/>
              <a:t>Moderator's summary for discussion </a:t>
            </a:r>
            <a:br>
              <a:rPr lang="en-US" altLang="zh-CN" sz="4000" dirty="0"/>
            </a:br>
            <a:r>
              <a:rPr lang="en-US" altLang="zh-CN" sz="4000" dirty="0"/>
              <a:t>[98e-19-R18-eRedCap]</a:t>
            </a:r>
            <a:r>
              <a:rPr lang="en-US" sz="4000" dirty="0"/>
              <a:t> </a:t>
            </a:r>
            <a:br>
              <a:rPr lang="en-US" altLang="zh-CN" sz="1600" b="0" i="0" dirty="0">
                <a:solidFill>
                  <a:srgbClr val="354052"/>
                </a:solidFill>
                <a:effectLst/>
                <a:latin typeface="-apple-system"/>
              </a:rPr>
            </a:br>
            <a:endParaRPr lang="en-US" sz="40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646331"/>
          </a:xfrm>
          <a:prstGeom prst="rect">
            <a:avLst/>
          </a:prstGeom>
          <a:noFill/>
        </p:spPr>
        <p:txBody>
          <a:bodyPr wrap="none" rtlCol="0">
            <a:spAutoFit/>
          </a:bodyPr>
          <a:lstStyle/>
          <a:p>
            <a:r>
              <a:rPr lang="en-US" b="1" dirty="0"/>
              <a:t>RP-223539</a:t>
            </a:r>
          </a:p>
          <a:p>
            <a:endParaRPr lang="en-US" b="1" dirty="0"/>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RAN#98-e</a:t>
            </a:r>
          </a:p>
          <a:p>
            <a:r>
              <a:rPr lang="en-US" b="1" dirty="0"/>
              <a:t>12</a:t>
            </a:r>
            <a:r>
              <a:rPr lang="en-US" b="1" baseline="30000" dirty="0"/>
              <a:t>th</a:t>
            </a:r>
            <a:r>
              <a:rPr lang="en-US" b="1" dirty="0"/>
              <a:t> – 16</a:t>
            </a:r>
            <a:r>
              <a:rPr lang="en-US" b="1" baseline="30000" dirty="0"/>
              <a:t>th</a:t>
            </a:r>
            <a:r>
              <a:rPr lang="en-US" b="1" dirty="0"/>
              <a:t>, December  2022</a:t>
            </a:r>
          </a:p>
          <a:p>
            <a:endParaRPr lang="en-US" b="1" dirty="0"/>
          </a:p>
          <a:p>
            <a:r>
              <a:rPr lang="en-US" b="1" dirty="0"/>
              <a:t>Agenda Item</a:t>
            </a:r>
            <a:r>
              <a:rPr lang="en-US" b="1"/>
              <a:t>: 9.3.1.7</a:t>
            </a:r>
            <a:endParaRPr lang="en-US" b="1"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460123" y="830892"/>
            <a:ext cx="14160353"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1 - UE peak rate reduction as a standalone feature</a:t>
            </a:r>
          </a:p>
          <a:p>
            <a:pPr marL="0" indent="0">
              <a:spcAft>
                <a:spcPts val="600"/>
              </a:spcAft>
              <a:buNone/>
              <a:tabLst>
                <a:tab pos="270510" algn="l"/>
                <a:tab pos="457200" algn="l"/>
              </a:tabLst>
            </a:pPr>
            <a:r>
              <a:rPr lang="en-US" altLang="zh-CN" sz="1800" b="1" dirty="0">
                <a:latin typeface="Times New Roman" panose="02020603050405020304" pitchFamily="18" charset="0"/>
                <a:ea typeface="宋体" panose="02010600030101010101" pitchFamily="2" charset="-122"/>
              </a:rPr>
              <a:t>Proposal </a:t>
            </a:r>
          </a:p>
          <a:p>
            <a:pPr>
              <a:spcAft>
                <a:spcPts val="600"/>
              </a:spcAft>
              <a:tabLst>
                <a:tab pos="270510" algn="l"/>
                <a:tab pos="457200" algn="l"/>
              </a:tabLst>
            </a:pPr>
            <a:r>
              <a:rPr lang="en-US" altLang="zh-CN" sz="1400" dirty="0">
                <a:latin typeface="Times New Roman" panose="02020603050405020304" pitchFamily="18" charset="0"/>
                <a:ea typeface="宋体" panose="02010600030101010101" pitchFamily="2" charset="-122"/>
              </a:rPr>
              <a:t>PR1 is supported as an add-on for both Rel-17 Redcap capable UE and Rel-18 </a:t>
            </a:r>
            <a:r>
              <a:rPr lang="en-US" altLang="zh-CN" sz="1400" dirty="0" err="1">
                <a:latin typeface="Times New Roman" panose="02020603050405020304" pitchFamily="18" charset="0"/>
                <a:ea typeface="宋体" panose="02010600030101010101" pitchFamily="2" charset="-122"/>
              </a:rPr>
              <a:t>eRedcap</a:t>
            </a:r>
            <a:r>
              <a:rPr lang="en-US" altLang="zh-CN" sz="1400" dirty="0">
                <a:latin typeface="Times New Roman" panose="02020603050405020304" pitchFamily="18" charset="0"/>
                <a:ea typeface="宋体" panose="02010600030101010101" pitchFamily="2" charset="-122"/>
              </a:rPr>
              <a:t> capable UE</a:t>
            </a:r>
            <a:endParaRPr lang="zh-CN" altLang="zh-CN" sz="1400" dirty="0">
              <a:latin typeface="Times New Roman" panose="02020603050405020304" pitchFamily="18" charset="0"/>
              <a:ea typeface="宋体" panose="02010600030101010101" pitchFamily="2" charset="-122"/>
            </a:endParaRPr>
          </a:p>
          <a:p>
            <a:pPr marL="742950" lvl="1"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R17 </a:t>
            </a:r>
            <a:r>
              <a:rPr lang="en-US" altLang="zh-CN" sz="1400" dirty="0" err="1">
                <a:latin typeface="Times New Roman" panose="02020603050405020304" pitchFamily="18" charset="0"/>
                <a:ea typeface="宋体" panose="02010600030101010101" pitchFamily="2" charset="-122"/>
              </a:rPr>
              <a:t>RedCap</a:t>
            </a:r>
            <a:r>
              <a:rPr lang="en-US" altLang="zh-CN" sz="1400" dirty="0">
                <a:latin typeface="Times New Roman" panose="02020603050405020304" pitchFamily="18" charset="0"/>
                <a:ea typeface="宋体" panose="02010600030101010101" pitchFamily="2" charset="-122"/>
              </a:rPr>
              <a:t> + R18 PR1 should be of the single </a:t>
            </a:r>
            <a:r>
              <a:rPr lang="en-US" altLang="zh-CN" sz="1400" b="1" dirty="0">
                <a:latin typeface="Times New Roman" panose="02020603050405020304" pitchFamily="18" charset="0"/>
                <a:ea typeface="宋体" panose="02010600030101010101" pitchFamily="2" charset="-122"/>
              </a:rPr>
              <a:t>R17 UE type</a:t>
            </a:r>
            <a:endParaRPr lang="zh-CN" altLang="zh-CN" sz="1400" b="1" dirty="0">
              <a:latin typeface="Times New Roman" panose="02020603050405020304" pitchFamily="18" charset="0"/>
              <a:ea typeface="宋体" panose="02010600030101010101" pitchFamily="2" charset="-122"/>
            </a:endParaRPr>
          </a:p>
          <a:p>
            <a:pPr marL="1276321" lvl="2"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No early identification for differentiating between UE supporting R17 Redcap and UE supporting R17 Redcap + R18 PR1 </a:t>
            </a:r>
            <a:endParaRPr lang="zh-CN" altLang="zh-CN" sz="1400" dirty="0">
              <a:latin typeface="Times New Roman" panose="02020603050405020304" pitchFamily="18" charset="0"/>
              <a:ea typeface="宋体" panose="02010600030101010101" pitchFamily="2" charset="-122"/>
            </a:endParaRPr>
          </a:p>
          <a:p>
            <a:pPr marL="742950" lvl="1"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R18 + BW3/PR3 + R18 PR1 should be of the single </a:t>
            </a:r>
            <a:r>
              <a:rPr lang="en-US" altLang="zh-CN" sz="1400" b="1" dirty="0">
                <a:latin typeface="Times New Roman" panose="02020603050405020304" pitchFamily="18" charset="0"/>
                <a:ea typeface="宋体" panose="02010600030101010101" pitchFamily="2" charset="-122"/>
              </a:rPr>
              <a:t>R18 UE type</a:t>
            </a:r>
            <a:endParaRPr lang="zh-CN" altLang="zh-CN" sz="1400" b="1" dirty="0">
              <a:latin typeface="Times New Roman" panose="02020603050405020304" pitchFamily="18" charset="0"/>
              <a:ea typeface="宋体" panose="02010600030101010101" pitchFamily="2" charset="-122"/>
            </a:endParaRPr>
          </a:p>
          <a:p>
            <a:pPr marL="1276321" lvl="2"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No early identification for differentiating between UE supporting R18 + BW3/PR3 and UE supporting R18 + BW3/PR3 + R18 PR1</a:t>
            </a:r>
          </a:p>
          <a:p>
            <a:pPr>
              <a:spcAft>
                <a:spcPts val="600"/>
              </a:spcAft>
              <a:tabLst>
                <a:tab pos="270510" algn="l"/>
                <a:tab pos="457200" algn="l"/>
              </a:tabLst>
            </a:pPr>
            <a:r>
              <a:rPr lang="en-US" altLang="zh-CN" sz="1400" dirty="0">
                <a:latin typeface="Times New Roman" panose="02020603050405020304" pitchFamily="18" charset="0"/>
                <a:ea typeface="宋体" panose="02010600030101010101" pitchFamily="2" charset="-122"/>
              </a:rPr>
              <a:t>Define value of X and Y in RAN1 to support </a:t>
            </a:r>
            <a:r>
              <a:rPr lang="en-US" altLang="zh-CN" sz="1400" b="1" dirty="0">
                <a:latin typeface="Times New Roman" panose="02020603050405020304" pitchFamily="18" charset="0"/>
                <a:ea typeface="宋体" panose="02010600030101010101" pitchFamily="2" charset="-122"/>
              </a:rPr>
              <a:t>R17 UE type </a:t>
            </a:r>
            <a:r>
              <a:rPr lang="en-US" altLang="zh-CN" sz="1400" dirty="0">
                <a:latin typeface="Times New Roman" panose="02020603050405020304" pitchFamily="18" charset="0"/>
                <a:ea typeface="宋体" panose="02010600030101010101" pitchFamily="2" charset="-122"/>
              </a:rPr>
              <a:t>and </a:t>
            </a:r>
            <a:r>
              <a:rPr lang="en-US" altLang="zh-CN" sz="1400" b="1" dirty="0">
                <a:latin typeface="Times New Roman" panose="02020603050405020304" pitchFamily="18" charset="0"/>
                <a:ea typeface="宋体" panose="02010600030101010101" pitchFamily="2" charset="-122"/>
              </a:rPr>
              <a:t>R18 UE type </a:t>
            </a:r>
            <a:r>
              <a:rPr lang="en-US" altLang="zh-CN" sz="1400" dirty="0">
                <a:latin typeface="Times New Roman" panose="02020603050405020304" pitchFamily="18" charset="0"/>
                <a:ea typeface="宋体" panose="02010600030101010101" pitchFamily="2" charset="-122"/>
              </a:rPr>
              <a:t>with different minimum peak rate to differentiate distinct target.</a:t>
            </a:r>
          </a:p>
          <a:p>
            <a:pPr marL="0" indent="0">
              <a:spcAft>
                <a:spcPts val="600"/>
              </a:spcAft>
              <a:buNone/>
              <a:tabLst>
                <a:tab pos="270510" algn="l"/>
                <a:tab pos="457200" algn="l"/>
              </a:tabLst>
            </a:pPr>
            <a:r>
              <a:rPr lang="en-US" altLang="zh-CN" sz="1600" b="1" dirty="0">
                <a:highlight>
                  <a:srgbClr val="00FF00"/>
                </a:highlight>
                <a:latin typeface="Times New Roman" panose="02020603050405020304" pitchFamily="18" charset="0"/>
                <a:ea typeface="宋体" panose="02010600030101010101" pitchFamily="2" charset="-122"/>
              </a:rPr>
              <a:t>Agreement (RAN1#111)</a:t>
            </a:r>
          </a:p>
          <a:p>
            <a:pPr marL="342900" lvl="0" indent="-342900" algn="just"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UE peak data rate reduction is supported at least as an add-on to UE BB bandwidth reduction,</a:t>
            </a:r>
            <a:endParaRPr lang="zh-CN" altLang="zh-CN" sz="1400" dirty="0">
              <a:solidFill>
                <a:srgbClr val="000000"/>
              </a:solidFill>
              <a:effectLst/>
              <a:latin typeface="Times New Roman" panose="02020603050405020304" pitchFamily="18" charset="0"/>
              <a:ea typeface="宋体" panose="02010600030101010101" pitchFamily="2" charset="-122"/>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The constraint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4 is relaxed to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X.</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FFS: the value of X </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If UE peak data rate reduction is supported as a standalone feature,</a:t>
            </a:r>
            <a:endParaRPr lang="zh-CN" altLang="zh-CN" sz="1400" dirty="0">
              <a:solidFill>
                <a:srgbClr val="000000"/>
              </a:solidFill>
              <a:effectLst/>
              <a:latin typeface="Times New Roman" panose="02020603050405020304" pitchFamily="18" charset="0"/>
              <a:ea typeface="宋体" panose="02010600030101010101" pitchFamily="2" charset="-122"/>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The constraint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4 is relaxed to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Y.</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FFS: the value of Y</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Note: Whether this option is supported will be decided in RAN plenary.</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fontAlgn="auto" hangingPunct="1">
              <a:spcAft>
                <a:spcPts val="900"/>
              </a:spcAft>
              <a:buNone/>
              <a:tabLst>
                <a:tab pos="914400" algn="l"/>
              </a:tabLst>
            </a:pPr>
            <a:endParaRPr lang="en-US" altLang="zh-CN" sz="2866"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extended round – For Issue 1</a:t>
            </a:r>
            <a:endParaRPr lang="zh-CN" altLang="en-US" sz="3200" dirty="0"/>
          </a:p>
        </p:txBody>
      </p:sp>
    </p:spTree>
    <p:extLst>
      <p:ext uri="{BB962C8B-B14F-4D97-AF65-F5344CB8AC3E}">
        <p14:creationId xmlns:p14="http://schemas.microsoft.com/office/powerpoint/2010/main" val="60906519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459416" y="1024160"/>
            <a:ext cx="13949104" cy="474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600"/>
              </a:spcAft>
              <a:tabLst>
                <a:tab pos="270510" algn="l"/>
                <a:tab pos="457200" algn="l"/>
              </a:tabLst>
            </a:pPr>
            <a:r>
              <a:rPr lang="en-US" altLang="zh-CN" sz="2000" b="1" dirty="0">
                <a:effectLst/>
                <a:latin typeface="Times New Roman" panose="02020603050405020304" pitchFamily="18" charset="0"/>
                <a:ea typeface="宋体" panose="02010600030101010101" pitchFamily="2" charset="-122"/>
              </a:rPr>
              <a:t>Observations:</a:t>
            </a:r>
          </a:p>
          <a:p>
            <a:pPr marL="0" indent="0" hangingPunct="0">
              <a:spcAft>
                <a:spcPts val="600"/>
              </a:spcAft>
              <a:buNone/>
              <a:tabLst>
                <a:tab pos="270510" algn="l"/>
                <a:tab pos="457200" algn="l"/>
              </a:tabLst>
            </a:pPr>
            <a:r>
              <a:rPr lang="en-US" altLang="zh-CN" sz="2000" dirty="0">
                <a:latin typeface="Times New Roman" panose="02020603050405020304" pitchFamily="18" charset="0"/>
                <a:ea typeface="宋体" panose="02010600030101010101" pitchFamily="2" charset="-122"/>
              </a:rPr>
              <a:t>Almost an open discussion, more views are presented though quite a few companies persist respective preference. But it is good to see some companies think it will create more fragments in the market, while some companies think it a compromise, then some companies change their positions a bit (two-way flow). In this sense, moderator would like to propose to leave more time to companies to look into it.</a:t>
            </a:r>
          </a:p>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a:t>
            </a:r>
          </a:p>
          <a:p>
            <a:pPr>
              <a:spcAft>
                <a:spcPts val="600"/>
              </a:spcAft>
              <a:buFont typeface="Arial" panose="020B0604020202020204" pitchFamily="34" charset="0"/>
              <a:buChar char="•"/>
              <a:tabLst>
                <a:tab pos="270510" algn="l"/>
                <a:tab pos="457200" algn="l"/>
              </a:tabLst>
            </a:pPr>
            <a:r>
              <a:rPr lang="en-US" altLang="zh-CN" sz="2000" dirty="0">
                <a:latin typeface="Times New Roman" panose="02020603050405020304" pitchFamily="18" charset="0"/>
                <a:ea typeface="宋体" panose="02010600030101010101" pitchFamily="2" charset="-122"/>
              </a:rPr>
              <a:t>Taking Proposal 5.1-1 as a framework, RAN tasks RAN1 to investigate the impact of  R18 standalone PR1 on UE types, capabilities, and implementations, as well as R17 specifications, etc., and to report it in RAN#99</a:t>
            </a:r>
          </a:p>
          <a:p>
            <a:pPr lvl="1">
              <a:spcAft>
                <a:spcPts val="600"/>
              </a:spcAft>
              <a:tabLst>
                <a:tab pos="270510" algn="l"/>
                <a:tab pos="457200" algn="l"/>
              </a:tabLst>
            </a:pPr>
            <a:r>
              <a:rPr lang="en-US" altLang="zh-CN" sz="2000" dirty="0">
                <a:latin typeface="Times New Roman" panose="02020603050405020304" pitchFamily="18" charset="0"/>
                <a:ea typeface="宋体" panose="02010600030101010101" pitchFamily="2" charset="-122"/>
              </a:rPr>
              <a:t>Other options will be discussed together in RAN#99</a:t>
            </a:r>
            <a:endParaRPr lang="zh-CN" altLang="zh-CN" sz="20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extended round – For Issue 1</a:t>
            </a:r>
            <a:endParaRPr lang="zh-CN" altLang="en-US" sz="3200" dirty="0"/>
          </a:p>
        </p:txBody>
      </p:sp>
    </p:spTree>
    <p:extLst>
      <p:ext uri="{BB962C8B-B14F-4D97-AF65-F5344CB8AC3E}">
        <p14:creationId xmlns:p14="http://schemas.microsoft.com/office/powerpoint/2010/main" val="231446760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A5AF6-A5A4-0C3B-2286-936EDC6957B6}"/>
              </a:ext>
            </a:extLst>
          </p:cNvPr>
          <p:cNvSpPr>
            <a:spLocks noGrp="1"/>
          </p:cNvSpPr>
          <p:nvPr>
            <p:ph type="title"/>
          </p:nvPr>
        </p:nvSpPr>
        <p:spPr/>
        <p:txBody>
          <a:bodyPr/>
          <a:lstStyle/>
          <a:p>
            <a:r>
              <a:rPr lang="en-US" altLang="zh-CN" dirty="0"/>
              <a:t>Wrap up - 1</a:t>
            </a:r>
            <a:endParaRPr lang="zh-CN" altLang="en-US" dirty="0"/>
          </a:p>
        </p:txBody>
      </p:sp>
      <p:sp>
        <p:nvSpPr>
          <p:cNvPr id="5" name="Content Placeholder 2">
            <a:extLst>
              <a:ext uri="{FF2B5EF4-FFF2-40B4-BE49-F238E27FC236}">
                <a16:creationId xmlns:a16="http://schemas.microsoft.com/office/drawing/2014/main" id="{4AEB6E70-C579-F148-F9BC-7206E61B4AC0}"/>
              </a:ext>
            </a:extLst>
          </p:cNvPr>
          <p:cNvSpPr txBox="1">
            <a:spLocks/>
          </p:cNvSpPr>
          <p:nvPr/>
        </p:nvSpPr>
        <p:spPr bwMode="auto">
          <a:xfrm>
            <a:off x="459416" y="1024160"/>
            <a:ext cx="13949104" cy="572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 1 </a:t>
            </a:r>
            <a:r>
              <a:rPr lang="en-US" altLang="zh-CN" sz="2000" b="1" dirty="0">
                <a:solidFill>
                  <a:srgbClr val="000000"/>
                </a:solidFill>
                <a:effectLst/>
                <a:latin typeface="Times New Roman" panose="02020603050405020304" pitchFamily="18" charset="0"/>
                <a:ea typeface="宋体" panose="02010600030101010101" pitchFamily="2" charset="-122"/>
              </a:rPr>
              <a:t>UE peak rate reduction as a standalone feature</a:t>
            </a:r>
            <a:endParaRPr lang="en-US" altLang="zh-CN" sz="2000" b="1"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r>
              <a:rPr lang="en-US" altLang="zh-CN" sz="2000" dirty="0">
                <a:latin typeface="Times New Roman" panose="02020603050405020304" pitchFamily="18" charset="0"/>
                <a:ea typeface="宋体" panose="02010600030101010101" pitchFamily="2" charset="-122"/>
              </a:rPr>
              <a:t>Taking Proposal 5.1-1 as a framework, RAN tasks RAN1 to investigate the impact of  R18 standalone PR1 on UE types, capabilities, and implementations, as well as R17 specifications, etc., and to report it in RAN#99</a:t>
            </a:r>
          </a:p>
          <a:p>
            <a:pPr lvl="1">
              <a:spcAft>
                <a:spcPts val="600"/>
              </a:spcAft>
              <a:tabLst>
                <a:tab pos="270510" algn="l"/>
                <a:tab pos="457200" algn="l"/>
              </a:tabLst>
            </a:pPr>
            <a:r>
              <a:rPr lang="en-US" altLang="zh-CN" sz="2000" dirty="0">
                <a:latin typeface="Times New Roman" panose="02020603050405020304" pitchFamily="18" charset="0"/>
                <a:ea typeface="宋体" panose="02010600030101010101" pitchFamily="2" charset="-122"/>
              </a:rPr>
              <a:t>Other options will be discussed together in RAN#99</a:t>
            </a:r>
            <a:endParaRPr lang="zh-CN" altLang="zh-CN" sz="2000" dirty="0">
              <a:latin typeface="Times New Roman" panose="02020603050405020304" pitchFamily="18" charset="0"/>
              <a:ea typeface="宋体" panose="02010600030101010101" pitchFamily="2" charset="-122"/>
            </a:endParaRPr>
          </a:p>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 2 </a:t>
            </a:r>
            <a:r>
              <a:rPr lang="en-US" altLang="zh-CN" sz="2000" b="1" dirty="0">
                <a:solidFill>
                  <a:srgbClr val="000000"/>
                </a:solidFill>
                <a:effectLst/>
                <a:latin typeface="Times New Roman" panose="02020603050405020304" pitchFamily="18" charset="0"/>
                <a:ea typeface="宋体" panose="02010600030101010101" pitchFamily="2" charset="-122"/>
              </a:rPr>
              <a:t>Additional separate early indication</a:t>
            </a:r>
            <a:endParaRPr lang="en-US" altLang="zh-CN" sz="2000" b="1" dirty="0">
              <a:latin typeface="Times New Roman" panose="02020603050405020304" pitchFamily="18" charset="0"/>
              <a:ea typeface="宋体" panose="02010600030101010101" pitchFamily="2" charset="-122"/>
            </a:endParaRPr>
          </a:p>
          <a:p>
            <a:pPr marL="0" indent="0">
              <a:buNone/>
            </a:pPr>
            <a:r>
              <a:rPr lang="en-US" altLang="zh-CN" sz="1600" dirty="0" err="1">
                <a:latin typeface="Times New Roman" panose="02020603050405020304" pitchFamily="18" charset="0"/>
                <a:ea typeface="宋体" panose="02010600030101010101" pitchFamily="2" charset="-122"/>
              </a:rPr>
              <a:t>Downselect</a:t>
            </a:r>
            <a:r>
              <a:rPr lang="en-US" altLang="zh-CN" sz="1600" dirty="0">
                <a:latin typeface="Times New Roman" panose="02020603050405020304" pitchFamily="18" charset="0"/>
                <a:ea typeface="宋体" panose="02010600030101010101" pitchFamily="2" charset="-122"/>
              </a:rPr>
              <a:t> one from the below options in this meeting</a:t>
            </a:r>
          </a:p>
          <a:p>
            <a:r>
              <a:rPr lang="en-US" altLang="zh-CN" sz="1600" dirty="0">
                <a:solidFill>
                  <a:srgbClr val="000000"/>
                </a:solidFill>
                <a:latin typeface="Times New Roman" panose="02020603050405020304" pitchFamily="18" charset="0"/>
                <a:ea typeface="宋体" panose="02010600030101010101" pitchFamily="2" charset="-122"/>
              </a:rPr>
              <a:t>Option 1: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r>
              <a:rPr lang="en-US" altLang="zh-CN" sz="1600" dirty="0">
                <a:solidFill>
                  <a:srgbClr val="000000"/>
                </a:solidFill>
                <a:latin typeface="Times New Roman" panose="02020603050405020304" pitchFamily="18" charset="0"/>
                <a:ea typeface="宋体" panose="02010600030101010101" pitchFamily="2" charset="-122"/>
              </a:rPr>
              <a:t>Option 2: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a:t>
            </a:r>
            <a:r>
              <a:rPr lang="en-US" altLang="zh-CN" sz="1600" b="1" dirty="0">
                <a:solidFill>
                  <a:srgbClr val="000000"/>
                </a:solidFill>
                <a:latin typeface="Times New Roman" panose="02020603050405020304" pitchFamily="18" charset="0"/>
                <a:ea typeface="宋体" panose="02010600030101010101" pitchFamily="2" charset="-122"/>
              </a:rPr>
              <a:t>If needed, </a:t>
            </a:r>
            <a:r>
              <a:rPr lang="en-US" altLang="zh-CN" sz="1600" dirty="0">
                <a:solidFill>
                  <a:srgbClr val="000000"/>
                </a:solidFill>
                <a:latin typeface="Times New Roman" panose="02020603050405020304" pitchFamily="18" charset="0"/>
                <a:ea typeface="宋体" panose="02010600030101010101" pitchFamily="2" charset="-122"/>
              </a:rPr>
              <a:t>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pPr lvl="1"/>
            <a:endParaRPr lang="en-US" altLang="zh-CN" sz="1600" dirty="0">
              <a:solidFill>
                <a:srgbClr val="000000"/>
              </a:solidFill>
              <a:latin typeface="Times New Roman" panose="02020603050405020304" pitchFamily="18" charset="0"/>
              <a:ea typeface="宋体" panose="02010600030101010101" pitchFamily="2" charset="-122"/>
            </a:endParaRPr>
          </a:p>
          <a:p>
            <a:pPr marL="457176" lvl="1" indent="-457176">
              <a:spcAft>
                <a:spcPts val="600"/>
              </a:spcAft>
              <a:buBlip>
                <a:blip r:embed="rId2"/>
              </a:buBlip>
              <a:tabLst>
                <a:tab pos="270510" algn="l"/>
                <a:tab pos="457200" algn="l"/>
              </a:tabLst>
            </a:pPr>
            <a:r>
              <a:rPr lang="en-US" altLang="zh-CN" sz="2000" b="1" dirty="0">
                <a:latin typeface="Times New Roman" panose="02020603050405020304" pitchFamily="18" charset="0"/>
                <a:ea typeface="宋体" panose="02010600030101010101" pitchFamily="2" charset="-122"/>
              </a:rPr>
              <a:t>Check in </a:t>
            </a:r>
            <a:r>
              <a:rPr lang="en-US" altLang="zh-CN" sz="2000" b="1" dirty="0">
                <a:highlight>
                  <a:srgbClr val="FFFF00"/>
                </a:highlight>
                <a:latin typeface="Times New Roman" panose="02020603050405020304" pitchFamily="18" charset="0"/>
                <a:ea typeface="宋体" panose="02010600030101010101" pitchFamily="2" charset="-122"/>
              </a:rPr>
              <a:t>RAN#99 </a:t>
            </a:r>
            <a:r>
              <a:rPr lang="en-US" altLang="zh-CN" sz="2000" b="1" strike="sngStrike" dirty="0">
                <a:highlight>
                  <a:srgbClr val="FFFF00"/>
                </a:highlight>
                <a:latin typeface="Times New Roman" panose="02020603050405020304" pitchFamily="18" charset="0"/>
                <a:ea typeface="宋体" panose="02010600030101010101" pitchFamily="2" charset="-122"/>
              </a:rPr>
              <a:t>RAN#98-e </a:t>
            </a:r>
            <a:r>
              <a:rPr lang="en-US" altLang="zh-CN" sz="2000" b="1" dirty="0">
                <a:latin typeface="Times New Roman" panose="02020603050405020304" pitchFamily="18" charset="0"/>
                <a:ea typeface="宋体" panose="02010600030101010101" pitchFamily="2" charset="-122"/>
              </a:rPr>
              <a:t>regarding (Pending issues), partially resolved, WID update</a:t>
            </a:r>
            <a:endParaRPr lang="zh-CN" altLang="zh-CN" sz="2000" b="1" dirty="0">
              <a:latin typeface="Times New Roman" panose="02020603050405020304" pitchFamily="18" charset="0"/>
              <a:ea typeface="宋体" panose="02010600030101010101" pitchFamily="2" charset="-122"/>
            </a:endParaRPr>
          </a:p>
          <a:p>
            <a:pPr marL="342900" lvl="0" indent="-342900" hangingPunct="0">
              <a:spcAft>
                <a:spcPts val="600"/>
              </a:spcAft>
              <a:buFont typeface="Symbol" panose="05050102010706020507" pitchFamily="18" charset="2"/>
              <a:buChar char=""/>
            </a:pPr>
            <a:r>
              <a:rPr lang="en-US" altLang="zh-CN" sz="1600" dirty="0">
                <a:effectLst/>
                <a:latin typeface="Times New Roman" panose="02020603050405020304" pitchFamily="18" charset="0"/>
                <a:ea typeface="宋体" panose="02010600030101010101" pitchFamily="2" charset="-122"/>
              </a:rPr>
              <a:t>Whether UE peak data rate reduction for UE is limited only with UE BB bandwidth reduction or standalone</a:t>
            </a:r>
            <a:endParaRPr lang="zh-CN" altLang="zh-CN" sz="1600" dirty="0">
              <a:effectLst/>
              <a:latin typeface="Times New Roman" panose="02020603050405020304" pitchFamily="18" charset="0"/>
              <a:ea typeface="宋体" panose="02010600030101010101" pitchFamily="2" charset="-122"/>
            </a:endParaRPr>
          </a:p>
          <a:p>
            <a:pPr marL="342900" lvl="0" indent="-342900" hangingPunct="0">
              <a:spcAft>
                <a:spcPts val="600"/>
              </a:spcAft>
              <a:buFont typeface="Symbol" panose="05050102010706020507" pitchFamily="18" charset="2"/>
              <a:buChar char=""/>
            </a:pPr>
            <a:r>
              <a:rPr lang="en-US" altLang="zh-CN" sz="1600" strike="sngStrike" dirty="0">
                <a:effectLst/>
                <a:highlight>
                  <a:srgbClr val="FFFF00"/>
                </a:highlight>
                <a:latin typeface="Times New Roman" panose="02020603050405020304" pitchFamily="18" charset="0"/>
                <a:ea typeface="宋体" panose="02010600030101010101" pitchFamily="2" charset="-122"/>
              </a:rPr>
              <a:t>Whether or not/how a separate early indication can be supported</a:t>
            </a:r>
            <a:endParaRPr lang="zh-CN" altLang="zh-CN" sz="1600" strike="sngStrike" dirty="0">
              <a:effectLst/>
              <a:highlight>
                <a:srgbClr val="FFFF00"/>
              </a:highlight>
              <a:latin typeface="Times New Roman" panose="02020603050405020304" pitchFamily="18" charset="0"/>
              <a:ea typeface="宋体" panose="02010600030101010101" pitchFamily="2" charset="-122"/>
            </a:endParaRPr>
          </a:p>
          <a:p>
            <a:pPr marL="342900" lvl="0" indent="-342900" hangingPunct="0">
              <a:spcAft>
                <a:spcPts val="600"/>
              </a:spcAft>
              <a:buFont typeface="Symbol" panose="05050102010706020507" pitchFamily="18" charset="2"/>
              <a:buChar char=""/>
            </a:pPr>
            <a:r>
              <a:rPr lang="en-US" altLang="zh-CN" sz="1600" strike="sngStrike" dirty="0">
                <a:effectLst/>
                <a:latin typeface="Times New Roman" panose="02020603050405020304" pitchFamily="18" charset="0"/>
                <a:ea typeface="宋体" panose="02010600030101010101" pitchFamily="2" charset="-122"/>
              </a:rPr>
              <a:t>Other restrictions of the WI (e.g., connectivity restrictions, band, etc.)</a:t>
            </a:r>
            <a:endParaRPr lang="zh-CN" altLang="zh-CN" sz="1600" strike="sngStrike" dirty="0">
              <a:effectLst/>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en-US" altLang="zh-CN" sz="2000"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zh-CN" altLang="zh-CN" sz="20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80743954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A5AF6-A5A4-0C3B-2286-936EDC6957B6}"/>
              </a:ext>
            </a:extLst>
          </p:cNvPr>
          <p:cNvSpPr>
            <a:spLocks noGrp="1"/>
          </p:cNvSpPr>
          <p:nvPr>
            <p:ph type="title"/>
          </p:nvPr>
        </p:nvSpPr>
        <p:spPr/>
        <p:txBody>
          <a:bodyPr/>
          <a:lstStyle/>
          <a:p>
            <a:r>
              <a:rPr lang="en-US" altLang="zh-CN" dirty="0"/>
              <a:t>Wrap Up - 2</a:t>
            </a:r>
            <a:endParaRPr lang="zh-CN" altLang="en-US" dirty="0"/>
          </a:p>
        </p:txBody>
      </p:sp>
      <p:sp>
        <p:nvSpPr>
          <p:cNvPr id="5" name="Content Placeholder 2">
            <a:extLst>
              <a:ext uri="{FF2B5EF4-FFF2-40B4-BE49-F238E27FC236}">
                <a16:creationId xmlns:a16="http://schemas.microsoft.com/office/drawing/2014/main" id="{4AEB6E70-C579-F148-F9BC-7206E61B4AC0}"/>
              </a:ext>
            </a:extLst>
          </p:cNvPr>
          <p:cNvSpPr txBox="1">
            <a:spLocks/>
          </p:cNvSpPr>
          <p:nvPr/>
        </p:nvSpPr>
        <p:spPr bwMode="auto">
          <a:xfrm>
            <a:off x="523214" y="1045426"/>
            <a:ext cx="13949104" cy="474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lvl="0">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Issue 5. Miscellaneous </a:t>
            </a:r>
            <a:endParaRPr lang="zh-CN" altLang="zh-CN" sz="2000" b="1" dirty="0">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M-1: Specify an SI indication to indicate whether a UE can camp on the cell/frequency or not: Sierra</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M-2: UE complexity (peak rate) reduction in FR2: Ericsson,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r>
              <a:rPr lang="en-US" altLang="zh-CN" sz="1800" dirty="0">
                <a:solidFill>
                  <a:srgbClr val="000000"/>
                </a:solidFill>
                <a:effectLst/>
                <a:latin typeface="Times New Roman" panose="02020603050405020304" pitchFamily="18" charset="0"/>
                <a:ea typeface="宋体" panose="02010600030101010101" pitchFamily="2" charset="-122"/>
              </a:rPr>
              <a:t>, opposed by </a:t>
            </a:r>
            <a:r>
              <a:rPr lang="en-US" altLang="zh-CN" sz="1800" dirty="0" err="1">
                <a:solidFill>
                  <a:srgbClr val="000000"/>
                </a:solidFill>
                <a:effectLst/>
                <a:latin typeface="Times New Roman" panose="02020603050405020304" pitchFamily="18" charset="0"/>
                <a:ea typeface="宋体" panose="02010600030101010101" pitchFamily="2" charset="-122"/>
              </a:rPr>
              <a:t>Futurewei</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M-3: Support NCD-SSB for </a:t>
            </a:r>
            <a:r>
              <a:rPr lang="en-US" altLang="zh-CN" sz="1800" dirty="0" err="1">
                <a:solidFill>
                  <a:srgbClr val="000000"/>
                </a:solidFill>
                <a:effectLst/>
                <a:latin typeface="Times New Roman" panose="02020603050405020304" pitchFamily="18" charset="0"/>
                <a:ea typeface="宋体" panose="02010600030101010101" pitchFamily="2" charset="-122"/>
              </a:rPr>
              <a:t>RedCap</a:t>
            </a:r>
            <a:r>
              <a:rPr lang="en-US" altLang="zh-CN" sz="1800" dirty="0">
                <a:solidFill>
                  <a:srgbClr val="000000"/>
                </a:solidFill>
                <a:effectLst/>
                <a:latin typeface="Times New Roman" panose="02020603050405020304" pitchFamily="18" charset="0"/>
                <a:ea typeface="宋体" panose="02010600030101010101" pitchFamily="2" charset="-122"/>
              </a:rPr>
              <a:t> UEs in idle/inactive state: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M-4: Make UE capability filtering by the UE optional: Qualcomm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M-5: Specify support for lower UE power class: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M-6: An additional separate initial BWP is not needed: Ericsson (can be decided in WG)</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M-7: Clarification on the objective for UE BB bandwidth reduction: CATT</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M-8: RAN paging only for Enhanced </a:t>
            </a:r>
            <a:r>
              <a:rPr lang="en-US" altLang="zh-CN" sz="1800" dirty="0" err="1">
                <a:solidFill>
                  <a:srgbClr val="000000"/>
                </a:solidFill>
                <a:effectLst/>
                <a:latin typeface="Times New Roman" panose="02020603050405020304" pitchFamily="18" charset="0"/>
                <a:ea typeface="宋体" panose="02010600030101010101" pitchFamily="2" charset="-122"/>
              </a:rPr>
              <a:t>eDRX</a:t>
            </a:r>
            <a:r>
              <a:rPr lang="en-US" altLang="zh-CN" sz="1800" dirty="0">
                <a:solidFill>
                  <a:srgbClr val="000000"/>
                </a:solidFill>
                <a:effectLst/>
                <a:latin typeface="Times New Roman" panose="02020603050405020304" pitchFamily="18" charset="0"/>
                <a:ea typeface="宋体" panose="02010600030101010101" pitchFamily="2" charset="-122"/>
              </a:rPr>
              <a:t>: </a:t>
            </a:r>
            <a:r>
              <a:rPr lang="en-US" altLang="zh-CN" sz="1800" dirty="0" err="1">
                <a:solidFill>
                  <a:srgbClr val="000000"/>
                </a:solidFill>
                <a:effectLst/>
                <a:latin typeface="Times New Roman" panose="02020603050405020304" pitchFamily="18" charset="0"/>
                <a:ea typeface="宋体" panose="02010600030101010101" pitchFamily="2" charset="-122"/>
              </a:rPr>
              <a:t>xiaomi</a:t>
            </a:r>
            <a:endParaRPr lang="zh-CN" altLang="zh-CN" sz="1800" dirty="0">
              <a:effectLst/>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en-US" altLang="zh-CN" sz="2000"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zh-CN" altLang="zh-CN" sz="20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6428369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A5AF6-A5A4-0C3B-2286-936EDC6957B6}"/>
              </a:ext>
            </a:extLst>
          </p:cNvPr>
          <p:cNvSpPr>
            <a:spLocks noGrp="1"/>
          </p:cNvSpPr>
          <p:nvPr>
            <p:ph type="title"/>
          </p:nvPr>
        </p:nvSpPr>
        <p:spPr>
          <a:xfrm>
            <a:off x="1881071" y="228600"/>
            <a:ext cx="11233382" cy="1143000"/>
          </a:xfrm>
        </p:spPr>
        <p:txBody>
          <a:bodyPr/>
          <a:lstStyle/>
          <a:p>
            <a:r>
              <a:rPr lang="en-US" altLang="zh-CN" dirty="0"/>
              <a:t>Agreements and Conclusion after Friday’s GTW</a:t>
            </a:r>
            <a:endParaRPr lang="zh-CN" altLang="en-US" dirty="0"/>
          </a:p>
        </p:txBody>
      </p:sp>
      <p:sp>
        <p:nvSpPr>
          <p:cNvPr id="5" name="Content Placeholder 2">
            <a:extLst>
              <a:ext uri="{FF2B5EF4-FFF2-40B4-BE49-F238E27FC236}">
                <a16:creationId xmlns:a16="http://schemas.microsoft.com/office/drawing/2014/main" id="{4AEB6E70-C579-F148-F9BC-7206E61B4AC0}"/>
              </a:ext>
            </a:extLst>
          </p:cNvPr>
          <p:cNvSpPr txBox="1">
            <a:spLocks/>
          </p:cNvSpPr>
          <p:nvPr/>
        </p:nvSpPr>
        <p:spPr bwMode="auto">
          <a:xfrm>
            <a:off x="459416" y="1371600"/>
            <a:ext cx="13949104" cy="508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For Issue – 1 </a:t>
            </a:r>
            <a:r>
              <a:rPr lang="en-US" altLang="zh-CN" sz="2000" b="1" dirty="0">
                <a:solidFill>
                  <a:srgbClr val="000000"/>
                </a:solidFill>
                <a:effectLst/>
                <a:latin typeface="Times New Roman" panose="02020603050405020304" pitchFamily="18" charset="0"/>
                <a:ea typeface="宋体" panose="02010600030101010101" pitchFamily="2" charset="-122"/>
              </a:rPr>
              <a:t>UE peak rate reduction as a standalone feature</a:t>
            </a:r>
          </a:p>
          <a:p>
            <a:pPr marL="0" indent="0">
              <a:spcAft>
                <a:spcPts val="600"/>
              </a:spcAft>
              <a:buNone/>
              <a:tabLst>
                <a:tab pos="270510" algn="l"/>
                <a:tab pos="457200" algn="l"/>
              </a:tabLst>
            </a:pPr>
            <a:r>
              <a:rPr lang="en-US" altLang="zh-CN" sz="2000" b="1" dirty="0">
                <a:solidFill>
                  <a:srgbClr val="000000"/>
                </a:solidFill>
                <a:latin typeface="Times New Roman" panose="02020603050405020304" pitchFamily="18" charset="0"/>
                <a:ea typeface="宋体" panose="02010600030101010101" pitchFamily="2" charset="-122"/>
              </a:rPr>
              <a:t>Conclusion</a:t>
            </a:r>
            <a:endParaRPr lang="en-US" altLang="zh-CN" sz="2000" b="1" dirty="0">
              <a:latin typeface="Times New Roman" panose="02020603050405020304" pitchFamily="18" charset="0"/>
              <a:ea typeface="宋体" panose="02010600030101010101" pitchFamily="2" charset="-122"/>
            </a:endParaRPr>
          </a:p>
          <a:p>
            <a:pPr lvl="1">
              <a:spcAft>
                <a:spcPts val="600"/>
              </a:spcAft>
              <a:tabLst>
                <a:tab pos="270510" algn="l"/>
                <a:tab pos="457200" algn="l"/>
              </a:tabLst>
            </a:pPr>
            <a:r>
              <a:rPr lang="en-US" altLang="zh-CN" sz="2000" dirty="0">
                <a:latin typeface="Times New Roman" panose="02020603050405020304" pitchFamily="18" charset="0"/>
                <a:ea typeface="宋体" panose="02010600030101010101" pitchFamily="2" charset="-122"/>
              </a:rPr>
              <a:t>Revisit in RAN#99 (no additional discussion in RAN1 in 1Q’23)</a:t>
            </a:r>
            <a:endParaRPr lang="zh-CN" altLang="zh-CN" sz="2000" dirty="0">
              <a:latin typeface="Times New Roman" panose="02020603050405020304" pitchFamily="18" charset="0"/>
              <a:ea typeface="宋体" panose="02010600030101010101" pitchFamily="2" charset="-122"/>
            </a:endParaRPr>
          </a:p>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For Issue – 2 </a:t>
            </a:r>
            <a:r>
              <a:rPr lang="en-US" altLang="zh-CN" sz="2000" b="1" dirty="0">
                <a:solidFill>
                  <a:srgbClr val="000000"/>
                </a:solidFill>
                <a:effectLst/>
                <a:latin typeface="Times New Roman" panose="02020603050405020304" pitchFamily="18" charset="0"/>
                <a:ea typeface="宋体" panose="02010600030101010101" pitchFamily="2" charset="-122"/>
              </a:rPr>
              <a:t>Additional separate early indication</a:t>
            </a:r>
            <a:endParaRPr lang="en-US" altLang="zh-CN" sz="2000" b="1" dirty="0">
              <a:effectLst/>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r>
              <a:rPr lang="en-US" altLang="zh-CN" sz="2000" b="1" dirty="0">
                <a:solidFill>
                  <a:srgbClr val="000000"/>
                </a:solidFill>
                <a:latin typeface="Times New Roman" panose="02020603050405020304" pitchFamily="18" charset="0"/>
                <a:ea typeface="宋体" panose="02010600030101010101" pitchFamily="2" charset="-122"/>
              </a:rPr>
              <a:t>Agreement</a:t>
            </a:r>
          </a:p>
          <a:p>
            <a:pPr>
              <a:spcAft>
                <a:spcPts val="600"/>
              </a:spcAft>
              <a:tabLst>
                <a:tab pos="270510" algn="l"/>
                <a:tab pos="457200" algn="l"/>
              </a:tabLst>
            </a:pPr>
            <a:r>
              <a:rPr lang="en-US" altLang="zh-CN" sz="1600" dirty="0">
                <a:solidFill>
                  <a:srgbClr val="000000"/>
                </a:solidFill>
                <a:latin typeface="Times New Roman" panose="02020603050405020304" pitchFamily="18" charset="0"/>
                <a:ea typeface="宋体" panose="02010600030101010101" pitchFamily="2" charset="-122"/>
              </a:rPr>
              <a:t>Update the WID by adding objective: </a:t>
            </a:r>
          </a:p>
          <a:p>
            <a:pPr lvl="1">
              <a:tabLst>
                <a:tab pos="270510" algn="l"/>
                <a:tab pos="457200" algn="l"/>
              </a:tabLst>
            </a:pPr>
            <a:r>
              <a:rPr lang="en-US" altLang="zh-CN" sz="1600" dirty="0">
                <a:solidFill>
                  <a:srgbClr val="000000"/>
                </a:solidFill>
                <a:latin typeface="Times New Roman" panose="02020603050405020304" pitchFamily="18" charset="0"/>
                <a:ea typeface="宋体" panose="02010600030101010101" pitchFamily="2" charset="-122"/>
              </a:rPr>
              <a:t>Support additional separate early indication(s)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pPr lvl="1"/>
            <a:endParaRPr lang="en-US" altLang="zh-CN" sz="1600" dirty="0">
              <a:solidFill>
                <a:srgbClr val="000000"/>
              </a:solidFill>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en-US" altLang="zh-CN" sz="2000"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zh-CN" altLang="zh-CN" sz="20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99939170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a:xfrm>
            <a:off x="2174274" y="95692"/>
            <a:ext cx="9846020" cy="760228"/>
          </a:xfrm>
        </p:spPr>
        <p:txBody>
          <a:bodyPr/>
          <a:lstStyle/>
          <a:p>
            <a:r>
              <a:rPr lang="en-US" altLang="zh-CN" sz="3200" dirty="0"/>
              <a:t>Outline 1 – Pending issues in WID </a:t>
            </a:r>
            <a:endParaRPr lang="zh-CN" altLang="en-US" sz="3200"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75376" y="643271"/>
            <a:ext cx="13756312" cy="6119037"/>
          </a:xfrm>
        </p:spPr>
        <p:txBody>
          <a:bodyPr/>
          <a:lstStyle/>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Issue 1. UE peak rate reduction as a standalone feature:</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Apple, CMCC, Intel, Sierra, Qualcomm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No: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r>
              <a:rPr lang="en-US" altLang="zh-CN" sz="1400" dirty="0">
                <a:solidFill>
                  <a:srgbClr val="000000"/>
                </a:solidFill>
                <a:effectLst/>
                <a:latin typeface="Times New Roman" panose="02020603050405020304" pitchFamily="18" charset="0"/>
                <a:ea typeface="宋体" panose="02010600030101010101" pitchFamily="2" charset="-122"/>
              </a:rPr>
              <a:t>, Huawei, Nokia, Nordic, </a:t>
            </a:r>
            <a:r>
              <a:rPr lang="en-US" altLang="zh-CN" sz="1400" dirty="0" err="1">
                <a:solidFill>
                  <a:srgbClr val="000000"/>
                </a:solidFill>
                <a:effectLst/>
                <a:latin typeface="Times New Roman" panose="02020603050405020304" pitchFamily="18" charset="0"/>
                <a:ea typeface="宋体" panose="02010600030101010101" pitchFamily="2" charset="-122"/>
              </a:rPr>
              <a:t>Spreadtrum</a:t>
            </a:r>
            <a:r>
              <a:rPr lang="en-US" altLang="zh-CN" sz="1400" dirty="0">
                <a:solidFill>
                  <a:srgbClr val="000000"/>
                </a:solidFill>
                <a:effectLst/>
                <a:latin typeface="Times New Roman" panose="02020603050405020304" pitchFamily="18" charset="0"/>
                <a:ea typeface="宋体" panose="02010600030101010101" pitchFamily="2" charset="-122"/>
              </a:rPr>
              <a:t>, Xiaomi, ZTE</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No for Rel-18 but maybe for Rel-17: CATT</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UE BB bandwidth reduction and UE peak rate reduction not independent features: Ericsson</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Also open to removing the UE peak rate reduction objective: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endParaRPr lang="zh-CN" altLang="zh-CN" sz="14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 Issue 2. Additional separate early indication:</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already in Msg1: Apple, DCM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both Msg1 and Msg3: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r>
              <a:rPr lang="en-US" altLang="zh-CN" sz="1400" dirty="0">
                <a:solidFill>
                  <a:srgbClr val="000000"/>
                </a:solidFill>
                <a:effectLst/>
                <a:latin typeface="Times New Roman" panose="02020603050405020304" pitchFamily="18" charset="0"/>
                <a:ea typeface="宋体" panose="02010600030101010101" pitchFamily="2" charset="-122"/>
              </a:rPr>
              <a:t>, Huawei, Qualcomm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at least Msg3, maybe also Msg1: Ericsson, Nokia, Nordic</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Msg3 but not Msg1: CATT, Intel, MediaTek</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Msg1 and/or Msg3: Xiaomi, ZTE</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Maybe Msg3 but not Msg1: CMCC, Vivo</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Decide in WG: Ericsson, Sierra</a:t>
            </a:r>
            <a:endParaRPr lang="zh-CN" altLang="zh-CN" sz="14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highlight>
                  <a:srgbClr val="00FF00"/>
                </a:highlight>
                <a:latin typeface="Times New Roman" panose="02020603050405020304" pitchFamily="18" charset="0"/>
                <a:ea typeface="宋体" panose="02010600030101010101" pitchFamily="2" charset="-122"/>
              </a:rPr>
              <a:t> Issue 3. Other restrictions of the WI (e.g., connectivity restrictions, band, etc.):</a:t>
            </a:r>
            <a:endParaRPr lang="zh-CN" altLang="zh-CN" sz="1800" dirty="0">
              <a:effectLst/>
              <a:highlight>
                <a:srgbClr val="00FF00"/>
              </a:highligh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At least restrictions of no CA and DC: DCM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Inheriting Rel-17 restrictions: Nordic, Xiaomi</a:t>
            </a:r>
            <a:endParaRPr lang="zh-CN" altLang="zh-CN" sz="1400" dirty="0">
              <a:effectLst/>
              <a:latin typeface="Times New Roman" panose="02020603050405020304" pitchFamily="18" charset="0"/>
              <a:ea typeface="宋体" panose="02010600030101010101" pitchFamily="2" charset="-122"/>
            </a:endParaRPr>
          </a:p>
          <a:p>
            <a:pPr lvl="1"/>
            <a:endParaRPr lang="zh-CN" altLang="en-US" dirty="0"/>
          </a:p>
        </p:txBody>
      </p:sp>
    </p:spTree>
    <p:extLst>
      <p:ext uri="{BB962C8B-B14F-4D97-AF65-F5344CB8AC3E}">
        <p14:creationId xmlns:p14="http://schemas.microsoft.com/office/powerpoint/2010/main" val="34774606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a:xfrm>
            <a:off x="2174274" y="95692"/>
            <a:ext cx="9846020" cy="760228"/>
          </a:xfrm>
        </p:spPr>
        <p:txBody>
          <a:bodyPr/>
          <a:lstStyle/>
          <a:p>
            <a:r>
              <a:rPr lang="en-US" altLang="zh-CN" sz="3200" dirty="0"/>
              <a:t>Outline 2 – Other proposals for updating WID</a:t>
            </a:r>
            <a:endParaRPr lang="zh-CN" altLang="en-US" sz="3200"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75376" y="643271"/>
            <a:ext cx="13756312" cy="6119037"/>
          </a:xfrm>
        </p:spPr>
        <p:txBody>
          <a:bodyPr/>
          <a:lstStyle/>
          <a:p>
            <a:pPr marL="342900" lvl="0" indent="-342900">
              <a:spcBef>
                <a:spcPts val="600"/>
              </a:spcBef>
              <a:spcAft>
                <a:spcPts val="900"/>
              </a:spcAft>
              <a:buFont typeface="Symbol" panose="05050102010706020507" pitchFamily="18" charset="2"/>
              <a:buChar char=""/>
            </a:pPr>
            <a:r>
              <a:rPr lang="en-US" altLang="zh-CN" sz="2800" b="1" dirty="0">
                <a:solidFill>
                  <a:srgbClr val="000000"/>
                </a:solidFill>
                <a:effectLst/>
                <a:highlight>
                  <a:srgbClr val="00FF00"/>
                </a:highlight>
                <a:latin typeface="Times New Roman" panose="02020603050405020304" pitchFamily="18" charset="0"/>
                <a:ea typeface="宋体" panose="02010600030101010101" pitchFamily="2" charset="-122"/>
              </a:rPr>
              <a:t>Issue 4. </a:t>
            </a:r>
            <a:r>
              <a:rPr lang="en-US" altLang="zh-CN" sz="2800" b="1" dirty="0">
                <a:solidFill>
                  <a:srgbClr val="000000"/>
                </a:solidFill>
                <a:highlight>
                  <a:srgbClr val="00FF00"/>
                </a:highlight>
                <a:latin typeface="Times New Roman" panose="02020603050405020304" pitchFamily="18" charset="0"/>
                <a:ea typeface="宋体" panose="02010600030101010101" pitchFamily="2" charset="-122"/>
              </a:rPr>
              <a:t>Minimum t</a:t>
            </a:r>
            <a:r>
              <a:rPr lang="en-US" altLang="zh-CN" sz="2800" b="1" dirty="0">
                <a:solidFill>
                  <a:srgbClr val="000000"/>
                </a:solidFill>
                <a:effectLst/>
                <a:highlight>
                  <a:srgbClr val="00FF00"/>
                </a:highlight>
                <a:latin typeface="Times New Roman" panose="02020603050405020304" pitchFamily="18" charset="0"/>
                <a:ea typeface="宋体" panose="02010600030101010101" pitchFamily="2" charset="-122"/>
              </a:rPr>
              <a:t>arget (downlink) peak data rate:</a:t>
            </a:r>
            <a:endParaRPr lang="zh-CN" altLang="zh-CN" sz="2800" dirty="0">
              <a:effectLst/>
              <a:highlight>
                <a:srgbClr val="00FF00"/>
              </a:highlight>
              <a:latin typeface="Times New Roman" panose="02020603050405020304" pitchFamily="18" charset="0"/>
              <a:ea typeface="Times New Roman" panose="02020603050405020304" pitchFamily="18" charset="0"/>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6 Mbps: DCM, Nordic,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6-10 Mbps: Ericsson, ZTE</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10 Mbps: CATT, Nokia</a:t>
            </a:r>
            <a:endParaRPr lang="zh-CN" altLang="zh-CN" sz="18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2800" b="1" dirty="0">
                <a:solidFill>
                  <a:srgbClr val="000000"/>
                </a:solidFill>
                <a:effectLst/>
                <a:latin typeface="Times New Roman" panose="02020603050405020304" pitchFamily="18" charset="0"/>
                <a:ea typeface="宋体" panose="02010600030101010101" pitchFamily="2" charset="-122"/>
              </a:rPr>
              <a:t>Issue 5. Miscellaneous </a:t>
            </a:r>
            <a:endParaRPr lang="zh-CN" altLang="zh-CN" sz="2800" dirty="0">
              <a:effectLst/>
              <a:latin typeface="Times New Roman" panose="02020603050405020304" pitchFamily="18" charset="0"/>
              <a:ea typeface="Times New Roman" panose="02020603050405020304" pitchFamily="18" charset="0"/>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M-1: Specify an SI indication to indicate whether a UE can camp on the cell/frequency or not: Sierra</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M-2: UE complexity (peak rate) reduction in FR2: Ericsson,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r>
              <a:rPr lang="en-US" altLang="zh-CN" sz="1800" dirty="0">
                <a:solidFill>
                  <a:srgbClr val="000000"/>
                </a:solidFill>
                <a:effectLst/>
                <a:latin typeface="Times New Roman" panose="02020603050405020304" pitchFamily="18" charset="0"/>
                <a:ea typeface="宋体" panose="02010600030101010101" pitchFamily="2" charset="-122"/>
              </a:rPr>
              <a:t>, opposed by </a:t>
            </a:r>
            <a:r>
              <a:rPr lang="en-US" altLang="zh-CN" sz="1800" dirty="0" err="1">
                <a:solidFill>
                  <a:srgbClr val="000000"/>
                </a:solidFill>
                <a:effectLst/>
                <a:latin typeface="Times New Roman" panose="02020603050405020304" pitchFamily="18" charset="0"/>
                <a:ea typeface="宋体" panose="02010600030101010101" pitchFamily="2" charset="-122"/>
              </a:rPr>
              <a:t>Futurewei</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M-3: Support NCD-SSB for </a:t>
            </a:r>
            <a:r>
              <a:rPr lang="en-US" altLang="zh-CN" sz="1800" dirty="0" err="1">
                <a:solidFill>
                  <a:srgbClr val="000000"/>
                </a:solidFill>
                <a:effectLst/>
                <a:latin typeface="Times New Roman" panose="02020603050405020304" pitchFamily="18" charset="0"/>
                <a:ea typeface="宋体" panose="02010600030101010101" pitchFamily="2" charset="-122"/>
              </a:rPr>
              <a:t>RedCap</a:t>
            </a:r>
            <a:r>
              <a:rPr lang="en-US" altLang="zh-CN" sz="1800" dirty="0">
                <a:solidFill>
                  <a:srgbClr val="000000"/>
                </a:solidFill>
                <a:effectLst/>
                <a:latin typeface="Times New Roman" panose="02020603050405020304" pitchFamily="18" charset="0"/>
                <a:ea typeface="宋体" panose="02010600030101010101" pitchFamily="2" charset="-122"/>
              </a:rPr>
              <a:t> UEs in idle/inactive state: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M-4: Make UE capability filtering by the UE optional: Qualcomm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M-5: Specify support for lower UE power class: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M-6: An additional separate initial BWP is not needed: Ericsson (can be decided in WG)</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M-7: Clarification on the objective for UE BB bandwidth reduction: CATT</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M-8: RAN paging only for Enhanced </a:t>
            </a:r>
            <a:r>
              <a:rPr lang="en-US" altLang="zh-CN" sz="1800" dirty="0" err="1">
                <a:solidFill>
                  <a:srgbClr val="000000"/>
                </a:solidFill>
                <a:effectLst/>
                <a:latin typeface="Times New Roman" panose="02020603050405020304" pitchFamily="18" charset="0"/>
                <a:ea typeface="宋体" panose="02010600030101010101" pitchFamily="2" charset="-122"/>
              </a:rPr>
              <a:t>eDRX</a:t>
            </a:r>
            <a:r>
              <a:rPr lang="en-US" altLang="zh-CN" sz="1800" dirty="0">
                <a:solidFill>
                  <a:srgbClr val="000000"/>
                </a:solidFill>
                <a:effectLst/>
                <a:latin typeface="Times New Roman" panose="02020603050405020304" pitchFamily="18" charset="0"/>
                <a:ea typeface="宋体" panose="02010600030101010101" pitchFamily="2" charset="-122"/>
              </a:rPr>
              <a:t>: </a:t>
            </a:r>
            <a:r>
              <a:rPr lang="en-US" altLang="zh-CN" sz="1800" dirty="0" err="1">
                <a:solidFill>
                  <a:srgbClr val="000000"/>
                </a:solidFill>
                <a:effectLst/>
                <a:latin typeface="Times New Roman" panose="02020603050405020304" pitchFamily="18" charset="0"/>
                <a:ea typeface="宋体" panose="02010600030101010101" pitchFamily="2" charset="-122"/>
              </a:rPr>
              <a:t>xiaomi</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6018253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523210" y="995696"/>
            <a:ext cx="13949104"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900"/>
              </a:spcAft>
            </a:pPr>
            <a:r>
              <a:rPr lang="en-US" altLang="zh-CN" sz="2000" b="1" dirty="0">
                <a:solidFill>
                  <a:srgbClr val="000000"/>
                </a:solidFill>
                <a:effectLst/>
                <a:latin typeface="Times New Roman" panose="02020603050405020304" pitchFamily="18" charset="0"/>
                <a:ea typeface="宋体" panose="02010600030101010101" pitchFamily="2" charset="-122"/>
              </a:rPr>
              <a:t>For Issue 1. UE peak rate reduction as a standalone feature:</a:t>
            </a:r>
            <a:endParaRPr lang="zh-CN" altLang="zh-CN" sz="2000" dirty="0">
              <a:effectLst/>
              <a:latin typeface="Times New Roman" panose="02020603050405020304" pitchFamily="18" charset="0"/>
              <a:ea typeface="Times New Roman" panose="02020603050405020304" pitchFamily="18" charset="0"/>
            </a:endParaRPr>
          </a:p>
          <a:p>
            <a:pPr marL="0" indent="0" hangingPunct="0">
              <a:spcAft>
                <a:spcPts val="900"/>
              </a:spcAft>
              <a:buNone/>
            </a:pPr>
            <a:r>
              <a:rPr lang="en-US" altLang="zh-CN" sz="1600" b="1" dirty="0">
                <a:effectLst/>
                <a:latin typeface="Times New Roman" panose="02020603050405020304" pitchFamily="18" charset="0"/>
                <a:ea typeface="宋体" panose="02010600030101010101" pitchFamily="2" charset="-122"/>
              </a:rPr>
              <a:t>Proposal  </a:t>
            </a:r>
            <a:endParaRPr lang="zh-CN" altLang="zh-CN" sz="1600" dirty="0">
              <a:effectLst/>
              <a:latin typeface="Times New Roman" panose="02020603050405020304" pitchFamily="18" charset="0"/>
              <a:ea typeface="宋体" panose="02010600030101010101" pitchFamily="2" charset="-122"/>
            </a:endParaRPr>
          </a:p>
          <a:p>
            <a:pPr lvl="0">
              <a:spcAft>
                <a:spcPts val="900"/>
              </a:spcAft>
            </a:pPr>
            <a:r>
              <a:rPr lang="en-US" altLang="zh-CN" sz="1600" b="1" dirty="0">
                <a:latin typeface="Times New Roman" panose="02020603050405020304" pitchFamily="18" charset="0"/>
                <a:ea typeface="宋体" panose="02010600030101010101" pitchFamily="2" charset="-122"/>
              </a:rPr>
              <a:t>PR1 is supported as an add-on for both Rel-17 Redcap capable UE and Rel-18 </a:t>
            </a:r>
            <a:r>
              <a:rPr lang="en-US" altLang="zh-CN" sz="1600" b="1" dirty="0" err="1">
                <a:latin typeface="Times New Roman" panose="02020603050405020304" pitchFamily="18" charset="0"/>
                <a:ea typeface="宋体" panose="02010600030101010101" pitchFamily="2" charset="-122"/>
              </a:rPr>
              <a:t>eRedcap</a:t>
            </a:r>
            <a:r>
              <a:rPr lang="en-US" altLang="zh-CN" sz="1600" b="1" dirty="0">
                <a:latin typeface="Times New Roman" panose="02020603050405020304" pitchFamily="18" charset="0"/>
                <a:ea typeface="宋体" panose="02010600030101010101" pitchFamily="2" charset="-122"/>
              </a:rPr>
              <a:t> capable UE</a:t>
            </a:r>
            <a:endParaRPr lang="zh-CN" altLang="zh-CN" sz="1600" b="1" dirty="0">
              <a:latin typeface="Times New Roman" panose="02020603050405020304" pitchFamily="18" charset="0"/>
              <a:ea typeface="宋体" panose="02010600030101010101" pitchFamily="2" charset="-122"/>
            </a:endParaRPr>
          </a:p>
          <a:p>
            <a:pPr marL="742950" lvl="1" indent="-28575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Times New Roman" panose="02020603050405020304" pitchFamily="18" charset="0"/>
              </a:rPr>
              <a:t>R17 </a:t>
            </a:r>
            <a:r>
              <a:rPr lang="en-US" altLang="zh-CN" sz="1600" dirty="0" err="1">
                <a:solidFill>
                  <a:srgbClr val="000000"/>
                </a:solidFill>
                <a:effectLst/>
                <a:latin typeface="Times New Roman" panose="02020603050405020304" pitchFamily="18" charset="0"/>
                <a:ea typeface="Times New Roman" panose="02020603050405020304" pitchFamily="18" charset="0"/>
              </a:rPr>
              <a:t>RedCap</a:t>
            </a:r>
            <a:r>
              <a:rPr lang="en-US" altLang="zh-CN" sz="1600" dirty="0">
                <a:solidFill>
                  <a:srgbClr val="000000"/>
                </a:solidFill>
                <a:effectLst/>
                <a:latin typeface="Times New Roman" panose="02020603050405020304" pitchFamily="18" charset="0"/>
                <a:ea typeface="Times New Roman" panose="02020603050405020304" pitchFamily="18" charset="0"/>
              </a:rPr>
              <a:t> + R18 PR1 should be of the single R17 UE type</a:t>
            </a:r>
            <a:endParaRPr lang="zh-CN" altLang="zh-CN" sz="1600" dirty="0">
              <a:effectLst/>
              <a:latin typeface="Times New Roman" panose="02020603050405020304" pitchFamily="18" charset="0"/>
              <a:ea typeface="Times New Roman" panose="02020603050405020304" pitchFamily="18" charset="0"/>
            </a:endParaRPr>
          </a:p>
          <a:p>
            <a:pPr marL="1143000" lvl="2" indent="-22860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宋体" panose="02010600030101010101" pitchFamily="2" charset="-122"/>
              </a:rPr>
              <a:t>No early identification for differentiating between UE supporting R17 Redcap and UE supporting R17 Redcap + R18 PR1</a:t>
            </a:r>
            <a:endParaRPr lang="zh-CN" altLang="zh-CN" sz="1600" dirty="0">
              <a:effectLst/>
              <a:latin typeface="Times New Roman" panose="02020603050405020304" pitchFamily="18" charset="0"/>
              <a:ea typeface="Times New Roman" panose="02020603050405020304" pitchFamily="18" charset="0"/>
            </a:endParaRPr>
          </a:p>
          <a:p>
            <a:pPr marL="742950" lvl="1" indent="-28575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Times New Roman" panose="02020603050405020304" pitchFamily="18" charset="0"/>
              </a:rPr>
              <a:t>R18 + BW3/PR3 + R18 PR1 should be of the single R18 UE type</a:t>
            </a:r>
            <a:endParaRPr lang="zh-CN" altLang="zh-CN" sz="1600" dirty="0">
              <a:effectLst/>
              <a:latin typeface="Times New Roman" panose="02020603050405020304" pitchFamily="18" charset="0"/>
              <a:ea typeface="Times New Roman" panose="02020603050405020304" pitchFamily="18" charset="0"/>
            </a:endParaRPr>
          </a:p>
          <a:p>
            <a:pPr marL="1143000" lvl="2" indent="-22860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宋体" panose="02010600030101010101" pitchFamily="2" charset="-122"/>
              </a:rPr>
              <a:t>No early identification for differentiating between UE supporting R18 + BW3/PR3 and UE supporting </a:t>
            </a:r>
            <a:r>
              <a:rPr lang="en-US" altLang="zh-CN" sz="1600" dirty="0">
                <a:solidFill>
                  <a:srgbClr val="000000"/>
                </a:solidFill>
                <a:effectLst/>
                <a:latin typeface="Times New Roman" panose="02020603050405020304" pitchFamily="18" charset="0"/>
                <a:ea typeface="Times New Roman" panose="02020603050405020304" pitchFamily="18" charset="0"/>
              </a:rPr>
              <a:t>R18 + BW3/PR3 + R18 PR1</a:t>
            </a:r>
            <a:endParaRPr lang="zh-CN" altLang="zh-CN" sz="1600" dirty="0">
              <a:effectLst/>
              <a:latin typeface="Times New Roman" panose="02020603050405020304" pitchFamily="18" charset="0"/>
              <a:ea typeface="Times New Roman" panose="02020603050405020304" pitchFamily="18" charset="0"/>
            </a:endParaRPr>
          </a:p>
          <a:p>
            <a:pPr marL="0" indent="0">
              <a:spcAft>
                <a:spcPts val="600"/>
              </a:spcAft>
              <a:buNone/>
            </a:pPr>
            <a:r>
              <a:rPr lang="en-US" altLang="zh-CN" sz="1600" b="1" dirty="0">
                <a:solidFill>
                  <a:srgbClr val="000000"/>
                </a:solidFill>
                <a:latin typeface="Times New Roman" panose="02020603050405020304" pitchFamily="18" charset="0"/>
              </a:rPr>
              <a:t>Yes: </a:t>
            </a:r>
            <a:r>
              <a:rPr lang="en-US" altLang="zh-CN" sz="1600" dirty="0">
                <a:solidFill>
                  <a:srgbClr val="000000"/>
                </a:solidFill>
                <a:latin typeface="Times New Roman" panose="02020603050405020304" pitchFamily="18" charset="0"/>
              </a:rPr>
              <a:t>CATT, Sierra, Qualcomm, Apple, NTT DOCOMO, New H3C, vivo, Meta, Intel, CMCC (10)</a:t>
            </a:r>
          </a:p>
          <a:p>
            <a:pPr marL="0" indent="0">
              <a:spcAft>
                <a:spcPts val="600"/>
              </a:spcAft>
              <a:buNone/>
            </a:pPr>
            <a:r>
              <a:rPr lang="en-US" altLang="zh-CN" sz="1600" b="1" dirty="0">
                <a:solidFill>
                  <a:srgbClr val="000000"/>
                </a:solidFill>
                <a:latin typeface="Times New Roman" panose="02020603050405020304" pitchFamily="18" charset="0"/>
              </a:rPr>
              <a:t>NO: </a:t>
            </a:r>
            <a:r>
              <a:rPr lang="en-US" altLang="zh-CN" sz="1600" dirty="0">
                <a:solidFill>
                  <a:srgbClr val="000000"/>
                </a:solidFill>
                <a:latin typeface="Times New Roman" panose="02020603050405020304" pitchFamily="18" charset="0"/>
              </a:rPr>
              <a:t>Huawei, </a:t>
            </a:r>
            <a:r>
              <a:rPr lang="en-US" altLang="zh-CN" sz="1600" dirty="0" err="1">
                <a:solidFill>
                  <a:srgbClr val="000000"/>
                </a:solidFill>
                <a:latin typeface="Times New Roman" panose="02020603050405020304" pitchFamily="18" charset="0"/>
              </a:rPr>
              <a:t>Nodic</a:t>
            </a:r>
            <a:r>
              <a:rPr lang="en-US" altLang="zh-CN" sz="1600" dirty="0">
                <a:solidFill>
                  <a:srgbClr val="000000"/>
                </a:solidFill>
                <a:latin typeface="Times New Roman" panose="02020603050405020304" pitchFamily="18" charset="0"/>
              </a:rPr>
              <a:t>, </a:t>
            </a:r>
            <a:r>
              <a:rPr lang="en-US" altLang="zh-CN" sz="1600" dirty="0" err="1">
                <a:solidFill>
                  <a:srgbClr val="000000"/>
                </a:solidFill>
                <a:latin typeface="Times New Roman" panose="02020603050405020304" pitchFamily="18" charset="0"/>
              </a:rPr>
              <a:t>Futurewei</a:t>
            </a:r>
            <a:r>
              <a:rPr lang="en-US" altLang="zh-CN" sz="1600" dirty="0">
                <a:solidFill>
                  <a:srgbClr val="000000"/>
                </a:solidFill>
                <a:latin typeface="Times New Roman" panose="02020603050405020304" pitchFamily="18" charset="0"/>
              </a:rPr>
              <a:t>, MTK, </a:t>
            </a:r>
            <a:r>
              <a:rPr lang="en-US" altLang="zh-CN" sz="1600" dirty="0" err="1">
                <a:solidFill>
                  <a:srgbClr val="000000"/>
                </a:solidFill>
                <a:latin typeface="Times New Roman" panose="02020603050405020304" pitchFamily="18" charset="0"/>
              </a:rPr>
              <a:t>Spreadtrum</a:t>
            </a:r>
            <a:r>
              <a:rPr lang="en-US" altLang="zh-CN" sz="1600" dirty="0">
                <a:solidFill>
                  <a:srgbClr val="000000"/>
                </a:solidFill>
                <a:latin typeface="Times New Roman" panose="02020603050405020304" pitchFamily="18" charset="0"/>
              </a:rPr>
              <a:t>, Lenovo, LGE, Ericsson, ZTE, Vodafone, Sony, Sequans, China Telecom (13)</a:t>
            </a:r>
          </a:p>
          <a:p>
            <a:pPr marL="0" indent="0">
              <a:spcAft>
                <a:spcPts val="600"/>
              </a:spcAft>
              <a:buNone/>
            </a:pPr>
            <a:r>
              <a:rPr lang="en-US" altLang="zh-CN" sz="1600" b="1" dirty="0">
                <a:solidFill>
                  <a:srgbClr val="000000"/>
                </a:solidFill>
                <a:latin typeface="Times New Roman" panose="02020603050405020304" pitchFamily="18" charset="0"/>
              </a:rPr>
              <a:t>Not strong: </a:t>
            </a:r>
            <a:r>
              <a:rPr lang="en-US" altLang="zh-CN" sz="1600" dirty="0">
                <a:solidFill>
                  <a:srgbClr val="000000"/>
                </a:solidFill>
                <a:latin typeface="Times New Roman" panose="02020603050405020304" pitchFamily="18" charset="0"/>
              </a:rPr>
              <a:t>Samsung, Panasonic</a:t>
            </a:r>
          </a:p>
          <a:p>
            <a:pPr marL="0" indent="0">
              <a:spcAft>
                <a:spcPts val="900"/>
              </a:spcAft>
              <a:buNone/>
            </a:pPr>
            <a:r>
              <a:rPr lang="en-US" altLang="zh-CN" sz="1600" b="1" dirty="0">
                <a:solidFill>
                  <a:srgbClr val="000000"/>
                </a:solidFill>
                <a:latin typeface="Times New Roman" panose="02020603050405020304" pitchFamily="18" charset="0"/>
              </a:rPr>
              <a:t>Observations: </a:t>
            </a:r>
          </a:p>
          <a:p>
            <a:pPr marL="342900" indent="-342900">
              <a:spcAft>
                <a:spcPts val="600"/>
              </a:spcAft>
              <a:buAutoNum type="arabicPeriod"/>
            </a:pPr>
            <a:r>
              <a:rPr lang="en-US" altLang="zh-CN" sz="1600" dirty="0">
                <a:solidFill>
                  <a:srgbClr val="000000"/>
                </a:solidFill>
                <a:latin typeface="Times New Roman" panose="02020603050405020304" pitchFamily="18" charset="0"/>
              </a:rPr>
              <a:t>Compared to the last round’s proposal and discussion, this proposal has resolved the concern on more UE types, however, opponent companies comment that 3GPP should define dual approaches to meet the same target peak data rate, so some companies would drop R18 PR1 than support standalone R18 PR1 </a:t>
            </a:r>
          </a:p>
          <a:p>
            <a:pPr marL="342900" indent="-342900">
              <a:spcAft>
                <a:spcPts val="600"/>
              </a:spcAft>
              <a:buAutoNum type="arabicPeriod"/>
            </a:pPr>
            <a:r>
              <a:rPr lang="en-US" altLang="zh-CN" sz="1600" dirty="0">
                <a:solidFill>
                  <a:srgbClr val="000000"/>
                </a:solidFill>
                <a:latin typeface="Times New Roman" panose="02020603050405020304" pitchFamily="18" charset="0"/>
              </a:rPr>
              <a:t>Some companies have misunderstood the proposal which does not impose anything on R17 specification</a:t>
            </a:r>
          </a:p>
          <a:p>
            <a:pPr marL="342900" indent="-342900">
              <a:spcAft>
                <a:spcPts val="600"/>
              </a:spcAft>
              <a:buAutoNum type="arabicPeriod"/>
            </a:pPr>
            <a:r>
              <a:rPr lang="en-US" altLang="zh-CN" sz="1600" dirty="0">
                <a:solidFill>
                  <a:srgbClr val="000000"/>
                </a:solidFill>
                <a:latin typeface="Times New Roman" panose="02020603050405020304" pitchFamily="18" charset="0"/>
              </a:rPr>
              <a:t>Some companies propose to </a:t>
            </a:r>
            <a:r>
              <a:rPr lang="en-US" altLang="zh-CN" sz="1600" dirty="0" err="1">
                <a:solidFill>
                  <a:srgbClr val="000000"/>
                </a:solidFill>
                <a:latin typeface="Times New Roman" panose="02020603050405020304" pitchFamily="18" charset="0"/>
              </a:rPr>
              <a:t>downselect</a:t>
            </a:r>
            <a:r>
              <a:rPr lang="en-US" altLang="zh-CN" sz="1600" dirty="0">
                <a:solidFill>
                  <a:srgbClr val="000000"/>
                </a:solidFill>
                <a:latin typeface="Times New Roman" panose="02020603050405020304" pitchFamily="18" charset="0"/>
              </a:rPr>
              <a:t> between BW3/PR3 and standalone PR1 or only add-on</a:t>
            </a: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intermediate round - 1</a:t>
            </a:r>
            <a:endParaRPr lang="zh-CN" altLang="en-US" sz="3200" dirty="0"/>
          </a:p>
        </p:txBody>
      </p:sp>
    </p:spTree>
    <p:extLst>
      <p:ext uri="{BB962C8B-B14F-4D97-AF65-F5344CB8AC3E}">
        <p14:creationId xmlns:p14="http://schemas.microsoft.com/office/powerpoint/2010/main" val="303018061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a:xfrm>
            <a:off x="541459" y="1180214"/>
            <a:ext cx="13756312" cy="5337544"/>
          </a:xfrm>
        </p:spPr>
        <p:txBody>
          <a:bodyPr/>
          <a:lstStyle/>
          <a:p>
            <a:r>
              <a:rPr lang="en-US" altLang="zh-CN" sz="2400" b="1" dirty="0">
                <a:solidFill>
                  <a:srgbClr val="000000"/>
                </a:solidFill>
                <a:effectLst/>
                <a:latin typeface="Times New Roman" panose="02020603050405020304" pitchFamily="18" charset="0"/>
                <a:ea typeface="宋体" panose="02010600030101010101" pitchFamily="2" charset="-122"/>
              </a:rPr>
              <a:t> </a:t>
            </a:r>
            <a:r>
              <a:rPr lang="en-US" altLang="zh-CN" sz="2000" b="1" dirty="0">
                <a:solidFill>
                  <a:srgbClr val="000000"/>
                </a:solidFill>
                <a:effectLst/>
                <a:latin typeface="Times New Roman" panose="02020603050405020304" pitchFamily="18" charset="0"/>
                <a:ea typeface="宋体" panose="02010600030101010101" pitchFamily="2" charset="-122"/>
              </a:rPr>
              <a:t>For Issue 2. Additional separate early indication:</a:t>
            </a:r>
            <a:endParaRPr lang="zh-CN" altLang="zh-CN" sz="2000" dirty="0">
              <a:effectLst/>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US" altLang="zh-CN" sz="1800" b="1" dirty="0">
                <a:solidFill>
                  <a:srgbClr val="000000"/>
                </a:solidFill>
                <a:effectLst/>
                <a:latin typeface="Times New Roman" panose="02020603050405020304" pitchFamily="18" charset="0"/>
                <a:ea typeface="宋体" panose="02010600030101010101" pitchFamily="2" charset="-122"/>
              </a:rPr>
              <a:t>Proposal</a:t>
            </a: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Update the WID by adding objective: Support additional separate early indication(s) (RAN1, RAN2)</a:t>
            </a:r>
            <a:endParaRPr lang="zh-CN" altLang="zh-CN" sz="1800" dirty="0">
              <a:solidFill>
                <a:srgbClr val="000000"/>
              </a:solidFill>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dirty="0">
                <a:solidFill>
                  <a:srgbClr val="000000"/>
                </a:solidFill>
                <a:effectLst/>
                <a:latin typeface="Times New Roman" panose="02020603050405020304" pitchFamily="18" charset="0"/>
                <a:ea typeface="宋体" panose="02010600030101010101" pitchFamily="2" charset="-122"/>
              </a:rPr>
              <a:t>How to support is decided by WGs</a:t>
            </a:r>
            <a:endParaRPr lang="zh-CN" altLang="zh-CN" sz="1800" dirty="0">
              <a:effectLst/>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 seems agreeable to all</a:t>
            </a:r>
          </a:p>
          <a:p>
            <a:pPr marL="0" indent="0">
              <a:spcBef>
                <a:spcPts val="600"/>
              </a:spcBef>
              <a:spcAft>
                <a:spcPts val="900"/>
              </a:spcAft>
              <a:buNone/>
            </a:pPr>
            <a:endParaRPr lang="en-US" altLang="zh-CN" sz="1800" dirty="0">
              <a:solidFill>
                <a:srgbClr val="000000"/>
              </a:solidFill>
              <a:latin typeface="Times New Roman" panose="02020603050405020304" pitchFamily="18" charset="0"/>
              <a:ea typeface="宋体" panose="02010600030101010101" pitchFamily="2" charset="-122"/>
            </a:endParaRPr>
          </a:p>
          <a:p>
            <a:r>
              <a:rPr lang="en-US" altLang="zh-CN" sz="2000" b="1" dirty="0">
                <a:solidFill>
                  <a:srgbClr val="000000"/>
                </a:solidFill>
                <a:highlight>
                  <a:srgbClr val="00FF00"/>
                </a:highlight>
                <a:latin typeface="Times New Roman" panose="02020603050405020304" pitchFamily="18" charset="0"/>
                <a:ea typeface="宋体" panose="02010600030101010101" pitchFamily="2" charset="-122"/>
              </a:rPr>
              <a:t> Issue 3. Other restrictions of the WI (e.g., connectivity restrictions, band, etc.):</a:t>
            </a:r>
            <a:endParaRPr lang="zh-CN" altLang="zh-CN" sz="2000" b="1" dirty="0">
              <a:solidFill>
                <a:srgbClr val="000000"/>
              </a:solidFill>
              <a:highlight>
                <a:srgbClr val="00FF00"/>
              </a:highlight>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Proposal</a:t>
            </a:r>
            <a:endParaRPr lang="zh-CN" altLang="zh-CN" sz="1800" b="1"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For restriction of the WI (e.g., connectivity restriction, band, </a:t>
            </a:r>
            <a:r>
              <a:rPr lang="en-US" altLang="zh-CN" sz="1800" dirty="0" err="1">
                <a:solidFill>
                  <a:srgbClr val="000000"/>
                </a:solidFill>
                <a:latin typeface="Times New Roman" panose="02020603050405020304" pitchFamily="18" charset="0"/>
                <a:ea typeface="宋体" panose="02010600030101010101" pitchFamily="2" charset="-122"/>
              </a:rPr>
              <a:t>etc</a:t>
            </a:r>
            <a:r>
              <a:rPr lang="en-US" altLang="zh-CN" sz="1800" dirty="0">
                <a:solidFill>
                  <a:srgbClr val="000000"/>
                </a:solidFill>
                <a:latin typeface="Times New Roman" panose="02020603050405020304" pitchFamily="18" charset="0"/>
                <a:ea typeface="宋体" panose="02010600030101010101" pitchFamily="2" charset="-122"/>
              </a:rPr>
              <a:t>), keep the objective as it is, i.e., inheriting Rel-17 restrictions on Redcap</a:t>
            </a:r>
            <a:endParaRPr lang="zh-CN" altLang="zh-CN" sz="1800"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 </a:t>
            </a: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seems agreeable to all but one company</a:t>
            </a:r>
            <a:r>
              <a:rPr lang="zh-CN" altLang="en-US" sz="1800" b="1" dirty="0">
                <a:solidFill>
                  <a:srgbClr val="000000"/>
                </a:solidFill>
                <a:latin typeface="Times New Roman" panose="02020603050405020304" pitchFamily="18" charset="0"/>
                <a:ea typeface="宋体" panose="02010600030101010101" pitchFamily="2" charset="-122"/>
              </a:rPr>
              <a:t>，</a:t>
            </a:r>
            <a:r>
              <a:rPr lang="en-US" altLang="zh-CN" sz="1800" b="1" dirty="0">
                <a:solidFill>
                  <a:srgbClr val="000000"/>
                </a:solidFill>
                <a:latin typeface="Times New Roman" panose="02020603050405020304" pitchFamily="18" charset="0"/>
                <a:ea typeface="宋体" panose="02010600030101010101" pitchFamily="2" charset="-122"/>
              </a:rPr>
              <a:t>who wants to add one more note </a:t>
            </a:r>
            <a:r>
              <a:rPr lang="en-US" altLang="zh-CN" sz="1800" dirty="0">
                <a:solidFill>
                  <a:srgbClr val="000000"/>
                </a:solidFill>
                <a:latin typeface="Times New Roman" panose="02020603050405020304" pitchFamily="18" charset="0"/>
                <a:ea typeface="宋体" panose="02010600030101010101" pitchFamily="2" charset="-122"/>
              </a:rPr>
              <a:t> This WI focuses on SA mode and single connectivity with operation in a single band at a time.” </a:t>
            </a:r>
          </a:p>
          <a:p>
            <a:pPr marL="0" indent="0">
              <a:buNone/>
            </a:pPr>
            <a:endParaRPr lang="en-US" altLang="zh-CN" sz="2400" dirty="0">
              <a:latin typeface="Times New Roman" panose="02020603050405020304" pitchFamily="18" charset="0"/>
              <a:ea typeface="宋体" panose="02010600030101010101" pitchFamily="2" charset="-122"/>
            </a:endParaRPr>
          </a:p>
          <a:p>
            <a:pPr marL="0" indent="0">
              <a:buNone/>
            </a:pPr>
            <a:endParaRPr lang="en-US" altLang="zh-CN" sz="2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59B6ADCF-B24D-4856-F9B5-467F8A645A17}"/>
              </a:ext>
            </a:extLst>
          </p:cNvPr>
          <p:cNvSpPr>
            <a:spLocks noGrp="1"/>
          </p:cNvSpPr>
          <p:nvPr>
            <p:ph type="title"/>
          </p:nvPr>
        </p:nvSpPr>
        <p:spPr>
          <a:xfrm>
            <a:off x="2355028" y="228600"/>
            <a:ext cx="9846020" cy="951614"/>
          </a:xfrm>
        </p:spPr>
        <p:txBody>
          <a:bodyPr/>
          <a:lstStyle/>
          <a:p>
            <a:r>
              <a:rPr lang="en-US" altLang="zh-CN" sz="3200" dirty="0"/>
              <a:t>Status after the intermediate round - 2</a:t>
            </a:r>
            <a:endParaRPr lang="zh-CN" altLang="en-US" sz="3200" dirty="0"/>
          </a:p>
        </p:txBody>
      </p:sp>
    </p:spTree>
    <p:extLst>
      <p:ext uri="{BB962C8B-B14F-4D97-AF65-F5344CB8AC3E}">
        <p14:creationId xmlns:p14="http://schemas.microsoft.com/office/powerpoint/2010/main" val="348813680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a:xfrm>
            <a:off x="541459" y="939452"/>
            <a:ext cx="13756312" cy="5806911"/>
          </a:xfrm>
        </p:spPr>
        <p:txBody>
          <a:bodyPr/>
          <a:lstStyle/>
          <a:p>
            <a:pPr>
              <a:spcAft>
                <a:spcPts val="900"/>
              </a:spcAft>
            </a:pPr>
            <a:r>
              <a:rPr lang="en-US" altLang="zh-CN" sz="1800" b="1" dirty="0">
                <a:solidFill>
                  <a:srgbClr val="000000"/>
                </a:solidFill>
                <a:highlight>
                  <a:srgbClr val="00FF00"/>
                </a:highlight>
                <a:latin typeface="Times New Roman" panose="02020603050405020304" pitchFamily="18" charset="0"/>
              </a:rPr>
              <a:t>Issue 4. Minimum target (downlink) peak data rate:</a:t>
            </a: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Observations from initial round</a:t>
            </a: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10Mbps:  CATT, vivo, Huawei, </a:t>
            </a:r>
            <a:r>
              <a:rPr lang="en-US" altLang="zh-CN" sz="1600" dirty="0" err="1">
                <a:solidFill>
                  <a:srgbClr val="000000"/>
                </a:solidFill>
                <a:latin typeface="Times New Roman" panose="02020603050405020304" pitchFamily="18" charset="0"/>
                <a:ea typeface="宋体" panose="02010600030101010101" pitchFamily="2" charset="-122"/>
              </a:rPr>
              <a:t>Futurewei</a:t>
            </a:r>
            <a:r>
              <a:rPr lang="en-US" altLang="zh-CN" sz="1600" dirty="0">
                <a:solidFill>
                  <a:srgbClr val="000000"/>
                </a:solidFill>
                <a:latin typeface="Times New Roman" panose="02020603050405020304" pitchFamily="18" charset="0"/>
                <a:ea typeface="宋体" panose="02010600030101010101" pitchFamily="2" charset="-122"/>
              </a:rPr>
              <a:t>, Sierra, Meta, Samsung, Apple, Lenovo, MTK, LGE, NEC, Panasonic, Sony, Sequans (15)</a:t>
            </a:r>
            <a:endParaRPr lang="zh-CN" altLang="zh-CN" sz="1600"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6Mbps: </a:t>
            </a:r>
            <a:r>
              <a:rPr lang="en-US" altLang="zh-CN" sz="1600" dirty="0" err="1">
                <a:solidFill>
                  <a:srgbClr val="000000"/>
                </a:solidFill>
                <a:latin typeface="Times New Roman" panose="02020603050405020304" pitchFamily="18" charset="0"/>
                <a:ea typeface="宋体" panose="02010600030101010101" pitchFamily="2" charset="-122"/>
              </a:rPr>
              <a:t>Spreadtrum</a:t>
            </a:r>
            <a:r>
              <a:rPr lang="en-US" altLang="zh-CN" sz="1600" dirty="0">
                <a:solidFill>
                  <a:srgbClr val="000000"/>
                </a:solidFill>
                <a:latin typeface="Times New Roman" panose="02020603050405020304" pitchFamily="18" charset="0"/>
                <a:ea typeface="宋体" panose="02010600030101010101" pitchFamily="2" charset="-122"/>
              </a:rPr>
              <a:t>, vivo, </a:t>
            </a:r>
            <a:r>
              <a:rPr lang="en-US" altLang="zh-CN" sz="1600" dirty="0" err="1">
                <a:solidFill>
                  <a:srgbClr val="000000"/>
                </a:solidFill>
                <a:latin typeface="Times New Roman" panose="02020603050405020304" pitchFamily="18" charset="0"/>
                <a:ea typeface="宋体" panose="02010600030101010101" pitchFamily="2" charset="-122"/>
              </a:rPr>
              <a:t>Nodic</a:t>
            </a:r>
            <a:r>
              <a:rPr lang="en-US" altLang="zh-CN" sz="1600" dirty="0">
                <a:solidFill>
                  <a:srgbClr val="000000"/>
                </a:solidFill>
                <a:latin typeface="Times New Roman" panose="02020603050405020304" pitchFamily="18" charset="0"/>
                <a:ea typeface="宋体" panose="02010600030101010101" pitchFamily="2" charset="-122"/>
              </a:rPr>
              <a:t>, NTT DOCOMO, ZTE, New H3C, Intel (7)</a:t>
            </a:r>
            <a:endParaRPr lang="zh-CN" altLang="zh-CN" sz="1600"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Fine to either of the two values, and other single value: Ericsson, Qualcomm, OPPO, Vodafone, Nokia (5)</a:t>
            </a:r>
            <a:endParaRPr lang="zh-CN" altLang="zh-CN" sz="1600"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Proposal</a:t>
            </a: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Keep the minimum target peak rate as 10Mbps.</a:t>
            </a:r>
            <a:endParaRPr lang="zh-CN" altLang="zh-CN" sz="1800" dirty="0">
              <a:solidFill>
                <a:srgbClr val="000000"/>
              </a:solidFill>
              <a:latin typeface="Times New Roman" panose="02020603050405020304" pitchFamily="18" charset="0"/>
              <a:ea typeface="宋体" panose="02010600030101010101" pitchFamily="2" charset="-122"/>
            </a:endParaRPr>
          </a:p>
          <a:p>
            <a:pPr lvl="0">
              <a:spcAft>
                <a:spcPts val="900"/>
              </a:spcAft>
            </a:pPr>
            <a:r>
              <a:rPr lang="en-US" altLang="zh-CN" sz="1800" b="1" dirty="0">
                <a:solidFill>
                  <a:srgbClr val="000000"/>
                </a:solidFill>
                <a:latin typeface="Times New Roman" panose="02020603050405020304" pitchFamily="18" charset="0"/>
              </a:rPr>
              <a:t> Issue 5. Miscellaneous </a:t>
            </a:r>
          </a:p>
          <a:p>
            <a:pPr marL="0" lv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Observations from initial round</a:t>
            </a:r>
            <a:endParaRPr lang="zh-CN" altLang="zh-CN" sz="1800" b="1"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For from M-1 to M-5, 12 of 22 companies comment in favor of without exception to the Chair's guidance in this meeting </a:t>
            </a:r>
            <a:r>
              <a:rPr lang="en-US" altLang="zh-CN" sz="1600" b="1" dirty="0">
                <a:solidFill>
                  <a:srgbClr val="000000"/>
                </a:solidFill>
                <a:latin typeface="Times New Roman" panose="02020603050405020304" pitchFamily="18" charset="0"/>
                <a:ea typeface="宋体" panose="02010600030101010101" pitchFamily="2" charset="-122"/>
              </a:rPr>
              <a:t>"Considering the overall situation and the need for Rel-18 timeline discussion, there is no plan to discuss or approve new project proposals or up-scoping proposals, unless previously arranged." </a:t>
            </a: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Close the discussion on from M-1 to M-8 in this RAN meeting in this meeting. </a:t>
            </a: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Proponent companies of from M-1 to M-5 can bring them up in next meeting.</a:t>
            </a:r>
            <a:endParaRPr lang="zh-CN" altLang="zh-CN" sz="1600" dirty="0">
              <a:solidFill>
                <a:srgbClr val="000000"/>
              </a:solidFill>
              <a:latin typeface="Times New Roman" panose="02020603050405020304" pitchFamily="18" charset="0"/>
              <a:ea typeface="宋体" panose="02010600030101010101" pitchFamily="2" charset="-122"/>
            </a:endParaRPr>
          </a:p>
          <a:p>
            <a:pPr marL="0" indent="0">
              <a:buNone/>
            </a:pPr>
            <a:endParaRPr lang="en-US" altLang="zh-CN" sz="1800" dirty="0">
              <a:solidFill>
                <a:srgbClr val="000000"/>
              </a:solidFill>
              <a:latin typeface="Times New Roman" panose="02020603050405020304" pitchFamily="18" charset="0"/>
              <a:ea typeface="宋体" panose="02010600030101010101" pitchFamily="2" charset="-122"/>
            </a:endParaRPr>
          </a:p>
          <a:p>
            <a:pPr marL="0" indent="0">
              <a:buNone/>
            </a:pPr>
            <a:endParaRPr lang="en-US" altLang="zh-CN" sz="2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59B6ADCF-B24D-4856-F9B5-467F8A645A17}"/>
              </a:ext>
            </a:extLst>
          </p:cNvPr>
          <p:cNvSpPr>
            <a:spLocks noGrp="1"/>
          </p:cNvSpPr>
          <p:nvPr>
            <p:ph type="title"/>
          </p:nvPr>
        </p:nvSpPr>
        <p:spPr>
          <a:xfrm>
            <a:off x="2355028" y="111637"/>
            <a:ext cx="9846020" cy="951614"/>
          </a:xfrm>
        </p:spPr>
        <p:txBody>
          <a:bodyPr/>
          <a:lstStyle/>
          <a:p>
            <a:r>
              <a:rPr lang="en-US" altLang="zh-CN" sz="3200" dirty="0"/>
              <a:t>Status after the intermediate round - 3</a:t>
            </a:r>
            <a:endParaRPr lang="zh-CN" altLang="en-US" sz="3200" dirty="0"/>
          </a:p>
        </p:txBody>
      </p:sp>
    </p:spTree>
    <p:extLst>
      <p:ext uri="{BB962C8B-B14F-4D97-AF65-F5344CB8AC3E}">
        <p14:creationId xmlns:p14="http://schemas.microsoft.com/office/powerpoint/2010/main" val="132674814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438141" y="816825"/>
            <a:ext cx="14160353"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1 - UE peak rate reduction as a standalone feature</a:t>
            </a:r>
          </a:p>
          <a:p>
            <a:pPr marL="0" indent="0">
              <a:spcAft>
                <a:spcPts val="600"/>
              </a:spcAft>
              <a:buNone/>
              <a:tabLst>
                <a:tab pos="270510" algn="l"/>
                <a:tab pos="457200" algn="l"/>
              </a:tabLst>
            </a:pPr>
            <a:r>
              <a:rPr lang="en-US" altLang="zh-CN" sz="2000" b="1" dirty="0">
                <a:latin typeface="Times New Roman" panose="02020603050405020304" pitchFamily="18" charset="0"/>
                <a:ea typeface="宋体" panose="02010600030101010101" pitchFamily="2" charset="-122"/>
              </a:rPr>
              <a:t>Proposal </a:t>
            </a:r>
          </a:p>
          <a:p>
            <a:pPr marL="0" indent="0">
              <a:spcAft>
                <a:spcPts val="600"/>
              </a:spcAft>
              <a:buNone/>
              <a:tabLst>
                <a:tab pos="270510" algn="l"/>
                <a:tab pos="457200" algn="l"/>
              </a:tabLst>
            </a:pPr>
            <a:r>
              <a:rPr lang="en-US" altLang="zh-CN" sz="2000" b="1" dirty="0" err="1">
                <a:latin typeface="Times New Roman" panose="02020603050405020304" pitchFamily="18" charset="0"/>
                <a:ea typeface="宋体" panose="02010600030101010101" pitchFamily="2" charset="-122"/>
              </a:rPr>
              <a:t>Downselect</a:t>
            </a:r>
            <a:r>
              <a:rPr lang="en-US" altLang="zh-CN" sz="2000" b="1" dirty="0">
                <a:latin typeface="Times New Roman" panose="02020603050405020304" pitchFamily="18" charset="0"/>
                <a:ea typeface="宋体" panose="02010600030101010101" pitchFamily="2" charset="-122"/>
              </a:rPr>
              <a:t> one from the below options in this meeting</a:t>
            </a:r>
          </a:p>
          <a:p>
            <a:pPr marL="0" indent="0" fontAlgn="auto" hangingPunct="1">
              <a:spcAft>
                <a:spcPts val="900"/>
              </a:spcAft>
              <a:buNone/>
            </a:pPr>
            <a:r>
              <a:rPr lang="en-US" altLang="zh-CN" sz="1800" dirty="0">
                <a:latin typeface="Times New Roman" panose="02020603050405020304" pitchFamily="18" charset="0"/>
                <a:ea typeface="宋体" panose="02010600030101010101" pitchFamily="2" charset="-122"/>
              </a:rPr>
              <a:t>Option 1: </a:t>
            </a:r>
            <a:r>
              <a:rPr lang="en-US" altLang="zh-CN" sz="1800" dirty="0">
                <a:effectLst/>
                <a:latin typeface="Times New Roman" panose="02020603050405020304" pitchFamily="18" charset="0"/>
                <a:ea typeface="宋体" panose="02010600030101010101" pitchFamily="2" charset="-122"/>
              </a:rPr>
              <a:t>PR1 is supported as an add-on for both Rel-17 Redcap capable UE and Rel-18 </a:t>
            </a:r>
            <a:r>
              <a:rPr lang="en-US" altLang="zh-CN" sz="1800" dirty="0" err="1">
                <a:effectLst/>
                <a:latin typeface="Times New Roman" panose="02020603050405020304" pitchFamily="18" charset="0"/>
                <a:ea typeface="宋体" panose="02010600030101010101" pitchFamily="2" charset="-122"/>
              </a:rPr>
              <a:t>eRedcap</a:t>
            </a:r>
            <a:r>
              <a:rPr lang="en-US" altLang="zh-CN" sz="1800" dirty="0">
                <a:effectLst/>
                <a:latin typeface="Times New Roman" panose="02020603050405020304" pitchFamily="18" charset="0"/>
                <a:ea typeface="宋体" panose="02010600030101010101" pitchFamily="2" charset="-122"/>
              </a:rPr>
              <a:t> capable UE</a:t>
            </a:r>
            <a:endParaRPr lang="zh-CN" altLang="zh-CN" sz="1800" dirty="0">
              <a:effectLst/>
              <a:latin typeface="Times New Roman" panose="02020603050405020304" pitchFamily="18" charset="0"/>
              <a:ea typeface="宋体" panose="02010600030101010101" pitchFamily="2" charset="-122"/>
            </a:endParaRPr>
          </a:p>
          <a:p>
            <a:pPr marL="1276321" lvl="2"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R17 </a:t>
            </a:r>
            <a:r>
              <a:rPr lang="en-US" altLang="zh-CN" sz="1800" dirty="0" err="1">
                <a:latin typeface="Times New Roman" panose="02020603050405020304" pitchFamily="18" charset="0"/>
                <a:ea typeface="宋体" panose="02010600030101010101" pitchFamily="2" charset="-122"/>
              </a:rPr>
              <a:t>RedCap</a:t>
            </a:r>
            <a:r>
              <a:rPr lang="en-US" altLang="zh-CN" sz="1800" dirty="0">
                <a:latin typeface="Times New Roman" panose="02020603050405020304" pitchFamily="18" charset="0"/>
                <a:ea typeface="宋体" panose="02010600030101010101" pitchFamily="2" charset="-122"/>
              </a:rPr>
              <a:t> + R18 PR1 should be of the single R17 UE type</a:t>
            </a:r>
            <a:endParaRPr lang="zh-CN" altLang="zh-CN" sz="1800" dirty="0">
              <a:latin typeface="Times New Roman" panose="02020603050405020304" pitchFamily="18" charset="0"/>
              <a:ea typeface="宋体" panose="02010600030101010101" pitchFamily="2" charset="-122"/>
            </a:endParaRPr>
          </a:p>
          <a:p>
            <a:pPr marL="1885887" lvl="3"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No early identification for differentiating between UE supporting R17 Redcap and UE supporting R17 Redcap + R18 PR1 </a:t>
            </a:r>
            <a:endParaRPr lang="zh-CN" altLang="zh-CN" sz="1800" dirty="0">
              <a:latin typeface="Times New Roman" panose="02020603050405020304" pitchFamily="18" charset="0"/>
              <a:ea typeface="宋体" panose="02010600030101010101" pitchFamily="2" charset="-122"/>
            </a:endParaRPr>
          </a:p>
          <a:p>
            <a:pPr marL="1276321" lvl="2"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R18 + BW3/PR3 + R18 PR1 should be of the single R18 UE type</a:t>
            </a:r>
            <a:endParaRPr lang="zh-CN" altLang="zh-CN" sz="1800" dirty="0">
              <a:latin typeface="Times New Roman" panose="02020603050405020304" pitchFamily="18" charset="0"/>
              <a:ea typeface="宋体" panose="02010600030101010101" pitchFamily="2" charset="-122"/>
            </a:endParaRPr>
          </a:p>
          <a:p>
            <a:pPr marL="1885887" lvl="3"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No early identification for differentiating between UE supporting R18 + BW3/PR3 and UE supporting R18 + BW3/PR3 + R18 PR1</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2: Support PR1 only with UE BB bandwidth reduction</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3: </a:t>
            </a:r>
            <a:r>
              <a:rPr lang="en-GB" altLang="zh-CN" sz="1800" dirty="0">
                <a:latin typeface="Times New Roman" panose="02020603050405020304" pitchFamily="18" charset="0"/>
                <a:ea typeface="宋体" panose="02010600030101010101" pitchFamily="2" charset="-122"/>
              </a:rPr>
              <a:t>No PR1</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4: Support standalone PR1 only, aborting BW3/PR3 (overturn existing agreements)</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5: Others (Anything missing and different from above 4 options)</a:t>
            </a:r>
            <a:endParaRPr lang="zh-CN" altLang="zh-CN" sz="18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final round – For Issue 1</a:t>
            </a:r>
            <a:endParaRPr lang="zh-CN" altLang="en-US" sz="3200" dirty="0"/>
          </a:p>
        </p:txBody>
      </p:sp>
    </p:spTree>
    <p:extLst>
      <p:ext uri="{BB962C8B-B14F-4D97-AF65-F5344CB8AC3E}">
        <p14:creationId xmlns:p14="http://schemas.microsoft.com/office/powerpoint/2010/main" val="3037609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8271" y="949729"/>
            <a:ext cx="13949104" cy="5908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600"/>
              </a:spcAft>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1: </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 </a:t>
            </a:r>
            <a:r>
              <a:rPr lang="en-US" altLang="zh-CN" sz="1600" dirty="0">
                <a:effectLst/>
                <a:latin typeface="Times New Roman" panose="02020603050405020304" pitchFamily="18" charset="0"/>
                <a:ea typeface="宋体" panose="02010600030101010101" pitchFamily="2" charset="-122"/>
              </a:rPr>
              <a:t>Sierra, CATT, Qualcomm, NTT DOCOMO, vivo, Apple, Panasonic, CMCC, Intel, Ericsson</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MTK, T-Mobile,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T-Mobile, ZTE, Sequans</a:t>
            </a:r>
            <a:endParaRPr lang="zh-CN" altLang="zh-CN" sz="1600" dirty="0">
              <a:effectLst/>
              <a:latin typeface="Times New Roman" panose="02020603050405020304" pitchFamily="18" charset="0"/>
              <a:ea typeface="宋体" panose="02010600030101010101" pitchFamily="2" charset="-122"/>
            </a:endParaRPr>
          </a:p>
          <a:p>
            <a:pPr hangingPunct="0">
              <a:spcAft>
                <a:spcPts val="600"/>
              </a:spcAft>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2: </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a:t>
            </a:r>
            <a:r>
              <a:rPr lang="en-US" altLang="zh-CN" sz="1600" dirty="0">
                <a:effectLst/>
                <a:latin typeface="Times New Roman" panose="02020603050405020304" pitchFamily="18" charset="0"/>
                <a:ea typeface="宋体" panose="02010600030101010101" pitchFamily="2" charset="-122"/>
              </a:rPr>
              <a:t> MTK,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CATT, Huawei, NTT DOCOMO,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Lenovo, Panasonic, Nokia, New H3C,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Vodafone, Samsung, ZTE, Sequans, Ericsson, Sony</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Sierra, T-Mobile, Qualcomm, Apple</a:t>
            </a: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3:</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 </a:t>
            </a:r>
            <a:r>
              <a:rPr lang="en-US" altLang="zh-CN" sz="1600" dirty="0">
                <a:effectLst/>
                <a:latin typeface="Times New Roman" panose="02020603050405020304" pitchFamily="18" charset="0"/>
                <a:ea typeface="宋体" panose="02010600030101010101" pitchFamily="2" charset="-122"/>
              </a:rPr>
              <a:t>MTK,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Sierra, CATT, Huawei,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Lenovo, Apple, Panasonic, Nokia,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Vodafone, Samsung, ZTE, Ericsson, Sony</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T-Mobile, Qualcomm, NTT DOCOMO, CMCC, T-Mobile, Sequans,  </a:t>
            </a:r>
            <a:endParaRPr lang="zh-CN" altLang="zh-CN" sz="1600" dirty="0">
              <a:effectLst/>
              <a:latin typeface="Times New Roman" panose="02020603050405020304" pitchFamily="18" charset="0"/>
              <a:ea typeface="宋体" panose="02010600030101010101" pitchFamily="2" charset="-122"/>
            </a:endParaRPr>
          </a:p>
          <a:p>
            <a:pPr hangingPunct="0">
              <a:spcAft>
                <a:spcPts val="600"/>
              </a:spcAft>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4: </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 </a:t>
            </a:r>
            <a:r>
              <a:rPr lang="en-US" altLang="zh-CN" sz="1600" dirty="0">
                <a:effectLst/>
                <a:latin typeface="Times New Roman" panose="02020603050405020304" pitchFamily="18" charset="0"/>
                <a:ea typeface="宋体" panose="02010600030101010101" pitchFamily="2" charset="-122"/>
              </a:rPr>
              <a:t>Sierra, CATT, Qualcomm,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Vodafone, Ericsson</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MTK, T-Mobile, NTT DOCOMO, vivo, Panasonic, CMCC, Nokia,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T-Mobile, ZTE, Intel, Sequans</a:t>
            </a:r>
          </a:p>
          <a:p>
            <a:pPr>
              <a:spcAft>
                <a:spcPts val="600"/>
              </a:spcAft>
              <a:tabLst>
                <a:tab pos="270510" algn="l"/>
                <a:tab pos="457200" algn="l"/>
              </a:tabLst>
            </a:pPr>
            <a:r>
              <a:rPr lang="en-US" altLang="zh-CN" sz="1600" b="1" dirty="0">
                <a:latin typeface="Times New Roman" panose="02020603050405020304" pitchFamily="18" charset="0"/>
                <a:ea typeface="宋体" panose="02010600030101010101" pitchFamily="2" charset="-122"/>
              </a:rPr>
              <a:t>Observations:</a:t>
            </a:r>
          </a:p>
          <a:p>
            <a:pPr marL="0" indent="0" fontAlgn="auto" hangingPunct="1">
              <a:spcAft>
                <a:spcPts val="600"/>
              </a:spcAft>
              <a:buNone/>
            </a:pPr>
            <a:r>
              <a:rPr lang="en-US" altLang="zh-CN" sz="1600" dirty="0">
                <a:effectLst/>
                <a:latin typeface="Times New Roman" panose="02020603050405020304" pitchFamily="18" charset="0"/>
                <a:ea typeface="宋体" panose="02010600030101010101" pitchFamily="2" charset="-122"/>
              </a:rPr>
              <a:t>At least Option 4 should be avoided. Option 3 seems </a:t>
            </a:r>
            <a:r>
              <a:rPr lang="en-US" altLang="zh-CN" sz="1600" dirty="0" err="1">
                <a:effectLst/>
                <a:latin typeface="Times New Roman" panose="02020603050405020304" pitchFamily="18" charset="0"/>
                <a:ea typeface="宋体" panose="02010600030101010101" pitchFamily="2" charset="-122"/>
              </a:rPr>
              <a:t>contradictary</a:t>
            </a:r>
            <a:r>
              <a:rPr lang="en-US" altLang="zh-CN" sz="1600" dirty="0">
                <a:effectLst/>
                <a:latin typeface="Times New Roman" panose="02020603050405020304" pitchFamily="18" charset="0"/>
                <a:ea typeface="宋体" panose="02010600030101010101" pitchFamily="2" charset="-122"/>
              </a:rPr>
              <a:t> with the claim from companies that IoT device is sensitive, we should keep rational to it. Between Option 1 and Option 2, moderator would like to make the last try in this meeting with proposal 5.1-1, otherwise, it looks that we will have to figure out smarter solution till next RAN meeting. </a:t>
            </a:r>
            <a:endParaRPr lang="en-US" altLang="zh-CN" sz="1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final round – For Issue 1</a:t>
            </a:r>
            <a:endParaRPr lang="zh-CN" altLang="en-US" sz="3200" dirty="0"/>
          </a:p>
        </p:txBody>
      </p:sp>
    </p:spTree>
    <p:extLst>
      <p:ext uri="{BB962C8B-B14F-4D97-AF65-F5344CB8AC3E}">
        <p14:creationId xmlns:p14="http://schemas.microsoft.com/office/powerpoint/2010/main" val="238815607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8271" y="949729"/>
            <a:ext cx="13949104" cy="5908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altLang="zh-CN" sz="2000" b="1" dirty="0">
                <a:solidFill>
                  <a:srgbClr val="000000"/>
                </a:solidFill>
                <a:effectLst/>
                <a:latin typeface="Times New Roman" panose="02020603050405020304" pitchFamily="18" charset="0"/>
                <a:ea typeface="宋体" panose="02010600030101010101" pitchFamily="2" charset="-122"/>
              </a:rPr>
              <a:t> </a:t>
            </a:r>
            <a:r>
              <a:rPr lang="en-US" altLang="zh-CN" sz="1800" b="1" dirty="0">
                <a:solidFill>
                  <a:srgbClr val="000000"/>
                </a:solidFill>
                <a:effectLst/>
                <a:latin typeface="Times New Roman" panose="02020603050405020304" pitchFamily="18" charset="0"/>
                <a:ea typeface="宋体" panose="02010600030101010101" pitchFamily="2" charset="-122"/>
              </a:rPr>
              <a:t>For Issue 2. Additional separate early indication:</a:t>
            </a:r>
          </a:p>
          <a:p>
            <a:pPr marL="0" indent="0">
              <a:buNone/>
            </a:pPr>
            <a:r>
              <a:rPr lang="en-US" altLang="zh-CN" sz="1600" b="1" dirty="0">
                <a:solidFill>
                  <a:srgbClr val="000000"/>
                </a:solidFill>
                <a:latin typeface="Times New Roman" panose="02020603050405020304" pitchFamily="18" charset="0"/>
                <a:ea typeface="宋体" panose="02010600030101010101" pitchFamily="2" charset="-122"/>
              </a:rPr>
              <a:t>Proposal </a:t>
            </a:r>
          </a:p>
          <a:p>
            <a:pPr marL="0" indent="0">
              <a:buNone/>
            </a:pPr>
            <a:r>
              <a:rPr lang="en-US" altLang="zh-CN" sz="1600" dirty="0" err="1">
                <a:latin typeface="Times New Roman" panose="02020603050405020304" pitchFamily="18" charset="0"/>
                <a:ea typeface="宋体" panose="02010600030101010101" pitchFamily="2" charset="-122"/>
              </a:rPr>
              <a:t>Downselect</a:t>
            </a:r>
            <a:r>
              <a:rPr lang="en-US" altLang="zh-CN" sz="1600" dirty="0">
                <a:latin typeface="Times New Roman" panose="02020603050405020304" pitchFamily="18" charset="0"/>
                <a:ea typeface="宋体" panose="02010600030101010101" pitchFamily="2" charset="-122"/>
              </a:rPr>
              <a:t> one from the below options in this meeting</a:t>
            </a:r>
          </a:p>
          <a:p>
            <a:r>
              <a:rPr lang="en-US" altLang="zh-CN" sz="1600" dirty="0">
                <a:solidFill>
                  <a:srgbClr val="000000"/>
                </a:solidFill>
                <a:latin typeface="Times New Roman" panose="02020603050405020304" pitchFamily="18" charset="0"/>
                <a:ea typeface="宋体" panose="02010600030101010101" pitchFamily="2" charset="-122"/>
              </a:rPr>
              <a:t>Option 1: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r>
              <a:rPr lang="en-US" altLang="zh-CN" sz="1600" dirty="0">
                <a:solidFill>
                  <a:srgbClr val="000000"/>
                </a:solidFill>
                <a:latin typeface="Times New Roman" panose="02020603050405020304" pitchFamily="18" charset="0"/>
                <a:ea typeface="宋体" panose="02010600030101010101" pitchFamily="2" charset="-122"/>
              </a:rPr>
              <a:t>Option 2: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a:t>
            </a:r>
            <a:r>
              <a:rPr lang="en-US" altLang="zh-CN" sz="1600" b="1" dirty="0">
                <a:solidFill>
                  <a:srgbClr val="000000"/>
                </a:solidFill>
                <a:latin typeface="Times New Roman" panose="02020603050405020304" pitchFamily="18" charset="0"/>
                <a:ea typeface="宋体" panose="02010600030101010101" pitchFamily="2" charset="-122"/>
              </a:rPr>
              <a:t>If needed, </a:t>
            </a:r>
            <a:r>
              <a:rPr lang="en-US" altLang="zh-CN" sz="1600" dirty="0">
                <a:solidFill>
                  <a:srgbClr val="000000"/>
                </a:solidFill>
                <a:latin typeface="Times New Roman" panose="02020603050405020304" pitchFamily="18" charset="0"/>
                <a:ea typeface="宋体" panose="02010600030101010101" pitchFamily="2" charset="-122"/>
              </a:rPr>
              <a:t>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pPr marL="0" indent="0">
              <a:buNone/>
            </a:pPr>
            <a:endParaRPr lang="en-US" altLang="zh-CN" sz="1200" dirty="0">
              <a:latin typeface="Times New Roman" panose="02020603050405020304" pitchFamily="18" charset="0"/>
              <a:ea typeface="宋体" panose="02010600030101010101" pitchFamily="2" charset="-122"/>
            </a:endParaRPr>
          </a:p>
          <a:p>
            <a:pPr marL="0" indent="0">
              <a:buNone/>
            </a:pPr>
            <a:r>
              <a:rPr lang="en-US" altLang="zh-CN" sz="1600" b="1" dirty="0">
                <a:solidFill>
                  <a:srgbClr val="000000"/>
                </a:solidFill>
                <a:latin typeface="Times New Roman" panose="02020603050405020304" pitchFamily="18" charset="0"/>
                <a:ea typeface="宋体" panose="02010600030101010101" pitchFamily="2" charset="-122"/>
              </a:rPr>
              <a:t>Observations</a:t>
            </a:r>
          </a:p>
          <a:p>
            <a:pPr marL="0" indent="0" hangingPunct="0">
              <a:spcAft>
                <a:spcPts val="900"/>
              </a:spcAft>
              <a:buNone/>
            </a:pPr>
            <a:r>
              <a:rPr lang="en-US" altLang="zh-CN" sz="1600" dirty="0">
                <a:effectLst/>
                <a:latin typeface="Times New Roman" panose="02020603050405020304" pitchFamily="18" charset="0"/>
                <a:ea typeface="宋体" panose="02010600030101010101" pitchFamily="2" charset="-122"/>
              </a:rPr>
              <a:t>Option 1: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Sierra, CATT, Huawei, Qualcomm, NTT DOCOMO,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Lenovo, Apple, CMCC, Nokia, MTK,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Vodafone, ZTE, DT, Intel, Ericsson</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900"/>
              </a:spcAft>
              <a:buNone/>
            </a:pPr>
            <a:r>
              <a:rPr lang="en-US" altLang="zh-CN" sz="1600" dirty="0">
                <a:effectLst/>
                <a:latin typeface="Times New Roman" panose="02020603050405020304" pitchFamily="18" charset="0"/>
                <a:ea typeface="宋体" panose="02010600030101010101" pitchFamily="2" charset="-122"/>
              </a:rPr>
              <a:t>Option 2: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Sierra, CATT, Qualcomm,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Apple, CMCC, NEC, Nokia, MTK, Samsung, </a:t>
            </a:r>
            <a:r>
              <a:rPr lang="en-US" altLang="zh-CN" sz="1600" dirty="0" err="1">
                <a:effectLst/>
                <a:latin typeface="Times New Roman" panose="02020603050405020304" pitchFamily="18" charset="0"/>
                <a:ea typeface="宋体" panose="02010600030101010101" pitchFamily="2" charset="-122"/>
              </a:rPr>
              <a:t>Nodic</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900"/>
              </a:spcAft>
              <a:buNone/>
            </a:pPr>
            <a:r>
              <a:rPr lang="en-US" altLang="zh-CN" sz="1600" dirty="0">
                <a:effectLst/>
                <a:latin typeface="Times New Roman" panose="02020603050405020304" pitchFamily="18" charset="0"/>
                <a:ea typeface="宋体" panose="02010600030101010101" pitchFamily="2" charset="-122"/>
              </a:rPr>
              <a:t>Neither: T-Mobile, Ericsson</a:t>
            </a:r>
            <a:endParaRPr lang="zh-CN" altLang="zh-CN" sz="1600" dirty="0">
              <a:effectLst/>
              <a:latin typeface="Times New Roman" panose="02020603050405020304" pitchFamily="18" charset="0"/>
              <a:ea typeface="宋体" panose="02010600030101010101" pitchFamily="2" charset="-122"/>
            </a:endParaRPr>
          </a:p>
          <a:p>
            <a:pPr marL="0" indent="0">
              <a:buNone/>
            </a:pPr>
            <a:r>
              <a:rPr lang="en-US" altLang="zh-CN" sz="1600" dirty="0">
                <a:effectLst/>
                <a:latin typeface="Times New Roman" panose="02020603050405020304" pitchFamily="18" charset="0"/>
                <a:ea typeface="宋体" panose="02010600030101010101" pitchFamily="2" charset="-122"/>
              </a:rPr>
              <a:t>The proposal in the intermediate round, i.e., option 1, is not simply based on counting supporters, in fact it is trying to avoid a back-and-forth discussion between WGs and TSG, since this proposal is not put on the table for the first time and it is not expected that here the majority of companies will change their minds in one quarter. It can be imagined that it will be brought back to RAN if still minority of companies claim that it is not necessary in WGs, unless these companies will change their minds in next quarter even they will not right now.</a:t>
            </a:r>
            <a:endParaRPr lang="en-US" altLang="zh-CN" sz="1200" b="1" dirty="0">
              <a:solidFill>
                <a:srgbClr val="000000"/>
              </a:solidFill>
              <a:latin typeface="Times New Roman" panose="02020603050405020304" pitchFamily="18" charset="0"/>
              <a:ea typeface="宋体" panose="02010600030101010101" pitchFamily="2" charset="-122"/>
            </a:endParaRPr>
          </a:p>
          <a:p>
            <a:pPr marL="0" indent="0">
              <a:buNone/>
            </a:pPr>
            <a:endParaRPr lang="zh-CN" altLang="zh-CN" sz="1400" dirty="0">
              <a:effectLst/>
              <a:latin typeface="Times New Roman" panose="02020603050405020304" pitchFamily="18" charset="0"/>
              <a:ea typeface="Times New Roman" panose="02020603050405020304" pitchFamily="18" charset="0"/>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final round – For Issue 2</a:t>
            </a:r>
            <a:endParaRPr lang="zh-CN" altLang="en-US" sz="3200" dirty="0"/>
          </a:p>
        </p:txBody>
      </p:sp>
    </p:spTree>
    <p:extLst>
      <p:ext uri="{BB962C8B-B14F-4D97-AF65-F5344CB8AC3E}">
        <p14:creationId xmlns:p14="http://schemas.microsoft.com/office/powerpoint/2010/main" val="443479652"/>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46297</TotalTime>
  <Words>2522</Words>
  <Application>Microsoft Office PowerPoint</Application>
  <PresentationFormat>自定义</PresentationFormat>
  <Paragraphs>183</Paragraphs>
  <Slides>14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-apple-system</vt:lpstr>
      <vt:lpstr>Nokia Pure Headline Ultra Light</vt:lpstr>
      <vt:lpstr>Nokia Pure Text</vt:lpstr>
      <vt:lpstr>Nokia Pure Text Light</vt:lpstr>
      <vt:lpstr>Arial</vt:lpstr>
      <vt:lpstr>Calibri</vt:lpstr>
      <vt:lpstr>Courier New</vt:lpstr>
      <vt:lpstr>Symbol</vt:lpstr>
      <vt:lpstr>Times New Roman</vt:lpstr>
      <vt:lpstr>Wingdings</vt:lpstr>
      <vt:lpstr>Nokia White Master with headline</vt:lpstr>
      <vt:lpstr>2_Office Theme</vt:lpstr>
      <vt:lpstr> Moderator's summary for discussion  [98e-19-R18-eRedCap]  </vt:lpstr>
      <vt:lpstr>Outline 1 – Pending issues in WID </vt:lpstr>
      <vt:lpstr>Outline 2 – Other proposals for updating WID</vt:lpstr>
      <vt:lpstr>Status after the intermediate round - 1</vt:lpstr>
      <vt:lpstr>Status after the intermediate round - 2</vt:lpstr>
      <vt:lpstr>Status after the intermediate round - 3</vt:lpstr>
      <vt:lpstr>Status after the final round – For Issue 1</vt:lpstr>
      <vt:lpstr>Status after the final round – For Issue 1</vt:lpstr>
      <vt:lpstr>Status after the final round – For Issue 2</vt:lpstr>
      <vt:lpstr>Status after the extended round – For Issue 1</vt:lpstr>
      <vt:lpstr>Status after the extended round – For Issue 1</vt:lpstr>
      <vt:lpstr>Wrap up - 1</vt:lpstr>
      <vt:lpstr>Wrap Up - 2</vt:lpstr>
      <vt:lpstr>Agreements and Conclusion after Friday’s GTW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714</cp:revision>
  <dcterms:created xsi:type="dcterms:W3CDTF">2018-05-24T11:49:12Z</dcterms:created>
  <dcterms:modified xsi:type="dcterms:W3CDTF">2022-12-16T14:53:06Z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