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bookmarkIdSeed="3">
  <p:sldMasterIdLst>
    <p:sldMasterId id="2147483648" r:id="rId1"/>
  </p:sldMasterIdLst>
  <p:notesMasterIdLst>
    <p:notesMasterId r:id="rId21"/>
  </p:notesMasterIdLst>
  <p:handoutMasterIdLst>
    <p:handoutMasterId r:id="rId22"/>
  </p:handoutMasterIdLst>
  <p:sldIdLst>
    <p:sldId id="934" r:id="rId2"/>
    <p:sldId id="1004" r:id="rId3"/>
    <p:sldId id="989" r:id="rId4"/>
    <p:sldId id="990" r:id="rId5"/>
    <p:sldId id="984" r:id="rId6"/>
    <p:sldId id="1003" r:id="rId7"/>
    <p:sldId id="988" r:id="rId8"/>
    <p:sldId id="997" r:id="rId9"/>
    <p:sldId id="991" r:id="rId10"/>
    <p:sldId id="992" r:id="rId11"/>
    <p:sldId id="993" r:id="rId12"/>
    <p:sldId id="994" r:id="rId13"/>
    <p:sldId id="995" r:id="rId14"/>
    <p:sldId id="996" r:id="rId15"/>
    <p:sldId id="998" r:id="rId16"/>
    <p:sldId id="999" r:id="rId17"/>
    <p:sldId id="1000" r:id="rId18"/>
    <p:sldId id="1001" r:id="rId19"/>
    <p:sldId id="1002" r:id="rId2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eu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CC"/>
    <a:srgbClr val="FFCC00"/>
    <a:srgbClr val="FF33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73" autoAdjust="0"/>
    <p:restoredTop sz="95801" autoAdjust="0"/>
  </p:normalViewPr>
  <p:slideViewPr>
    <p:cSldViewPr snapToGrid="0">
      <p:cViewPr varScale="1">
        <p:scale>
          <a:sx n="69" d="100"/>
          <a:sy n="69" d="100"/>
        </p:scale>
        <p:origin x="396" y="44"/>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p:txBody>
          <a:bodyPr/>
          <a:lstStyle>
            <a:lvl1pPr>
              <a:defRPr>
                <a:latin typeface="+mj-ea"/>
                <a:ea typeface="+mj-ea"/>
              </a:defRPr>
            </a:lvl1pPr>
          </a:lstStyle>
          <a:p>
            <a:r>
              <a:rPr lang="en-US" dirty="0"/>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pic>
        <p:nvPicPr>
          <p:cNvPr id="14" name="Picture 6" descr="3GPP_TM_RD.jpg"/>
          <p:cNvPicPr>
            <a:picLocks noChangeAspect="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0410305" y="730256"/>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2130438"/>
            <a:ext cx="10363200" cy="1988556"/>
          </a:xfrm>
        </p:spPr>
        <p:txBody>
          <a:bodyPr/>
          <a:lstStyle/>
          <a:p>
            <a:r>
              <a:rPr lang="en-US" sz="3200" b="1" dirty="0"/>
              <a:t>Moderator’s summary </a:t>
            </a:r>
            <a:r>
              <a:rPr lang="en-US" sz="3200" b="1" dirty="0" smtClean="0"/>
              <a:t>of discussion</a:t>
            </a:r>
            <a:br>
              <a:rPr lang="en-US" sz="3200" b="1" dirty="0" smtClean="0"/>
            </a:br>
            <a:r>
              <a:rPr lang="en-US" sz="3200" b="1" dirty="0" smtClean="0"/>
              <a:t>[94e-24-R18-NR-NTN]</a:t>
            </a:r>
            <a:endParaRPr lang="en-US" sz="3200" b="1" dirty="0"/>
          </a:p>
        </p:txBody>
      </p:sp>
      <p:sp>
        <p:nvSpPr>
          <p:cNvPr id="5" name="Subtitle 4"/>
          <p:cNvSpPr>
            <a:spLocks noGrp="1"/>
          </p:cNvSpPr>
          <p:nvPr>
            <p:ph type="subTitle" idx="1"/>
          </p:nvPr>
        </p:nvSpPr>
        <p:spPr>
          <a:xfrm>
            <a:off x="1828800" y="4629683"/>
            <a:ext cx="8534400" cy="1036178"/>
          </a:xfrm>
        </p:spPr>
        <p:txBody>
          <a:bodyPr/>
          <a:lstStyle/>
          <a:p>
            <a:r>
              <a:rPr lang="en-US" dirty="0" smtClean="0"/>
              <a:t>Thales</a:t>
            </a:r>
            <a:endParaRPr lang="en-US" dirty="0">
              <a:latin typeface="+mj-ea"/>
              <a:ea typeface="+mj-ea"/>
            </a:endParaRPr>
          </a:p>
        </p:txBody>
      </p:sp>
      <p:sp>
        <p:nvSpPr>
          <p:cNvPr id="2" name="TextBox 1"/>
          <p:cNvSpPr txBox="1"/>
          <p:nvPr/>
        </p:nvSpPr>
        <p:spPr>
          <a:xfrm>
            <a:off x="236842" y="274551"/>
            <a:ext cx="4300976" cy="830997"/>
          </a:xfrm>
          <a:prstGeom prst="rect">
            <a:avLst/>
          </a:prstGeom>
          <a:noFill/>
        </p:spPr>
        <p:txBody>
          <a:bodyPr wrap="square" rtlCol="0">
            <a:spAutoFit/>
          </a:bodyPr>
          <a:lstStyle/>
          <a:p>
            <a:r>
              <a:rPr lang="en-US" sz="1600" b="1" dirty="0">
                <a:latin typeface="+mj-ea"/>
                <a:ea typeface="+mj-ea"/>
              </a:rPr>
              <a:t>3GPP TSG-RAN Meeting #</a:t>
            </a:r>
            <a:r>
              <a:rPr lang="en-US" sz="1600" b="1" dirty="0" smtClean="0">
                <a:latin typeface="+mj-ea"/>
                <a:ea typeface="+mj-ea"/>
              </a:rPr>
              <a:t>98-e</a:t>
            </a:r>
            <a:r>
              <a:rPr lang="en-US" sz="1600" b="1" dirty="0">
                <a:latin typeface="+mj-ea"/>
                <a:ea typeface="+mj-ea"/>
              </a:rPr>
              <a:t>	</a:t>
            </a:r>
            <a:endParaRPr lang="en-US" sz="1600" dirty="0">
              <a:latin typeface="+mj-ea"/>
              <a:ea typeface="+mj-ea"/>
            </a:endParaRPr>
          </a:p>
          <a:p>
            <a:r>
              <a:rPr lang="en-US" sz="1600" b="1" dirty="0">
                <a:latin typeface="+mj-ea"/>
                <a:ea typeface="+mj-ea"/>
              </a:rPr>
              <a:t>Electronic Meeting, December </a:t>
            </a:r>
            <a:r>
              <a:rPr lang="en-US" sz="1600" b="1" dirty="0" smtClean="0">
                <a:latin typeface="+mj-ea"/>
                <a:ea typeface="+mj-ea"/>
              </a:rPr>
              <a:t>12-16, 2022</a:t>
            </a:r>
            <a:endParaRPr lang="en-US" sz="1600" b="1" dirty="0">
              <a:latin typeface="+mj-ea"/>
              <a:ea typeface="+mj-ea"/>
            </a:endParaRPr>
          </a:p>
          <a:p>
            <a:r>
              <a:rPr lang="en-US" sz="1600" b="1" dirty="0">
                <a:latin typeface="+mj-ea"/>
                <a:ea typeface="+mj-ea"/>
              </a:rPr>
              <a:t>Agenda Item: AI 9.3.2.7 R18 </a:t>
            </a:r>
            <a:r>
              <a:rPr lang="en-US" sz="1600" b="1" dirty="0" err="1">
                <a:latin typeface="+mj-ea"/>
                <a:ea typeface="+mj-ea"/>
              </a:rPr>
              <a:t>NR_NTN_enh</a:t>
            </a:r>
            <a:endParaRPr lang="en-US" dirty="0">
              <a:latin typeface="+mj-ea"/>
              <a:ea typeface="+mj-ea"/>
            </a:endParaRPr>
          </a:p>
        </p:txBody>
      </p:sp>
      <p:sp>
        <p:nvSpPr>
          <p:cNvPr id="6" name="TextBox 1"/>
          <p:cNvSpPr txBox="1"/>
          <p:nvPr/>
        </p:nvSpPr>
        <p:spPr>
          <a:xfrm>
            <a:off x="9393383" y="274551"/>
            <a:ext cx="2361776" cy="584775"/>
          </a:xfrm>
          <a:prstGeom prst="rect">
            <a:avLst/>
          </a:prstGeom>
          <a:noFill/>
        </p:spPr>
        <p:txBody>
          <a:bodyPr wrap="square" rtlCol="0">
            <a:spAutoFit/>
          </a:bodyPr>
          <a:lstStyle/>
          <a:p>
            <a:pPr algn="r"/>
            <a:r>
              <a:rPr lang="en-US" sz="1600" b="1" dirty="0">
                <a:latin typeface="+mj-ea"/>
                <a:ea typeface="+mj-ea"/>
              </a:rPr>
              <a:t> </a:t>
            </a:r>
            <a:r>
              <a:rPr lang="en-US" sz="1600" b="1" dirty="0" smtClean="0"/>
              <a:t>RP-223535</a:t>
            </a:r>
          </a:p>
          <a:p>
            <a:pPr algn="r"/>
            <a:r>
              <a:rPr lang="en-US" sz="1600" i="1" dirty="0" smtClean="0">
                <a:latin typeface="+mj-ea"/>
                <a:ea typeface="+mj-ea"/>
              </a:rPr>
              <a:t>Rev from RP-223464</a:t>
            </a:r>
            <a:endParaRPr lang="en-US" sz="1600" i="1" dirty="0">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sz="2000" b="1" dirty="0" smtClean="0"/>
              <a:t>Issue 1</a:t>
            </a:r>
            <a:r>
              <a:rPr lang="en-US" sz="2000" dirty="0" smtClean="0"/>
              <a:t>: </a:t>
            </a:r>
            <a:r>
              <a:rPr lang="en-US" sz="2000" dirty="0"/>
              <a:t>Among several regulatory service requirements, the lawful intercept is mandated by most </a:t>
            </a:r>
            <a:r>
              <a:rPr lang="en-US" sz="2000" dirty="0" smtClean="0"/>
              <a:t>countries </a:t>
            </a:r>
            <a:r>
              <a:rPr lang="fr-FR" sz="2000" dirty="0" err="1" smtClean="0"/>
              <a:t>around</a:t>
            </a:r>
            <a:r>
              <a:rPr lang="fr-FR" sz="2000" dirty="0" smtClean="0"/>
              <a:t> </a:t>
            </a:r>
            <a:r>
              <a:rPr lang="fr-FR" sz="2000" dirty="0"/>
              <a:t>the </a:t>
            </a:r>
            <a:r>
              <a:rPr lang="fr-FR" sz="2000" dirty="0" smtClean="0"/>
              <a:t>world </a:t>
            </a:r>
            <a:r>
              <a:rPr lang="en-US" sz="2000" dirty="0" smtClean="0"/>
              <a:t>In </a:t>
            </a:r>
            <a:r>
              <a:rPr lang="en-US" sz="2000" dirty="0"/>
              <a:t>3GPP TR 22. 926, it has been identified that ”To support regulated services and features (e.g. </a:t>
            </a:r>
            <a:r>
              <a:rPr lang="en-US" sz="2000" dirty="0" smtClean="0"/>
              <a:t>Public Warning </a:t>
            </a:r>
            <a:r>
              <a:rPr lang="en-US" sz="2000" dirty="0"/>
              <a:t>System, Charging and Billing, Emergency calls, Lawful Intercept, Data Retention Policy in </a:t>
            </a:r>
            <a:r>
              <a:rPr lang="en-US" sz="2000" dirty="0" err="1" smtClean="0"/>
              <a:t>crossborder</a:t>
            </a:r>
            <a:r>
              <a:rPr lang="en-US" sz="2000" dirty="0" smtClean="0"/>
              <a:t> scenarios </a:t>
            </a:r>
            <a:r>
              <a:rPr lang="en-US" sz="2000" dirty="0"/>
              <a:t>and international regions, Network access), 3GPP networks should have the </a:t>
            </a:r>
            <a:r>
              <a:rPr lang="en-US" sz="2000" dirty="0" smtClean="0"/>
              <a:t>capability to </a:t>
            </a:r>
            <a:r>
              <a:rPr lang="en-US" sz="2000" dirty="0"/>
              <a:t>locate each UE in a reliable manner and determine the policy that applies to their operation </a:t>
            </a:r>
            <a:r>
              <a:rPr lang="en-US" sz="2000" dirty="0" smtClean="0"/>
              <a:t>depending on </a:t>
            </a:r>
            <a:r>
              <a:rPr lang="en-US" sz="2000" dirty="0"/>
              <a:t>their location and/or context.”</a:t>
            </a:r>
          </a:p>
          <a:p>
            <a:r>
              <a:rPr lang="en-US" sz="2000" dirty="0"/>
              <a:t>To obtain a trusted UE location, the requirements for network verification has been clearly stated by </a:t>
            </a:r>
            <a:r>
              <a:rPr lang="en-US" sz="2000" dirty="0" smtClean="0"/>
              <a:t>SA3-LI </a:t>
            </a:r>
            <a:r>
              <a:rPr lang="en-US" sz="2000" dirty="0"/>
              <a:t>in S3i210282 (LS to RAN2) and the accuracy of the trusted UE location is also provided by SA3-LI </a:t>
            </a:r>
            <a:r>
              <a:rPr lang="en-US" sz="2000" dirty="0" smtClean="0"/>
              <a:t>in </a:t>
            </a:r>
            <a:r>
              <a:rPr lang="fr-FR" sz="2000" dirty="0" err="1" smtClean="0"/>
              <a:t>another</a:t>
            </a:r>
            <a:r>
              <a:rPr lang="fr-FR" sz="2000" dirty="0" smtClean="0"/>
              <a:t> </a:t>
            </a:r>
            <a:r>
              <a:rPr lang="fr-FR" sz="2000" dirty="0"/>
              <a:t>in S3i200056.</a:t>
            </a:r>
          </a:p>
          <a:p>
            <a:r>
              <a:rPr lang="en-US" sz="2000" dirty="0"/>
              <a:t>Relying only on the GNSS based location information reported by the UE is not considered reliable </a:t>
            </a:r>
            <a:r>
              <a:rPr lang="en-US" sz="2000" dirty="0" smtClean="0"/>
              <a:t>by </a:t>
            </a:r>
            <a:r>
              <a:rPr lang="fr-FR" sz="2000" dirty="0" smtClean="0"/>
              <a:t>SA3-LI </a:t>
            </a:r>
            <a:r>
              <a:rPr lang="fr-FR" sz="2000" dirty="0"/>
              <a:t>in </a:t>
            </a:r>
            <a:r>
              <a:rPr lang="fr-FR" sz="2000" dirty="0" err="1"/>
              <a:t>its</a:t>
            </a:r>
            <a:r>
              <a:rPr lang="fr-FR" sz="2000" dirty="0"/>
              <a:t> </a:t>
            </a:r>
            <a:r>
              <a:rPr lang="fr-FR" sz="2000" dirty="0" err="1"/>
              <a:t>LSs</a:t>
            </a:r>
            <a:r>
              <a:rPr lang="fr-FR" sz="2000" dirty="0" smtClean="0"/>
              <a:t>.</a:t>
            </a:r>
            <a:endParaRPr lang="fr-FR" sz="2000" dirty="0"/>
          </a:p>
          <a:p>
            <a:r>
              <a:rPr lang="fr-FR" sz="2000" dirty="0" smtClean="0"/>
              <a:t>…</a:t>
            </a:r>
            <a:endParaRPr lang="fr-FR" sz="2000" dirty="0"/>
          </a:p>
          <a:p>
            <a:endParaRPr lang="fr-FR" sz="2000" dirty="0"/>
          </a:p>
        </p:txBody>
      </p:sp>
      <p:sp>
        <p:nvSpPr>
          <p:cNvPr id="3" name="Titre 2"/>
          <p:cNvSpPr>
            <a:spLocks noGrp="1"/>
          </p:cNvSpPr>
          <p:nvPr>
            <p:ph type="title"/>
          </p:nvPr>
        </p:nvSpPr>
        <p:spPr/>
        <p:txBody>
          <a:bodyPr/>
          <a:lstStyle/>
          <a:p>
            <a:r>
              <a:rPr lang="fr-FR" dirty="0" smtClean="0"/>
              <a:t>1st Thales </a:t>
            </a:r>
            <a:r>
              <a:rPr lang="fr-FR" dirty="0" err="1" smtClean="0"/>
              <a:t>responses</a:t>
            </a:r>
            <a:r>
              <a:rPr lang="fr-FR" dirty="0" smtClean="0"/>
              <a:t> </a:t>
            </a:r>
            <a:r>
              <a:rPr lang="fr-FR" dirty="0" err="1" smtClean="0"/>
              <a:t>wrt</a:t>
            </a:r>
            <a:r>
              <a:rPr lang="fr-FR" dirty="0" smtClean="0"/>
              <a:t> </a:t>
            </a:r>
            <a:r>
              <a:rPr lang="fr-FR" dirty="0" err="1" smtClean="0"/>
              <a:t>Apple’s</a:t>
            </a:r>
            <a:r>
              <a:rPr lang="fr-FR" dirty="0" smtClean="0"/>
              <a:t> issues</a:t>
            </a:r>
            <a:endParaRPr lang="fr-FR" dirty="0"/>
          </a:p>
        </p:txBody>
      </p:sp>
    </p:spTree>
    <p:extLst>
      <p:ext uri="{BB962C8B-B14F-4D97-AF65-F5344CB8AC3E}">
        <p14:creationId xmlns:p14="http://schemas.microsoft.com/office/powerpoint/2010/main" val="2733489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b="1" dirty="0" smtClean="0"/>
              <a:t>Issue 2</a:t>
            </a:r>
            <a:r>
              <a:rPr lang="en-US" dirty="0" smtClean="0"/>
              <a:t>: RAN TR 38.822 refers to other documents than SA3-LI LS</a:t>
            </a:r>
          </a:p>
          <a:p>
            <a:endParaRPr lang="en-US" b="1" dirty="0" smtClean="0"/>
          </a:p>
          <a:p>
            <a:r>
              <a:rPr lang="en-US" b="1" dirty="0" smtClean="0"/>
              <a:t>Issue 3</a:t>
            </a:r>
            <a:r>
              <a:rPr lang="en-US" dirty="0" smtClean="0"/>
              <a:t>: This issue has been addressed in TR 38.822 stating that some measurements can be assumed to </a:t>
            </a:r>
            <a:r>
              <a:rPr lang="fr-FR" dirty="0" err="1" smtClean="0"/>
              <a:t>be</a:t>
            </a:r>
            <a:r>
              <a:rPr lang="fr-FR" dirty="0" smtClean="0"/>
              <a:t> </a:t>
            </a:r>
            <a:r>
              <a:rPr lang="fr-FR" dirty="0" err="1" smtClean="0"/>
              <a:t>trusted</a:t>
            </a:r>
            <a:r>
              <a:rPr lang="fr-FR" dirty="0" smtClean="0"/>
              <a:t>:</a:t>
            </a:r>
          </a:p>
          <a:p>
            <a:r>
              <a:rPr lang="en-US" dirty="0" smtClean="0"/>
              <a:t>« a) At least some of the information the UE supplies to the network will have to be considered as trusted, to avoid extreme conclusions (at least RRM measurements cannot be faked); »</a:t>
            </a:r>
          </a:p>
        </p:txBody>
      </p:sp>
      <p:sp>
        <p:nvSpPr>
          <p:cNvPr id="3" name="Titre 2"/>
          <p:cNvSpPr>
            <a:spLocks noGrp="1"/>
          </p:cNvSpPr>
          <p:nvPr>
            <p:ph type="title"/>
          </p:nvPr>
        </p:nvSpPr>
        <p:spPr/>
        <p:txBody>
          <a:bodyPr/>
          <a:lstStyle/>
          <a:p>
            <a:r>
              <a:rPr lang="fr-FR" dirty="0" smtClean="0"/>
              <a:t>Thales 1st </a:t>
            </a:r>
            <a:r>
              <a:rPr lang="fr-FR" dirty="0" err="1" smtClean="0"/>
              <a:t>responses</a:t>
            </a:r>
            <a:r>
              <a:rPr lang="fr-FR" dirty="0" smtClean="0"/>
              <a:t> </a:t>
            </a:r>
            <a:r>
              <a:rPr lang="fr-FR" dirty="0" err="1" smtClean="0"/>
              <a:t>wrt</a:t>
            </a:r>
            <a:r>
              <a:rPr lang="fr-FR" dirty="0" smtClean="0"/>
              <a:t> </a:t>
            </a:r>
            <a:r>
              <a:rPr lang="fr-FR" dirty="0" err="1" smtClean="0"/>
              <a:t>Apple’s</a:t>
            </a:r>
            <a:r>
              <a:rPr lang="fr-FR" dirty="0" smtClean="0"/>
              <a:t> issues</a:t>
            </a:r>
            <a:endParaRPr lang="fr-FR" dirty="0"/>
          </a:p>
        </p:txBody>
      </p:sp>
    </p:spTree>
    <p:extLst>
      <p:ext uri="{BB962C8B-B14F-4D97-AF65-F5344CB8AC3E}">
        <p14:creationId xmlns:p14="http://schemas.microsoft.com/office/powerpoint/2010/main" val="17212803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sz="2000" b="1" dirty="0" smtClean="0"/>
              <a:t>Issue 4</a:t>
            </a:r>
            <a:r>
              <a:rPr lang="en-US" sz="2000" dirty="0" smtClean="0"/>
              <a:t>: For multi-RTT, the latency issue has been identified for only for one of the sources, and for 2 of the sources for users next to the orbital plane</a:t>
            </a:r>
          </a:p>
          <a:p>
            <a:r>
              <a:rPr lang="en-US" sz="2000" dirty="0" smtClean="0"/>
              <a:t>This is reflected in RAN1 conclusion:</a:t>
            </a:r>
          </a:p>
          <a:p>
            <a:r>
              <a:rPr lang="en-US" sz="2000" dirty="0" smtClean="0"/>
              <a:t>· Five sources observed that multi-RTT positioning method can meet the NTN UE location verification accuracy requirement for LEO 600km:</a:t>
            </a:r>
          </a:p>
          <a:p>
            <a:r>
              <a:rPr lang="en-US" sz="2000" dirty="0" smtClean="0"/>
              <a:t>· Four sources observed that the positioning horizontal accuracy of less than 10km can be achieved with few seconds over-the-air latency (less or equal to 10s) with 95-percentile confidence level.</a:t>
            </a:r>
          </a:p>
          <a:p>
            <a:r>
              <a:rPr lang="en-US" sz="2000" dirty="0" smtClean="0"/>
              <a:t>· One source observed that the positioning horizontal accuracy of less than 10km can be achieved with 180 seconds latency for earth fixed beam with 90-percentile confidence level</a:t>
            </a:r>
          </a:p>
          <a:p>
            <a:r>
              <a:rPr lang="en-US" sz="2000" dirty="0" smtClean="0"/>
              <a:t>· Two sources observed that multi-RTT positioning method require latency larger than 60 seconds for UE located nearby the orbital plane of a satellite during a certain time duration.</a:t>
            </a:r>
            <a:endParaRPr lang="en-US" sz="2000" dirty="0"/>
          </a:p>
        </p:txBody>
      </p:sp>
      <p:sp>
        <p:nvSpPr>
          <p:cNvPr id="3" name="Titre 2"/>
          <p:cNvSpPr>
            <a:spLocks noGrp="1"/>
          </p:cNvSpPr>
          <p:nvPr>
            <p:ph type="title"/>
          </p:nvPr>
        </p:nvSpPr>
        <p:spPr/>
        <p:txBody>
          <a:bodyPr/>
          <a:lstStyle/>
          <a:p>
            <a:r>
              <a:rPr lang="fr-FR" dirty="0" smtClean="0"/>
              <a:t>Thales 1st </a:t>
            </a:r>
            <a:r>
              <a:rPr lang="fr-FR" dirty="0" err="1" smtClean="0"/>
              <a:t>responses</a:t>
            </a:r>
            <a:r>
              <a:rPr lang="fr-FR" dirty="0" smtClean="0"/>
              <a:t> </a:t>
            </a:r>
            <a:r>
              <a:rPr lang="fr-FR" dirty="0" err="1" smtClean="0"/>
              <a:t>wrt</a:t>
            </a:r>
            <a:r>
              <a:rPr lang="fr-FR" dirty="0" smtClean="0"/>
              <a:t> </a:t>
            </a:r>
            <a:r>
              <a:rPr lang="fr-FR" dirty="0" err="1" smtClean="0"/>
              <a:t>Apple’s</a:t>
            </a:r>
            <a:r>
              <a:rPr lang="fr-FR" dirty="0" smtClean="0"/>
              <a:t> issues</a:t>
            </a:r>
            <a:endParaRPr lang="fr-FR" dirty="0"/>
          </a:p>
        </p:txBody>
      </p:sp>
    </p:spTree>
    <p:extLst>
      <p:ext uri="{BB962C8B-B14F-4D97-AF65-F5344CB8AC3E}">
        <p14:creationId xmlns:p14="http://schemas.microsoft.com/office/powerpoint/2010/main" val="15785645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b="1" dirty="0" smtClean="0"/>
              <a:t>Issue 5</a:t>
            </a:r>
            <a:r>
              <a:rPr lang="fr-FR" dirty="0" smtClean="0"/>
              <a:t>: </a:t>
            </a:r>
            <a:r>
              <a:rPr lang="en-US" dirty="0"/>
              <a:t>If the UE is not malicious, it will report its correct GNSS location already, so the privacy impact </a:t>
            </a:r>
            <a:r>
              <a:rPr lang="en-US" dirty="0" smtClean="0"/>
              <a:t>is not </a:t>
            </a:r>
            <a:r>
              <a:rPr lang="en-US" dirty="0"/>
              <a:t>applicable. If there is no user consent for positioning, UE would not report GNSS location or </a:t>
            </a:r>
            <a:r>
              <a:rPr lang="en-US" dirty="0" smtClean="0"/>
              <a:t>positioning measurements</a:t>
            </a:r>
            <a:r>
              <a:rPr lang="en-US" dirty="0"/>
              <a:t>, so this is a non-issue.</a:t>
            </a:r>
          </a:p>
          <a:p>
            <a:r>
              <a:rPr lang="en-US" dirty="0"/>
              <a:t>Besides the same required granularity for UE location information estimated via GNSS should be </a:t>
            </a:r>
            <a:r>
              <a:rPr lang="en-US" dirty="0" smtClean="0"/>
              <a:t>considered in </a:t>
            </a:r>
            <a:r>
              <a:rPr lang="en-US" dirty="0"/>
              <a:t>NTN as for terrestrial networks.</a:t>
            </a:r>
          </a:p>
          <a:p>
            <a:endParaRPr lang="fr-FR" dirty="0"/>
          </a:p>
        </p:txBody>
      </p:sp>
      <p:sp>
        <p:nvSpPr>
          <p:cNvPr id="3" name="Titre 2"/>
          <p:cNvSpPr>
            <a:spLocks noGrp="1"/>
          </p:cNvSpPr>
          <p:nvPr>
            <p:ph type="title"/>
          </p:nvPr>
        </p:nvSpPr>
        <p:spPr/>
        <p:txBody>
          <a:bodyPr/>
          <a:lstStyle/>
          <a:p>
            <a:r>
              <a:rPr lang="fr-FR" dirty="0" smtClean="0"/>
              <a:t>Thales 1st </a:t>
            </a:r>
            <a:r>
              <a:rPr lang="fr-FR" dirty="0" err="1" smtClean="0"/>
              <a:t>responses</a:t>
            </a:r>
            <a:r>
              <a:rPr lang="fr-FR" dirty="0" smtClean="0"/>
              <a:t> </a:t>
            </a:r>
            <a:r>
              <a:rPr lang="fr-FR" dirty="0" err="1"/>
              <a:t>wrt</a:t>
            </a:r>
            <a:r>
              <a:rPr lang="fr-FR" dirty="0"/>
              <a:t> </a:t>
            </a:r>
            <a:r>
              <a:rPr lang="fr-FR" dirty="0" err="1"/>
              <a:t>Apple’s</a:t>
            </a:r>
            <a:r>
              <a:rPr lang="fr-FR" dirty="0"/>
              <a:t> issues</a:t>
            </a:r>
          </a:p>
        </p:txBody>
      </p:sp>
    </p:spTree>
    <p:extLst>
      <p:ext uri="{BB962C8B-B14F-4D97-AF65-F5344CB8AC3E}">
        <p14:creationId xmlns:p14="http://schemas.microsoft.com/office/powerpoint/2010/main" val="26292381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sz="2000" b="1" dirty="0" smtClean="0"/>
              <a:t>Issue 1</a:t>
            </a:r>
            <a:r>
              <a:rPr lang="en-US" sz="2000" dirty="0" smtClean="0"/>
              <a:t>: This is discussed in SA3 and the RAN-level TR.</a:t>
            </a:r>
          </a:p>
          <a:p>
            <a:r>
              <a:rPr lang="en-US" sz="2000" b="1" dirty="0" smtClean="0"/>
              <a:t>Issue 2</a:t>
            </a:r>
            <a:r>
              <a:rPr lang="en-US" sz="2000" dirty="0" smtClean="0"/>
              <a:t>: Thanks for the feedback. We think we do understand the SA3-LI LS.</a:t>
            </a:r>
          </a:p>
          <a:p>
            <a:r>
              <a:rPr lang="en-US" sz="2000" b="1" dirty="0" smtClean="0"/>
              <a:t>Issue 3</a:t>
            </a:r>
            <a:r>
              <a:rPr lang="en-US" sz="2000" dirty="0" smtClean="0"/>
              <a:t>: This is about location verification and not RAT dependent positioning. As the work progresses, we can ask SA3 if they have issues with any of the reports that are proposed during this work.</a:t>
            </a:r>
          </a:p>
          <a:p>
            <a:r>
              <a:rPr lang="en-US" sz="2000" b="1" dirty="0" smtClean="0"/>
              <a:t>Issue 4</a:t>
            </a:r>
            <a:r>
              <a:rPr lang="en-US" sz="2000" dirty="0" smtClean="0"/>
              <a:t>: Our understanding of the statement “evaluation results from RAN1 suggested 180 seconds” is that one company suggested 180 seconds. Most companies found that the latency was lower. We would also point out that the issue here is about location verification and not RAT dependent positioning. We do not necessarily need to provide an independent position estimate in order to verify a previous GNSS based </a:t>
            </a:r>
            <a:r>
              <a:rPr lang="fr-FR" sz="2000" dirty="0" smtClean="0"/>
              <a:t>location report.</a:t>
            </a:r>
          </a:p>
          <a:p>
            <a:r>
              <a:rPr lang="en-US" sz="2000" b="1" dirty="0" smtClean="0"/>
              <a:t>Issue 5</a:t>
            </a:r>
            <a:r>
              <a:rPr lang="en-US" sz="2000" dirty="0" smtClean="0"/>
              <a:t>: This is out of the scope of RAN1. It can be discussed in SA3. Again, location verification is not </a:t>
            </a:r>
            <a:r>
              <a:rPr lang="fr-FR" sz="2000" dirty="0" smtClean="0"/>
              <a:t>about RAT </a:t>
            </a:r>
            <a:r>
              <a:rPr lang="fr-FR" sz="2000" dirty="0" err="1" smtClean="0"/>
              <a:t>dependent</a:t>
            </a:r>
            <a:r>
              <a:rPr lang="fr-FR" sz="2000" dirty="0" smtClean="0"/>
              <a:t> </a:t>
            </a:r>
            <a:r>
              <a:rPr lang="fr-FR" sz="2000" dirty="0" err="1" smtClean="0"/>
              <a:t>positioning</a:t>
            </a:r>
            <a:r>
              <a:rPr lang="fr-FR" sz="2000" dirty="0" smtClean="0"/>
              <a:t>.</a:t>
            </a:r>
          </a:p>
          <a:p>
            <a:endParaRPr lang="fr-FR" sz="2000" dirty="0"/>
          </a:p>
        </p:txBody>
      </p:sp>
      <p:sp>
        <p:nvSpPr>
          <p:cNvPr id="3" name="Titre 2"/>
          <p:cNvSpPr>
            <a:spLocks noGrp="1"/>
          </p:cNvSpPr>
          <p:nvPr>
            <p:ph type="title"/>
          </p:nvPr>
        </p:nvSpPr>
        <p:spPr/>
        <p:txBody>
          <a:bodyPr/>
          <a:lstStyle/>
          <a:p>
            <a:r>
              <a:rPr lang="fr-FR" dirty="0" smtClean="0"/>
              <a:t>Sony </a:t>
            </a:r>
            <a:r>
              <a:rPr lang="fr-FR" dirty="0" err="1" smtClean="0"/>
              <a:t>responses</a:t>
            </a:r>
            <a:r>
              <a:rPr lang="fr-FR" dirty="0" smtClean="0"/>
              <a:t> </a:t>
            </a:r>
            <a:r>
              <a:rPr lang="fr-FR" dirty="0" err="1" smtClean="0"/>
              <a:t>wrt</a:t>
            </a:r>
            <a:r>
              <a:rPr lang="fr-FR" dirty="0" smtClean="0"/>
              <a:t> </a:t>
            </a:r>
            <a:r>
              <a:rPr lang="fr-FR" dirty="0" err="1" smtClean="0"/>
              <a:t>Apple’s</a:t>
            </a:r>
            <a:r>
              <a:rPr lang="fr-FR" dirty="0" smtClean="0"/>
              <a:t> issues</a:t>
            </a:r>
            <a:endParaRPr lang="fr-FR" dirty="0"/>
          </a:p>
        </p:txBody>
      </p:sp>
    </p:spTree>
    <p:extLst>
      <p:ext uri="{BB962C8B-B14F-4D97-AF65-F5344CB8AC3E}">
        <p14:creationId xmlns:p14="http://schemas.microsoft.com/office/powerpoint/2010/main" val="2064309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sz="2000" dirty="0"/>
              <a:t>Most of the </a:t>
            </a:r>
            <a:r>
              <a:rPr lang="en-US" sz="2000" dirty="0" smtClean="0"/>
              <a:t>issues </a:t>
            </a:r>
            <a:r>
              <a:rPr lang="en-US" sz="2000" dirty="0"/>
              <a:t>have nothing to do with the study phase at the RAN WGs. Just to recap:</a:t>
            </a:r>
          </a:p>
          <a:p>
            <a:pPr lvl="1"/>
            <a:r>
              <a:rPr lang="en-US" sz="1800" dirty="0"/>
              <a:t>1) There was a study phase in RAN plenary that was documented in 38.882. That study concluded (</a:t>
            </a:r>
            <a:r>
              <a:rPr lang="en-US" sz="1800" dirty="0" smtClean="0"/>
              <a:t>Section 5</a:t>
            </a:r>
            <a:r>
              <a:rPr lang="en-US" sz="1800" dirty="0"/>
              <a:t>): In this study, we have identified the need to define a network based solution which aims at </a:t>
            </a:r>
            <a:r>
              <a:rPr lang="en-US" sz="1800" dirty="0" smtClean="0"/>
              <a:t>verifying the </a:t>
            </a:r>
            <a:r>
              <a:rPr lang="en-US" sz="1800" dirty="0"/>
              <a:t>reported UE location information. All the comments from Apple, while they may be relevant, </a:t>
            </a:r>
            <a:r>
              <a:rPr lang="en-US" sz="1800" dirty="0" smtClean="0"/>
              <a:t>should have </a:t>
            </a:r>
            <a:r>
              <a:rPr lang="en-US" sz="1800" dirty="0"/>
              <a:t>been contributed months ago when we were discussing that. The conclusion from RAN plenary </a:t>
            </a:r>
            <a:r>
              <a:rPr lang="en-US" sz="1800" dirty="0" smtClean="0"/>
              <a:t>and the </a:t>
            </a:r>
            <a:r>
              <a:rPr lang="en-US" sz="1800" dirty="0"/>
              <a:t>TR is clear. This covers points 1,2,3,5 in the Apple comment, which in our view should be </a:t>
            </a:r>
            <a:r>
              <a:rPr lang="en-US" sz="1800" dirty="0" smtClean="0"/>
              <a:t>dismissed </a:t>
            </a:r>
            <a:r>
              <a:rPr lang="fr-FR" sz="1800" dirty="0" smtClean="0"/>
              <a:t>at </a:t>
            </a:r>
            <a:r>
              <a:rPr lang="fr-FR" sz="1800" dirty="0" err="1"/>
              <a:t>this</a:t>
            </a:r>
            <a:r>
              <a:rPr lang="fr-FR" sz="1800" dirty="0"/>
              <a:t> stage.</a:t>
            </a:r>
          </a:p>
          <a:p>
            <a:pPr lvl="1"/>
            <a:r>
              <a:rPr lang="en-US" sz="1800" dirty="0"/>
              <a:t>2) Only point 4 in the Apple comment has something to do with the technical work in the WGs. </a:t>
            </a:r>
            <a:r>
              <a:rPr lang="en-US" sz="1800" dirty="0" smtClean="0"/>
              <a:t>As mentioned </a:t>
            </a:r>
            <a:r>
              <a:rPr lang="en-US" sz="1800" dirty="0"/>
              <a:t>before, the conclusions in RAN1 state the following, which to us justifies to start the </a:t>
            </a:r>
            <a:r>
              <a:rPr lang="en-US" sz="1800" dirty="0" smtClean="0"/>
              <a:t>normative </a:t>
            </a:r>
            <a:r>
              <a:rPr lang="fr-FR" sz="1800" dirty="0" err="1" smtClean="0"/>
              <a:t>work</a:t>
            </a:r>
            <a:r>
              <a:rPr lang="fr-FR" sz="1800" dirty="0"/>
              <a:t>:</a:t>
            </a:r>
          </a:p>
          <a:p>
            <a:pPr lvl="1"/>
            <a:r>
              <a:rPr lang="en-US" sz="1800" dirty="0"/>
              <a:t>For network verification of UE location in NR NTN based on multi-RTT using UE RX-TX time </a:t>
            </a:r>
            <a:r>
              <a:rPr lang="en-US" sz="1800" dirty="0" smtClean="0"/>
              <a:t>difference report</a:t>
            </a:r>
            <a:r>
              <a:rPr lang="en-US" sz="1800" dirty="0"/>
              <a:t>, if the UE reports needed to perform multi-RTT can be assumed to be trusted, existing </a:t>
            </a:r>
            <a:r>
              <a:rPr lang="en-US" sz="1800" dirty="0" smtClean="0"/>
              <a:t>multi-RTT framework </a:t>
            </a:r>
            <a:r>
              <a:rPr lang="en-US" sz="1800" dirty="0"/>
              <a:t>may be reused with potential enhancements to adapt it to NTN context</a:t>
            </a:r>
            <a:r>
              <a:rPr lang="en-US" sz="1800" dirty="0" smtClean="0"/>
              <a:t>.</a:t>
            </a:r>
            <a:endParaRPr lang="en-US" sz="1800" dirty="0"/>
          </a:p>
        </p:txBody>
      </p:sp>
      <p:sp>
        <p:nvSpPr>
          <p:cNvPr id="3" name="Titre 2"/>
          <p:cNvSpPr>
            <a:spLocks noGrp="1"/>
          </p:cNvSpPr>
          <p:nvPr>
            <p:ph type="title"/>
          </p:nvPr>
        </p:nvSpPr>
        <p:spPr/>
        <p:txBody>
          <a:bodyPr/>
          <a:lstStyle/>
          <a:p>
            <a:r>
              <a:rPr lang="fr-FR" dirty="0" err="1" smtClean="0"/>
              <a:t>Qualcomm</a:t>
            </a:r>
            <a:r>
              <a:rPr lang="fr-FR" dirty="0" smtClean="0"/>
              <a:t> </a:t>
            </a:r>
            <a:r>
              <a:rPr lang="fr-FR" dirty="0" err="1"/>
              <a:t>responses</a:t>
            </a:r>
            <a:r>
              <a:rPr lang="fr-FR" dirty="0"/>
              <a:t> </a:t>
            </a:r>
            <a:r>
              <a:rPr lang="fr-FR" dirty="0" err="1"/>
              <a:t>wrt</a:t>
            </a:r>
            <a:r>
              <a:rPr lang="fr-FR" dirty="0"/>
              <a:t> </a:t>
            </a:r>
            <a:r>
              <a:rPr lang="fr-FR" dirty="0" err="1"/>
              <a:t>Apple’s</a:t>
            </a:r>
            <a:r>
              <a:rPr lang="fr-FR" dirty="0"/>
              <a:t> issues</a:t>
            </a:r>
          </a:p>
        </p:txBody>
      </p:sp>
    </p:spTree>
    <p:extLst>
      <p:ext uri="{BB962C8B-B14F-4D97-AF65-F5344CB8AC3E}">
        <p14:creationId xmlns:p14="http://schemas.microsoft.com/office/powerpoint/2010/main" val="2427862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b="1" dirty="0" smtClean="0"/>
              <a:t>Issue 1&amp;2</a:t>
            </a:r>
            <a:r>
              <a:rPr lang="en-US" dirty="0" smtClean="0"/>
              <a:t>: we do not think RAN can challenge the views of SA3-LI experts</a:t>
            </a:r>
          </a:p>
          <a:p>
            <a:r>
              <a:rPr lang="en-US" b="1" dirty="0" smtClean="0"/>
              <a:t>Issue 3</a:t>
            </a:r>
            <a:r>
              <a:rPr lang="en-US" dirty="0" smtClean="0"/>
              <a:t>: we believe that the proposed Note 5 is addressing this concern</a:t>
            </a:r>
          </a:p>
          <a:p>
            <a:r>
              <a:rPr lang="en-US" b="1" dirty="0" smtClean="0"/>
              <a:t>Issue 4</a:t>
            </a:r>
            <a:r>
              <a:rPr lang="en-US" dirty="0" smtClean="0"/>
              <a:t>: This is the only technical issue but has been addressed by RAN1 in the conclusion of its study.</a:t>
            </a:r>
          </a:p>
          <a:p>
            <a:r>
              <a:rPr lang="en-US" b="1" dirty="0" smtClean="0"/>
              <a:t>Issue 5</a:t>
            </a:r>
            <a:r>
              <a:rPr lang="en-US" dirty="0" smtClean="0"/>
              <a:t>: As stated by several companies, the proposed scheme </a:t>
            </a:r>
            <a:r>
              <a:rPr lang="en-US" dirty="0" err="1" smtClean="0"/>
              <a:t>doesnt</a:t>
            </a:r>
            <a:r>
              <a:rPr lang="en-US" dirty="0" smtClean="0"/>
              <a:t> raise more privacy issues than the </a:t>
            </a:r>
            <a:r>
              <a:rPr lang="fr-FR" dirty="0" err="1" smtClean="0"/>
              <a:t>reporting</a:t>
            </a:r>
            <a:r>
              <a:rPr lang="fr-FR" dirty="0" smtClean="0"/>
              <a:t> of GNSS </a:t>
            </a:r>
            <a:r>
              <a:rPr lang="fr-FR" dirty="0" err="1" smtClean="0"/>
              <a:t>coordinates</a:t>
            </a:r>
            <a:endParaRPr lang="fr-FR" dirty="0" smtClean="0"/>
          </a:p>
          <a:p>
            <a:endParaRPr lang="fr-FR" dirty="0"/>
          </a:p>
        </p:txBody>
      </p:sp>
      <p:sp>
        <p:nvSpPr>
          <p:cNvPr id="3" name="Titre 2"/>
          <p:cNvSpPr>
            <a:spLocks noGrp="1"/>
          </p:cNvSpPr>
          <p:nvPr>
            <p:ph type="title"/>
          </p:nvPr>
        </p:nvSpPr>
        <p:spPr/>
        <p:txBody>
          <a:bodyPr/>
          <a:lstStyle/>
          <a:p>
            <a:r>
              <a:rPr lang="fr-FR" smtClean="0"/>
              <a:t>Thales 2nd responses wrt Apple’s issues</a:t>
            </a:r>
            <a:endParaRPr lang="fr-FR" dirty="0"/>
          </a:p>
        </p:txBody>
      </p:sp>
    </p:spTree>
    <p:extLst>
      <p:ext uri="{BB962C8B-B14F-4D97-AF65-F5344CB8AC3E}">
        <p14:creationId xmlns:p14="http://schemas.microsoft.com/office/powerpoint/2010/main" val="14276940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b="1" dirty="0" smtClean="0"/>
              <a:t>Issue 6</a:t>
            </a:r>
            <a:r>
              <a:rPr lang="en-US" dirty="0" smtClean="0"/>
              <a:t>: </a:t>
            </a:r>
            <a:r>
              <a:rPr lang="en-US" dirty="0"/>
              <a:t>It is very obvious that, in the end, the 3GPP design (RAT dependent positioning) performs </a:t>
            </a:r>
            <a:r>
              <a:rPr lang="en-US" dirty="0" smtClean="0"/>
              <a:t>worse than </a:t>
            </a:r>
            <a:r>
              <a:rPr lang="en-US" dirty="0"/>
              <a:t>the competing technology (GNSS) in every single performance metric without any performance </a:t>
            </a:r>
            <a:r>
              <a:rPr lang="en-US" dirty="0" smtClean="0"/>
              <a:t>benefit (</a:t>
            </a:r>
            <a:r>
              <a:rPr lang="en-US" dirty="0"/>
              <a:t>trustworthiness). 3GPP has specified so many competing solutions and the outcome is very </a:t>
            </a:r>
            <a:r>
              <a:rPr lang="en-US" dirty="0" smtClean="0"/>
              <a:t>evident without </a:t>
            </a:r>
            <a:r>
              <a:rPr lang="en-US" dirty="0"/>
              <a:t>us to call the names. This setup even a worse precedence since it is extremely clear that </a:t>
            </a:r>
            <a:r>
              <a:rPr lang="en-US" dirty="0" smtClean="0"/>
              <a:t>3GPP solution </a:t>
            </a:r>
            <a:r>
              <a:rPr lang="en-US" dirty="0"/>
              <a:t>is inferior in every single performance metric.</a:t>
            </a:r>
          </a:p>
          <a:p>
            <a:endParaRPr lang="fr-FR" dirty="0"/>
          </a:p>
        </p:txBody>
      </p:sp>
      <p:sp>
        <p:nvSpPr>
          <p:cNvPr id="3" name="Titre 2"/>
          <p:cNvSpPr>
            <a:spLocks noGrp="1"/>
          </p:cNvSpPr>
          <p:nvPr>
            <p:ph type="title"/>
          </p:nvPr>
        </p:nvSpPr>
        <p:spPr/>
        <p:txBody>
          <a:bodyPr/>
          <a:lstStyle/>
          <a:p>
            <a:r>
              <a:rPr lang="fr-FR" dirty="0" err="1" smtClean="0"/>
              <a:t>Apple’s</a:t>
            </a:r>
            <a:r>
              <a:rPr lang="fr-FR" dirty="0" smtClean="0"/>
              <a:t> </a:t>
            </a:r>
            <a:r>
              <a:rPr lang="fr-FR" dirty="0" err="1" smtClean="0"/>
              <a:t>additional</a:t>
            </a:r>
            <a:r>
              <a:rPr lang="fr-FR" dirty="0" smtClean="0"/>
              <a:t> issue</a:t>
            </a:r>
            <a:endParaRPr lang="fr-FR" dirty="0"/>
          </a:p>
        </p:txBody>
      </p:sp>
    </p:spTree>
    <p:extLst>
      <p:ext uri="{BB962C8B-B14F-4D97-AF65-F5344CB8AC3E}">
        <p14:creationId xmlns:p14="http://schemas.microsoft.com/office/powerpoint/2010/main" val="1332794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sz="2000" dirty="0" smtClean="0"/>
              <a:t>Qualcomm</a:t>
            </a:r>
          </a:p>
          <a:p>
            <a:pPr lvl="1"/>
            <a:r>
              <a:rPr lang="en-US" sz="1800" dirty="0" smtClean="0"/>
              <a:t>From the TR, it is clear that the location verification is not intended to provide the same level of accuracy as GNSS, but to provide the possibility of determining the UE is within an area equivalent to the size of a typical terrestrial cell.</a:t>
            </a:r>
          </a:p>
          <a:p>
            <a:pPr lvl="1"/>
            <a:r>
              <a:rPr lang="en-US" sz="1800" dirty="0" smtClean="0"/>
              <a:t>Regarding the trustworthiness, the new note in the WI should address that concern</a:t>
            </a:r>
          </a:p>
          <a:p>
            <a:r>
              <a:rPr lang="en-US" sz="2000" dirty="0" smtClean="0"/>
              <a:t>Thales</a:t>
            </a:r>
          </a:p>
          <a:p>
            <a:pPr lvl="1"/>
            <a:r>
              <a:rPr lang="en-US" sz="1800" dirty="0" smtClean="0"/>
              <a:t>it is necessary to recall that the purpose of the verification is not about enabling the network to determine a UE position with comparable accuracy to the one of GNSS measurements. Therefore this verification shall not be considered as a competing positioning solution but rather as a scheme that will help network operators to assess the reliability of the UE reported location </a:t>
            </a:r>
            <a:r>
              <a:rPr lang="fr-FR" sz="1800" dirty="0" smtClean="0"/>
              <a:t>information (i.e. GNSS </a:t>
            </a:r>
            <a:r>
              <a:rPr lang="fr-FR" sz="1800" dirty="0" err="1" smtClean="0"/>
              <a:t>coordinates</a:t>
            </a:r>
            <a:r>
              <a:rPr lang="fr-FR" sz="1800" dirty="0" smtClean="0"/>
              <a:t>).</a:t>
            </a:r>
          </a:p>
          <a:p>
            <a:r>
              <a:rPr lang="fr-FR" sz="2000" dirty="0" smtClean="0"/>
              <a:t>Eutelsat</a:t>
            </a:r>
          </a:p>
          <a:p>
            <a:pPr lvl="1"/>
            <a:r>
              <a:rPr lang="en-US" sz="1800" dirty="0" smtClean="0"/>
              <a:t>As </a:t>
            </a:r>
            <a:r>
              <a:rPr lang="en-US" sz="1800" dirty="0"/>
              <a:t>stated by Thales and others the GNSS location that is reported by the UE that is being verified (put another way, it is "sanity checked</a:t>
            </a:r>
            <a:r>
              <a:rPr lang="en-US" sz="1800" dirty="0" smtClean="0"/>
              <a:t>")</a:t>
            </a:r>
          </a:p>
        </p:txBody>
      </p:sp>
      <p:sp>
        <p:nvSpPr>
          <p:cNvPr id="3" name="Titre 2"/>
          <p:cNvSpPr>
            <a:spLocks noGrp="1"/>
          </p:cNvSpPr>
          <p:nvPr>
            <p:ph type="title"/>
          </p:nvPr>
        </p:nvSpPr>
        <p:spPr/>
        <p:txBody>
          <a:bodyPr/>
          <a:lstStyle/>
          <a:p>
            <a:r>
              <a:rPr lang="fr-FR" dirty="0" err="1" smtClean="0"/>
              <a:t>Responses</a:t>
            </a:r>
            <a:r>
              <a:rPr lang="fr-FR" dirty="0" smtClean="0"/>
              <a:t> to </a:t>
            </a:r>
            <a:r>
              <a:rPr lang="fr-FR" dirty="0" err="1" smtClean="0"/>
              <a:t>Apple’s</a:t>
            </a:r>
            <a:r>
              <a:rPr lang="fr-FR" dirty="0" smtClean="0"/>
              <a:t> </a:t>
            </a:r>
            <a:r>
              <a:rPr lang="fr-FR" dirty="0" err="1" smtClean="0"/>
              <a:t>additional</a:t>
            </a:r>
            <a:r>
              <a:rPr lang="fr-FR" dirty="0" smtClean="0"/>
              <a:t> issue - 1</a:t>
            </a:r>
            <a:endParaRPr lang="fr-FR" dirty="0"/>
          </a:p>
        </p:txBody>
      </p:sp>
    </p:spTree>
    <p:extLst>
      <p:ext uri="{BB962C8B-B14F-4D97-AF65-F5344CB8AC3E}">
        <p14:creationId xmlns:p14="http://schemas.microsoft.com/office/powerpoint/2010/main" val="35733657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sz="1600" dirty="0" smtClean="0"/>
              <a:t>Huawei:</a:t>
            </a:r>
          </a:p>
          <a:p>
            <a:pPr lvl="1"/>
            <a:r>
              <a:rPr lang="en-US" sz="1400" dirty="0" smtClean="0"/>
              <a:t>Regarding Apple's claim that "the 3GPP design (RAT dependent positioning) performs worse than the competing technology (GNSS) in every single performance metric without any performance benefit", we share similar view with a number of companies that it is NOT the intention of this work item to provide a technology that to compete with GNSS. So there is no need to compare with GNSS performance and there is no need to state that "the 3GPP design (RAT dependent positioning) performs worse than the competing technology (GNSS) in every single performance metric without any performance benefit</a:t>
            </a:r>
          </a:p>
          <a:p>
            <a:pPr lvl="1"/>
            <a:r>
              <a:rPr lang="en-US" sz="1400" dirty="0" smtClean="0"/>
              <a:t>Then whether it is useful for 3GPP to design something which is NOT performing as good as GNSS? Our understanding is that, SA3 sent LS to RAN2 in (S3i210282, April 2021), saying:</a:t>
            </a:r>
            <a:endParaRPr lang="fr-FR" sz="1400" dirty="0" smtClean="0"/>
          </a:p>
          <a:p>
            <a:pPr lvl="1"/>
            <a:r>
              <a:rPr lang="en-US" sz="1400" dirty="0" smtClean="0"/>
              <a:t>”SA3LI notes that any method which relies solely on UE-generated location information is unlikely to be considered reliable for network selection purposes. Therefore, a method such as GNSS/A-GNSS cannot be considered as reliable or trusted unless the information provided by the UE can be verified by the network.“</a:t>
            </a:r>
            <a:endParaRPr lang="fr-FR" sz="1400" dirty="0" smtClean="0"/>
          </a:p>
          <a:p>
            <a:pPr lvl="1"/>
            <a:r>
              <a:rPr lang="en-US" sz="1400" dirty="0" smtClean="0"/>
              <a:t>SA3 did not say which technology (GNSS or RAT-dependent) is more trustable, but SA3 says "verification" helps. Later there was discussions in WGs and then in the RAN plenary in June 2022, and the RAN-level Study conclude in 38.882 that "In this study, we have identified the need to define a network based solution which aims at verifying the reported UE location information." "The verification should be performed independently from the location information reported by UE.".</a:t>
            </a:r>
            <a:endParaRPr lang="fr-FR" sz="1400" dirty="0" smtClean="0"/>
          </a:p>
          <a:p>
            <a:pPr lvl="1"/>
            <a:r>
              <a:rPr lang="en-US" sz="1400" dirty="0" smtClean="0"/>
              <a:t>It seems reasonable and useful (at least to us) for RAN to design something for the purpose of verification.</a:t>
            </a:r>
            <a:endParaRPr lang="fr-FR" sz="1400" dirty="0" smtClean="0"/>
          </a:p>
          <a:p>
            <a:endParaRPr lang="en-US" sz="1600" dirty="0" smtClean="0"/>
          </a:p>
          <a:p>
            <a:endParaRPr lang="fr-FR" sz="1600" dirty="0"/>
          </a:p>
        </p:txBody>
      </p:sp>
      <p:sp>
        <p:nvSpPr>
          <p:cNvPr id="3" name="Titre 2"/>
          <p:cNvSpPr>
            <a:spLocks noGrp="1"/>
          </p:cNvSpPr>
          <p:nvPr>
            <p:ph type="title"/>
          </p:nvPr>
        </p:nvSpPr>
        <p:spPr/>
        <p:txBody>
          <a:bodyPr/>
          <a:lstStyle/>
          <a:p>
            <a:r>
              <a:rPr lang="fr-FR" dirty="0" err="1" smtClean="0"/>
              <a:t>Responses</a:t>
            </a:r>
            <a:r>
              <a:rPr lang="fr-FR" dirty="0" smtClean="0"/>
              <a:t> to </a:t>
            </a:r>
            <a:r>
              <a:rPr lang="fr-FR" dirty="0" err="1" smtClean="0"/>
              <a:t>Apple’s</a:t>
            </a:r>
            <a:r>
              <a:rPr lang="fr-FR" dirty="0" smtClean="0"/>
              <a:t> </a:t>
            </a:r>
            <a:r>
              <a:rPr lang="fr-FR" dirty="0" err="1" smtClean="0"/>
              <a:t>additional</a:t>
            </a:r>
            <a:r>
              <a:rPr lang="fr-FR" dirty="0" smtClean="0"/>
              <a:t> issue - 2</a:t>
            </a:r>
            <a:endParaRPr lang="fr-FR" dirty="0"/>
          </a:p>
        </p:txBody>
      </p:sp>
    </p:spTree>
    <p:extLst>
      <p:ext uri="{BB962C8B-B14F-4D97-AF65-F5344CB8AC3E}">
        <p14:creationId xmlns:p14="http://schemas.microsoft.com/office/powerpoint/2010/main" val="2616994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smtClean="0"/>
              <a:t>At </a:t>
            </a:r>
            <a:r>
              <a:rPr lang="fr-FR" dirty="0" err="1" smtClean="0"/>
              <a:t>stakes</a:t>
            </a:r>
            <a:endParaRPr lang="fr-FR" dirty="0" smtClean="0"/>
          </a:p>
          <a:p>
            <a:endParaRPr lang="fr-FR" dirty="0" smtClean="0"/>
          </a:p>
          <a:p>
            <a:r>
              <a:rPr lang="fr-FR" dirty="0" smtClean="0"/>
              <a:t>1/ Network </a:t>
            </a:r>
            <a:r>
              <a:rPr lang="fr-FR" dirty="0" err="1" smtClean="0"/>
              <a:t>verified</a:t>
            </a:r>
            <a:r>
              <a:rPr lang="fr-FR" dirty="0" smtClean="0"/>
              <a:t> UE location</a:t>
            </a:r>
          </a:p>
          <a:p>
            <a:pPr lvl="1"/>
            <a:r>
              <a:rPr lang="fr-FR" dirty="0" err="1" smtClean="0"/>
              <a:t>Discuss</a:t>
            </a:r>
            <a:r>
              <a:rPr lang="fr-FR" dirty="0" smtClean="0"/>
              <a:t> Normative phase</a:t>
            </a:r>
            <a:endParaRPr lang="fr-FR" dirty="0"/>
          </a:p>
          <a:p>
            <a:endParaRPr lang="fr-FR" dirty="0" smtClean="0"/>
          </a:p>
          <a:p>
            <a:r>
              <a:rPr lang="fr-FR" dirty="0" smtClean="0"/>
              <a:t>2/ </a:t>
            </a:r>
            <a:r>
              <a:rPr lang="fr-FR" dirty="0" err="1" smtClean="0"/>
              <a:t>Coverage</a:t>
            </a:r>
            <a:r>
              <a:rPr lang="fr-FR" dirty="0" smtClean="0"/>
              <a:t> </a:t>
            </a:r>
            <a:r>
              <a:rPr lang="fr-FR" dirty="0" err="1" smtClean="0"/>
              <a:t>enhancements</a:t>
            </a:r>
            <a:endParaRPr lang="fr-FR" dirty="0" smtClean="0"/>
          </a:p>
          <a:p>
            <a:pPr lvl="1"/>
            <a:r>
              <a:rPr lang="fr-FR" dirty="0" err="1" smtClean="0"/>
              <a:t>Discuss</a:t>
            </a:r>
            <a:r>
              <a:rPr lang="fr-FR" dirty="0" smtClean="0"/>
              <a:t> </a:t>
            </a:r>
            <a:r>
              <a:rPr lang="fr-FR" dirty="0" err="1" smtClean="0"/>
              <a:t>revisions</a:t>
            </a:r>
            <a:r>
              <a:rPr lang="fr-FR" dirty="0" smtClean="0"/>
              <a:t> of the objectives</a:t>
            </a:r>
            <a:endParaRPr lang="fr-FR" dirty="0"/>
          </a:p>
        </p:txBody>
      </p:sp>
      <p:sp>
        <p:nvSpPr>
          <p:cNvPr id="3" name="Titre 2"/>
          <p:cNvSpPr>
            <a:spLocks noGrp="1"/>
          </p:cNvSpPr>
          <p:nvPr>
            <p:ph type="title"/>
          </p:nvPr>
        </p:nvSpPr>
        <p:spPr/>
        <p:txBody>
          <a:bodyPr/>
          <a:lstStyle/>
          <a:p>
            <a:r>
              <a:rPr lang="fr-FR" dirty="0" smtClean="0"/>
              <a:t>Discussion </a:t>
            </a:r>
            <a:r>
              <a:rPr lang="fr-FR" dirty="0" err="1" smtClean="0"/>
              <a:t>overview</a:t>
            </a:r>
            <a:endParaRPr lang="fr-FR" dirty="0"/>
          </a:p>
        </p:txBody>
      </p:sp>
    </p:spTree>
    <p:extLst>
      <p:ext uri="{BB962C8B-B14F-4D97-AF65-F5344CB8AC3E}">
        <p14:creationId xmlns:p14="http://schemas.microsoft.com/office/powerpoint/2010/main" val="2039695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b="1" dirty="0" smtClean="0">
                <a:solidFill>
                  <a:srgbClr val="00B050"/>
                </a:solidFill>
              </a:rPr>
              <a:t>Agreement 1 (Proposal 2.2.1)</a:t>
            </a:r>
            <a:r>
              <a:rPr lang="en-US" dirty="0" smtClean="0"/>
              <a:t>: </a:t>
            </a:r>
            <a:r>
              <a:rPr lang="en-US" dirty="0"/>
              <a:t>Part of the detailed objectives for </a:t>
            </a:r>
            <a:r>
              <a:rPr lang="en-US" dirty="0" err="1"/>
              <a:t>NR_NTN_enh</a:t>
            </a:r>
            <a:r>
              <a:rPr lang="en-US" dirty="0"/>
              <a:t> WID in section 4.1.1 should </a:t>
            </a:r>
            <a:r>
              <a:rPr lang="en-US" dirty="0" smtClean="0"/>
              <a:t>be </a:t>
            </a:r>
            <a:r>
              <a:rPr lang="fr-FR" dirty="0" err="1" smtClean="0"/>
              <a:t>revised</a:t>
            </a:r>
            <a:r>
              <a:rPr lang="fr-FR" dirty="0" smtClean="0"/>
              <a:t> </a:t>
            </a:r>
            <a:r>
              <a:rPr lang="fr-FR" dirty="0"/>
              <a:t>as </a:t>
            </a:r>
            <a:r>
              <a:rPr lang="fr-FR" dirty="0" err="1"/>
              <a:t>follow</a:t>
            </a:r>
            <a:r>
              <a:rPr lang="fr-FR" dirty="0"/>
              <a:t>.</a:t>
            </a:r>
          </a:p>
          <a:p>
            <a:r>
              <a:rPr lang="en-US" dirty="0"/>
              <a:t>« To </a:t>
            </a:r>
            <a:r>
              <a:rPr lang="en-US" strike="sngStrike" dirty="0" err="1"/>
              <a:t>study</a:t>
            </a:r>
            <a:r>
              <a:rPr lang="en-US" u="sng" dirty="0" err="1"/>
              <a:t>specify</a:t>
            </a:r>
            <a:r>
              <a:rPr lang="en-US" dirty="0"/>
              <a:t> </a:t>
            </a:r>
            <a:r>
              <a:rPr lang="en-US" u="sng" dirty="0"/>
              <a:t>if necessary, enhancements to the Rel-17 procedures for </a:t>
            </a:r>
            <a:r>
              <a:rPr lang="en-US" dirty="0"/>
              <a:t>DMRS bundling for </a:t>
            </a:r>
            <a:r>
              <a:rPr lang="en-US" dirty="0" smtClean="0"/>
              <a:t>PUSCH taking </a:t>
            </a:r>
            <a:r>
              <a:rPr lang="en-US" dirty="0"/>
              <a:t>into account NTN-specifics (e.g. time-frequency </a:t>
            </a:r>
            <a:r>
              <a:rPr lang="en-US" dirty="0" smtClean="0"/>
              <a:t>pre-compensation</a:t>
            </a:r>
            <a:r>
              <a:rPr lang="en-US" dirty="0"/>
              <a:t>)</a:t>
            </a:r>
            <a:r>
              <a:rPr lang="en-US" strike="sngStrike" dirty="0"/>
              <a:t> and, if necessary, </a:t>
            </a:r>
            <a:r>
              <a:rPr lang="en-US" strike="sngStrike" dirty="0" smtClean="0"/>
              <a:t>specify enhancements </a:t>
            </a:r>
            <a:r>
              <a:rPr lang="en-US" strike="sngStrike" dirty="0"/>
              <a:t>to the Rel-17 procedures</a:t>
            </a:r>
            <a:r>
              <a:rPr lang="en-US" dirty="0"/>
              <a:t> [RAN1] »</a:t>
            </a:r>
          </a:p>
          <a:p>
            <a:endParaRPr lang="fr-FR" dirty="0"/>
          </a:p>
        </p:txBody>
      </p:sp>
      <p:sp>
        <p:nvSpPr>
          <p:cNvPr id="3" name="Titre 2"/>
          <p:cNvSpPr>
            <a:spLocks noGrp="1"/>
          </p:cNvSpPr>
          <p:nvPr>
            <p:ph type="title"/>
          </p:nvPr>
        </p:nvSpPr>
        <p:spPr/>
        <p:txBody>
          <a:bodyPr/>
          <a:lstStyle/>
          <a:p>
            <a:r>
              <a:rPr lang="fr-FR" dirty="0" err="1" smtClean="0"/>
              <a:t>Agreements</a:t>
            </a:r>
            <a:r>
              <a:rPr lang="fr-FR" dirty="0" smtClean="0"/>
              <a:t> </a:t>
            </a:r>
            <a:r>
              <a:rPr lang="fr-FR" dirty="0" err="1" smtClean="0"/>
              <a:t>reached</a:t>
            </a:r>
            <a:r>
              <a:rPr lang="fr-FR" dirty="0" smtClean="0"/>
              <a:t/>
            </a:r>
            <a:br>
              <a:rPr lang="fr-FR" dirty="0" smtClean="0"/>
            </a:br>
            <a:r>
              <a:rPr lang="fr-FR" i="1" dirty="0" err="1" smtClean="0"/>
              <a:t>Coverage</a:t>
            </a:r>
            <a:r>
              <a:rPr lang="fr-FR" i="1" dirty="0" smtClean="0"/>
              <a:t> </a:t>
            </a:r>
            <a:r>
              <a:rPr lang="fr-FR" i="1" dirty="0" err="1" smtClean="0"/>
              <a:t>enhancements</a:t>
            </a:r>
            <a:endParaRPr lang="fr-FR" i="1" dirty="0"/>
          </a:p>
        </p:txBody>
      </p:sp>
    </p:spTree>
    <p:extLst>
      <p:ext uri="{BB962C8B-B14F-4D97-AF65-F5344CB8AC3E}">
        <p14:creationId xmlns:p14="http://schemas.microsoft.com/office/powerpoint/2010/main" val="122560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sz="1800" b="1" dirty="0" smtClean="0">
                <a:solidFill>
                  <a:srgbClr val="00B050"/>
                </a:solidFill>
              </a:rPr>
              <a:t>Agreement 2 (Proposal 2.2.2)</a:t>
            </a:r>
            <a:r>
              <a:rPr lang="en-US" sz="1800" dirty="0" smtClean="0"/>
              <a:t>: </a:t>
            </a:r>
            <a:r>
              <a:rPr lang="en-US" sz="1800" dirty="0"/>
              <a:t>Part of the detailed objectives for </a:t>
            </a:r>
            <a:r>
              <a:rPr lang="en-US" sz="1800" dirty="0" err="1"/>
              <a:t>NR_NTN_enh</a:t>
            </a:r>
            <a:r>
              <a:rPr lang="en-US" sz="1800" dirty="0"/>
              <a:t> WID in section 4.1.1 should </a:t>
            </a:r>
            <a:r>
              <a:rPr lang="en-US" sz="1800" dirty="0" smtClean="0"/>
              <a:t>be </a:t>
            </a:r>
            <a:r>
              <a:rPr lang="fr-FR" sz="1800" dirty="0" err="1" smtClean="0"/>
              <a:t>revised</a:t>
            </a:r>
            <a:r>
              <a:rPr lang="fr-FR" sz="1800" dirty="0" smtClean="0"/>
              <a:t> </a:t>
            </a:r>
            <a:r>
              <a:rPr lang="fr-FR" sz="1800" dirty="0"/>
              <a:t>as </a:t>
            </a:r>
            <a:r>
              <a:rPr lang="fr-FR" sz="1800" dirty="0" err="1"/>
              <a:t>follow</a:t>
            </a:r>
            <a:r>
              <a:rPr lang="fr-FR" sz="1800" dirty="0"/>
              <a:t>.</a:t>
            </a:r>
          </a:p>
          <a:p>
            <a:r>
              <a:rPr lang="en-US" sz="1800" dirty="0" smtClean="0"/>
              <a:t>«</a:t>
            </a:r>
            <a:r>
              <a:rPr lang="en-US" sz="1800" strike="sngStrike" dirty="0" smtClean="0"/>
              <a:t>Have </a:t>
            </a:r>
            <a:r>
              <a:rPr lang="en-US" sz="1800" strike="sngStrike" dirty="0"/>
              <a:t>a 1-TU 6-month study phase focusing on the following (to derive clear &amp; limited scope):</a:t>
            </a:r>
          </a:p>
          <a:p>
            <a:r>
              <a:rPr lang="en-US" sz="1800" strike="sngStrike" dirty="0"/>
              <a:t>Evaluate the coverage performance and identify the candidate physical radio channels that have </a:t>
            </a:r>
            <a:r>
              <a:rPr lang="en-US" sz="1800" strike="sngStrike" dirty="0" smtClean="0"/>
              <a:t>coverage issues </a:t>
            </a:r>
            <a:r>
              <a:rPr lang="en-US" sz="1800" strike="sngStrike" dirty="0"/>
              <a:t>specific to NTN with following target services taking into account the studies in TR38.830 </a:t>
            </a:r>
            <a:r>
              <a:rPr lang="en-US" sz="1800" strike="sngStrike" dirty="0" smtClean="0"/>
              <a:t>where appropriate</a:t>
            </a:r>
            <a:r>
              <a:rPr lang="en-US" sz="1800" strike="sngStrike" dirty="0"/>
              <a:t>, as well as general coverage enhancement techniques specified in Rel-18</a:t>
            </a:r>
          </a:p>
          <a:p>
            <a:r>
              <a:rPr lang="en-US" sz="1800" strike="sngStrike" dirty="0"/>
              <a:t>[RAN1,RAN2,RAN4]VoIP and low-data rate services for commercial handset terminals</a:t>
            </a:r>
          </a:p>
          <a:p>
            <a:r>
              <a:rPr lang="en-US" sz="1800" strike="sngStrike" dirty="0"/>
              <a:t>The following items are shown as examples of areas to consider in the RAN2 study.</a:t>
            </a:r>
          </a:p>
          <a:p>
            <a:r>
              <a:rPr lang="en-US" sz="1800" strike="sngStrike" dirty="0"/>
              <a:t>Improved performance of low-rate codecs in link budget limited situation including reducing RAN </a:t>
            </a:r>
            <a:r>
              <a:rPr lang="en-US" sz="1800" strike="sngStrike" dirty="0" smtClean="0"/>
              <a:t>protocol overhead </a:t>
            </a:r>
            <a:r>
              <a:rPr lang="en-US" sz="1800" strike="sngStrike" dirty="0"/>
              <a:t>for </a:t>
            </a:r>
            <a:r>
              <a:rPr lang="en-US" sz="1800" strike="sngStrike" dirty="0" err="1"/>
              <a:t>VoNRNOTE</a:t>
            </a:r>
            <a:r>
              <a:rPr lang="en-US" sz="1800" strike="sngStrike" dirty="0"/>
              <a:t>: Intent is not to introduce a new </a:t>
            </a:r>
            <a:r>
              <a:rPr lang="en-US" sz="1800" strike="sngStrike" dirty="0" smtClean="0"/>
              <a:t>codec</a:t>
            </a:r>
            <a:r>
              <a:rPr lang="en-US" sz="1800" strike="sngStrike" dirty="0"/>
              <a:t>.</a:t>
            </a:r>
          </a:p>
          <a:p>
            <a:r>
              <a:rPr lang="en-US" sz="1800" strike="sngStrike" dirty="0"/>
              <a:t>RAN to determine by RAN#97 (for RAN1 items) and RAN#98 (for RAN2 items) whether the study </a:t>
            </a:r>
            <a:r>
              <a:rPr lang="en-US" sz="1800" strike="sngStrike" dirty="0" smtClean="0"/>
              <a:t>phase has </a:t>
            </a:r>
            <a:r>
              <a:rPr lang="en-US" sz="1800" strike="sngStrike" dirty="0"/>
              <a:t>identified any need for NTN-specific coverage enhancements in Rel-18. If needed, the set </a:t>
            </a:r>
            <a:r>
              <a:rPr lang="en-US" sz="1800" strike="sngStrike" dirty="0" smtClean="0"/>
              <a:t>of NTN-specific </a:t>
            </a:r>
            <a:r>
              <a:rPr lang="en-US" sz="1800" strike="sngStrike" dirty="0"/>
              <a:t>work item objectives will be further updated</a:t>
            </a:r>
            <a:r>
              <a:rPr lang="en-US" sz="1800" strike="sngStrike" dirty="0" smtClean="0"/>
              <a:t>. </a:t>
            </a:r>
            <a:r>
              <a:rPr lang="en-US" sz="1800" dirty="0" smtClean="0"/>
              <a:t>»</a:t>
            </a:r>
          </a:p>
          <a:p>
            <a:endParaRPr lang="en-US" sz="1800" dirty="0"/>
          </a:p>
          <a:p>
            <a:r>
              <a:rPr lang="en-US" sz="1800" b="1" dirty="0" smtClean="0">
                <a:solidFill>
                  <a:srgbClr val="00B050"/>
                </a:solidFill>
              </a:rPr>
              <a:t>Both agreements 1 &amp; 2 are reflected as is in the Rel-18 WID </a:t>
            </a:r>
            <a:r>
              <a:rPr lang="en-US" sz="1800" b="1" dirty="0" err="1" smtClean="0">
                <a:solidFill>
                  <a:srgbClr val="00B050"/>
                </a:solidFill>
              </a:rPr>
              <a:t>NR_NTN_enh</a:t>
            </a:r>
            <a:r>
              <a:rPr lang="en-US" sz="1800" b="1" dirty="0">
                <a:solidFill>
                  <a:srgbClr val="00B050"/>
                </a:solidFill>
              </a:rPr>
              <a:t> in </a:t>
            </a:r>
            <a:r>
              <a:rPr lang="en-US" sz="1800" b="1" dirty="0" smtClean="0">
                <a:solidFill>
                  <a:srgbClr val="00B050"/>
                </a:solidFill>
              </a:rPr>
              <a:t>RP-223534</a:t>
            </a:r>
            <a:endParaRPr lang="en-US" sz="1800" b="1" dirty="0">
              <a:solidFill>
                <a:srgbClr val="00B050"/>
              </a:solidFill>
            </a:endParaRPr>
          </a:p>
          <a:p>
            <a:endParaRPr lang="fr-FR" sz="1800" dirty="0"/>
          </a:p>
        </p:txBody>
      </p:sp>
      <p:sp>
        <p:nvSpPr>
          <p:cNvPr id="3" name="Titre 2"/>
          <p:cNvSpPr>
            <a:spLocks noGrp="1"/>
          </p:cNvSpPr>
          <p:nvPr>
            <p:ph type="title"/>
          </p:nvPr>
        </p:nvSpPr>
        <p:spPr/>
        <p:txBody>
          <a:bodyPr/>
          <a:lstStyle/>
          <a:p>
            <a:r>
              <a:rPr lang="fr-FR" dirty="0" err="1" smtClean="0"/>
              <a:t>Agreements</a:t>
            </a:r>
            <a:r>
              <a:rPr lang="fr-FR" dirty="0" smtClean="0"/>
              <a:t> </a:t>
            </a:r>
            <a:r>
              <a:rPr lang="fr-FR" dirty="0" err="1" smtClean="0"/>
              <a:t>reached</a:t>
            </a:r>
            <a:r>
              <a:rPr lang="fr-FR" dirty="0" smtClean="0"/>
              <a:t/>
            </a:r>
            <a:br>
              <a:rPr lang="fr-FR" dirty="0" smtClean="0"/>
            </a:br>
            <a:r>
              <a:rPr lang="fr-FR" i="1" dirty="0" err="1"/>
              <a:t>Coverage</a:t>
            </a:r>
            <a:r>
              <a:rPr lang="fr-FR" i="1" dirty="0"/>
              <a:t> </a:t>
            </a:r>
            <a:r>
              <a:rPr lang="fr-FR" i="1" dirty="0" err="1"/>
              <a:t>enhancements</a:t>
            </a:r>
            <a:endParaRPr lang="fr-FR" dirty="0"/>
          </a:p>
        </p:txBody>
      </p:sp>
    </p:spTree>
    <p:extLst>
      <p:ext uri="{BB962C8B-B14F-4D97-AF65-F5344CB8AC3E}">
        <p14:creationId xmlns:p14="http://schemas.microsoft.com/office/powerpoint/2010/main" val="1699970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2400" dirty="0" smtClean="0"/>
              <a:t>Company views</a:t>
            </a:r>
          </a:p>
          <a:p>
            <a:pPr lvl="1"/>
            <a:r>
              <a:rPr lang="en-US" sz="2000" dirty="0" smtClean="0"/>
              <a:t>Normative phase: All companies support a normative phase </a:t>
            </a:r>
            <a:r>
              <a:rPr lang="en-US" sz="2000" b="1" dirty="0" smtClean="0"/>
              <a:t>except</a:t>
            </a:r>
            <a:r>
              <a:rPr lang="en-US" sz="2000" dirty="0" smtClean="0"/>
              <a:t> one company</a:t>
            </a:r>
          </a:p>
          <a:p>
            <a:pPr lvl="2"/>
            <a:r>
              <a:rPr lang="fr-FR" sz="1800" dirty="0" smtClean="0"/>
              <a:t>The </a:t>
            </a:r>
            <a:r>
              <a:rPr lang="fr-FR" sz="1800" dirty="0" err="1" smtClean="0"/>
              <a:t>objecting</a:t>
            </a:r>
            <a:r>
              <a:rPr lang="fr-FR" sz="1800" dirty="0" smtClean="0"/>
              <a:t> </a:t>
            </a:r>
            <a:r>
              <a:rPr lang="fr-FR" sz="1800" dirty="0" err="1" smtClean="0"/>
              <a:t>company</a:t>
            </a:r>
            <a:r>
              <a:rPr lang="fr-FR" sz="1800" dirty="0" smtClean="0"/>
              <a:t> </a:t>
            </a:r>
            <a:r>
              <a:rPr lang="fr-FR" sz="1800" dirty="0" err="1" smtClean="0"/>
              <a:t>raised</a:t>
            </a:r>
            <a:r>
              <a:rPr lang="fr-FR" sz="1800" dirty="0" smtClean="0"/>
              <a:t> 5 issues </a:t>
            </a:r>
            <a:r>
              <a:rPr lang="fr-FR" sz="1800" dirty="0" err="1" smtClean="0"/>
              <a:t>which</a:t>
            </a:r>
            <a:r>
              <a:rPr lang="fr-FR" sz="1800" dirty="0" smtClean="0"/>
              <a:t> </a:t>
            </a:r>
            <a:r>
              <a:rPr lang="fr-FR" sz="1800" dirty="0" err="1" smtClean="0"/>
              <a:t>were</a:t>
            </a:r>
            <a:r>
              <a:rPr lang="fr-FR" sz="1800" dirty="0" smtClean="0"/>
              <a:t> </a:t>
            </a:r>
            <a:r>
              <a:rPr lang="fr-FR" sz="1800" dirty="0" err="1" smtClean="0"/>
              <a:t>discussed</a:t>
            </a:r>
            <a:r>
              <a:rPr lang="fr-FR" sz="1800" dirty="0" smtClean="0"/>
              <a:t> by </a:t>
            </a:r>
            <a:r>
              <a:rPr lang="fr-FR" sz="1800" dirty="0" err="1" smtClean="0"/>
              <a:t>several</a:t>
            </a:r>
            <a:r>
              <a:rPr lang="fr-FR" sz="1800" dirty="0" smtClean="0"/>
              <a:t> </a:t>
            </a:r>
            <a:r>
              <a:rPr lang="fr-FR" sz="1800" dirty="0" err="1" smtClean="0"/>
              <a:t>companies</a:t>
            </a:r>
            <a:r>
              <a:rPr lang="fr-FR" sz="1800" dirty="0" smtClean="0"/>
              <a:t> </a:t>
            </a:r>
            <a:r>
              <a:rPr lang="fr-FR" sz="1800" dirty="0"/>
              <a:t>a</a:t>
            </a:r>
            <a:r>
              <a:rPr lang="fr-FR" sz="1800" dirty="0" smtClean="0"/>
              <a:t>s </a:t>
            </a:r>
            <a:r>
              <a:rPr lang="fr-FR" sz="1800" dirty="0" err="1" smtClean="0"/>
              <a:t>reported</a:t>
            </a:r>
            <a:r>
              <a:rPr lang="fr-FR" sz="1800" dirty="0" smtClean="0"/>
              <a:t> in the </a:t>
            </a:r>
            <a:r>
              <a:rPr lang="fr-FR" sz="1800" dirty="0" err="1" smtClean="0"/>
              <a:t>annex</a:t>
            </a:r>
            <a:r>
              <a:rPr lang="fr-FR" sz="1800" dirty="0" smtClean="0"/>
              <a:t> of </a:t>
            </a:r>
            <a:r>
              <a:rPr lang="fr-FR" sz="1800" dirty="0" err="1" smtClean="0"/>
              <a:t>this</a:t>
            </a:r>
            <a:r>
              <a:rPr lang="fr-FR" sz="1800" dirty="0" smtClean="0"/>
              <a:t> </a:t>
            </a:r>
            <a:r>
              <a:rPr lang="fr-FR" sz="1800" dirty="0" smtClean="0"/>
              <a:t>document</a:t>
            </a:r>
          </a:p>
          <a:p>
            <a:pPr lvl="2"/>
            <a:r>
              <a:rPr lang="fr-FR" sz="1800" dirty="0" err="1" smtClean="0"/>
              <a:t>Another</a:t>
            </a:r>
            <a:r>
              <a:rPr lang="fr-FR" sz="1800" dirty="0" smtClean="0"/>
              <a:t> </a:t>
            </a:r>
            <a:r>
              <a:rPr lang="fr-FR" sz="1800" dirty="0" err="1" smtClean="0"/>
              <a:t>company</a:t>
            </a:r>
            <a:r>
              <a:rPr lang="fr-FR" sz="1800" dirty="0" smtClean="0"/>
              <a:t> </a:t>
            </a:r>
            <a:r>
              <a:rPr lang="fr-FR" sz="1800" dirty="0" err="1" smtClean="0"/>
              <a:t>does</a:t>
            </a:r>
            <a:r>
              <a:rPr lang="fr-FR" sz="1800" dirty="0" smtClean="0"/>
              <a:t> </a:t>
            </a:r>
            <a:r>
              <a:rPr lang="fr-FR" sz="1800" b="1" dirty="0" smtClean="0"/>
              <a:t>not </a:t>
            </a:r>
            <a:r>
              <a:rPr lang="fr-FR" sz="1800" b="1" dirty="0"/>
              <a:t>support the addition of a note </a:t>
            </a:r>
            <a:r>
              <a:rPr lang="fr-FR" sz="1800" b="1" dirty="0" err="1"/>
              <a:t>stating</a:t>
            </a:r>
            <a:r>
              <a:rPr lang="fr-FR" sz="1800" b="1" dirty="0"/>
              <a:t> « </a:t>
            </a:r>
            <a:r>
              <a:rPr lang="en-US" sz="1800" b="1" dirty="0" smtClean="0"/>
              <a:t>network </a:t>
            </a:r>
            <a:r>
              <a:rPr lang="en-US" sz="1800" b="1" dirty="0"/>
              <a:t>verified UE location is an optional UE feature</a:t>
            </a:r>
            <a:r>
              <a:rPr lang="fr-FR" sz="1800" b="1" dirty="0"/>
              <a:t>»</a:t>
            </a:r>
            <a:endParaRPr lang="en-US" sz="1800" b="1" dirty="0"/>
          </a:p>
          <a:p>
            <a:pPr lvl="1"/>
            <a:endParaRPr lang="en-US" sz="2000" dirty="0" smtClean="0"/>
          </a:p>
          <a:p>
            <a:pPr lvl="1"/>
            <a:r>
              <a:rPr lang="en-US" sz="2000" dirty="0" smtClean="0"/>
              <a:t>Normative </a:t>
            </a:r>
            <a:r>
              <a:rPr lang="en-US" sz="2000" dirty="0" smtClean="0"/>
              <a:t>scope</a:t>
            </a:r>
            <a:r>
              <a:rPr lang="en-US" sz="2000" dirty="0" smtClean="0"/>
              <a:t>: Issues to discuss</a:t>
            </a:r>
          </a:p>
          <a:p>
            <a:pPr lvl="2"/>
            <a:r>
              <a:rPr lang="en-US" sz="1800" dirty="0" smtClean="0"/>
              <a:t>Reduction of scope</a:t>
            </a:r>
          </a:p>
          <a:p>
            <a:pPr lvl="3"/>
            <a:r>
              <a:rPr lang="en-US" sz="1800" b="1" dirty="0" smtClean="0"/>
              <a:t>Prioritization of one </a:t>
            </a:r>
            <a:r>
              <a:rPr lang="en-US" sz="1800" b="1" dirty="0" smtClean="0"/>
              <a:t>positioning method ?</a:t>
            </a:r>
          </a:p>
          <a:p>
            <a:pPr lvl="4"/>
            <a:r>
              <a:rPr lang="en-US" sz="1800" dirty="0" smtClean="0"/>
              <a:t>Multi </a:t>
            </a:r>
            <a:r>
              <a:rPr lang="en-US" sz="1800" dirty="0"/>
              <a:t>RTT </a:t>
            </a:r>
            <a:r>
              <a:rPr lang="en-US" sz="1800" dirty="0" smtClean="0"/>
              <a:t>method: </a:t>
            </a:r>
            <a:r>
              <a:rPr lang="en-US" sz="1800" dirty="0" err="1"/>
              <a:t>Mediatek</a:t>
            </a:r>
            <a:r>
              <a:rPr lang="en-US" sz="1800" dirty="0"/>
              <a:t>, ZTE, Huawei, Samsung, LGE, </a:t>
            </a:r>
            <a:r>
              <a:rPr lang="en-US" sz="1800" dirty="0" smtClean="0"/>
              <a:t>Lenovo</a:t>
            </a:r>
            <a:endParaRPr lang="fr-FR" sz="1800" dirty="0"/>
          </a:p>
          <a:p>
            <a:pPr lvl="4"/>
            <a:r>
              <a:rPr lang="en-US" sz="1800" dirty="0" smtClean="0"/>
              <a:t>DL-TDOA method: Xiaomi, (</a:t>
            </a:r>
            <a:r>
              <a:rPr lang="en-US" sz="1800" dirty="0" err="1" smtClean="0"/>
              <a:t>Oppo</a:t>
            </a:r>
            <a:r>
              <a:rPr lang="en-US" sz="1800" dirty="0" smtClean="0"/>
              <a:t> ?). Note that </a:t>
            </a:r>
            <a:r>
              <a:rPr lang="en-US" sz="1800" dirty="0" smtClean="0"/>
              <a:t>Intel objects to DL-TDOA</a:t>
            </a:r>
          </a:p>
          <a:p>
            <a:pPr lvl="3"/>
            <a:r>
              <a:rPr lang="fr-FR" sz="1800" b="1" dirty="0" err="1"/>
              <a:t>Should</a:t>
            </a:r>
            <a:r>
              <a:rPr lang="fr-FR" sz="1800" b="1" dirty="0"/>
              <a:t> t</a:t>
            </a:r>
            <a:r>
              <a:rPr lang="x-none" sz="1800" b="1" dirty="0"/>
              <a:t>he </a:t>
            </a:r>
            <a:r>
              <a:rPr lang="x-none" sz="1800" b="1" dirty="0"/>
              <a:t>specification of DL-TDOA enhancements </a:t>
            </a:r>
            <a:r>
              <a:rPr lang="fr-FR" sz="1800" b="1" dirty="0" err="1"/>
              <a:t>be</a:t>
            </a:r>
            <a:r>
              <a:rPr lang="fr-FR" sz="1800" b="1" dirty="0"/>
              <a:t> </a:t>
            </a:r>
            <a:r>
              <a:rPr lang="fr-FR" sz="1800" b="1" dirty="0" err="1"/>
              <a:t>subject</a:t>
            </a:r>
            <a:r>
              <a:rPr lang="fr-FR" sz="1800" b="1" dirty="0"/>
              <a:t> to </a:t>
            </a:r>
            <a:r>
              <a:rPr lang="fr-FR" sz="1800" b="1" dirty="0" smtClean="0"/>
              <a:t>a </a:t>
            </a:r>
            <a:r>
              <a:rPr lang="fr-FR" sz="1800" b="1" dirty="0" err="1" smtClean="0"/>
              <a:t>complementary</a:t>
            </a:r>
            <a:r>
              <a:rPr lang="fr-FR" sz="1800" b="1" dirty="0" smtClean="0"/>
              <a:t> </a:t>
            </a:r>
            <a:r>
              <a:rPr lang="fr-FR" sz="1800" b="1" dirty="0" err="1"/>
              <a:t>study</a:t>
            </a:r>
            <a:r>
              <a:rPr lang="fr-FR" sz="1800" b="1" dirty="0"/>
              <a:t> or not </a:t>
            </a:r>
            <a:r>
              <a:rPr lang="fr-FR" sz="1800" b="1" dirty="0" smtClean="0"/>
              <a:t>?</a:t>
            </a:r>
          </a:p>
        </p:txBody>
      </p:sp>
      <p:sp>
        <p:nvSpPr>
          <p:cNvPr id="4" name="제목 3"/>
          <p:cNvSpPr>
            <a:spLocks noGrp="1"/>
          </p:cNvSpPr>
          <p:nvPr>
            <p:ph type="title"/>
          </p:nvPr>
        </p:nvSpPr>
        <p:spPr/>
        <p:txBody>
          <a:bodyPr/>
          <a:lstStyle/>
          <a:p>
            <a:r>
              <a:rPr lang="en-US" dirty="0" smtClean="0"/>
              <a:t>Open issues</a:t>
            </a:r>
            <a:br>
              <a:rPr lang="en-US" dirty="0" smtClean="0"/>
            </a:br>
            <a:r>
              <a:rPr lang="en-US" i="1" dirty="0" smtClean="0"/>
              <a:t>Network </a:t>
            </a:r>
            <a:r>
              <a:rPr lang="en-US" i="1" dirty="0"/>
              <a:t>verified UE </a:t>
            </a:r>
            <a:r>
              <a:rPr lang="en-US" i="1" dirty="0" smtClean="0"/>
              <a:t>location – 1/3</a:t>
            </a:r>
            <a:endParaRPr lang="en-US" i="1" dirty="0"/>
          </a:p>
        </p:txBody>
      </p:sp>
    </p:spTree>
    <p:extLst>
      <p:ext uri="{BB962C8B-B14F-4D97-AF65-F5344CB8AC3E}">
        <p14:creationId xmlns:p14="http://schemas.microsoft.com/office/powerpoint/2010/main" val="3978940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sz="2000" b="1" dirty="0"/>
              <a:t>Proposal 1</a:t>
            </a:r>
            <a:endParaRPr lang="fr-FR" sz="2000" dirty="0"/>
          </a:p>
          <a:p>
            <a:pPr lvl="1"/>
            <a:r>
              <a:rPr lang="en-US" sz="1800" b="1" dirty="0"/>
              <a:t>RAN to start a normative phase on network verified UE location.</a:t>
            </a:r>
            <a:endParaRPr lang="fr-FR" sz="1800" dirty="0"/>
          </a:p>
          <a:p>
            <a:pPr lvl="2"/>
            <a:r>
              <a:rPr lang="en-US" sz="1600" b="1" dirty="0"/>
              <a:t>Note: network verified UE location is an optional UE feature</a:t>
            </a:r>
            <a:endParaRPr lang="fr-FR" sz="1600" dirty="0"/>
          </a:p>
          <a:p>
            <a:r>
              <a:rPr lang="en-US" sz="2000" b="1" dirty="0"/>
              <a:t> </a:t>
            </a:r>
            <a:endParaRPr lang="fr-FR" sz="2000" dirty="0"/>
          </a:p>
          <a:p>
            <a:r>
              <a:rPr lang="en-US" sz="2000" b="1" dirty="0"/>
              <a:t>Proposal 2 (normative objectives – core part)</a:t>
            </a:r>
            <a:endParaRPr lang="fr-FR" sz="2000" dirty="0"/>
          </a:p>
          <a:p>
            <a:pPr lvl="1"/>
            <a:r>
              <a:rPr lang="en-US" sz="1800" b="1" dirty="0"/>
              <a:t>Option 1 : Based on RAN1 conclusions of the study phase, RAN to specify the necessary enhancements to multi-RTT and DL-TDOA positioning methods to support the network verified UE location in NTN assuming a single satellite in view [RAN1, 2, 3, 4].</a:t>
            </a:r>
            <a:endParaRPr lang="fr-FR" sz="1800" dirty="0"/>
          </a:p>
          <a:p>
            <a:pPr lvl="1"/>
            <a:r>
              <a:rPr lang="en-US" sz="1800" b="1" dirty="0"/>
              <a:t>Option 2 : Based on RAN1 conclusions of the study phase, RAN to </a:t>
            </a:r>
            <a:r>
              <a:rPr lang="en-US" sz="1800" b="1" dirty="0">
                <a:solidFill>
                  <a:srgbClr val="FF0000"/>
                </a:solidFill>
              </a:rPr>
              <a:t>prioritize</a:t>
            </a:r>
            <a:r>
              <a:rPr lang="en-US" sz="1800" b="1" dirty="0"/>
              <a:t> the </a:t>
            </a:r>
            <a:r>
              <a:rPr lang="en-US" sz="1800" b="1" dirty="0">
                <a:solidFill>
                  <a:srgbClr val="FF0000"/>
                </a:solidFill>
              </a:rPr>
              <a:t>specification of</a:t>
            </a:r>
            <a:r>
              <a:rPr lang="en-US" sz="1800" b="1" dirty="0"/>
              <a:t> necessary enhancements to multi-RTT to support the network verified UE location in NTN assuming a single satellite in view [RAN1, 2, 3, 4]. </a:t>
            </a:r>
            <a:r>
              <a:rPr lang="en-US" sz="1800" b="1" dirty="0">
                <a:solidFill>
                  <a:srgbClr val="FF0000"/>
                </a:solidFill>
              </a:rPr>
              <a:t>DL-</a:t>
            </a:r>
            <a:r>
              <a:rPr lang="en-US" sz="1800" b="1" dirty="0" err="1">
                <a:solidFill>
                  <a:srgbClr val="FF0000"/>
                </a:solidFill>
              </a:rPr>
              <a:t>TDoA</a:t>
            </a:r>
            <a:r>
              <a:rPr lang="en-US" sz="1800" b="1" dirty="0">
                <a:solidFill>
                  <a:srgbClr val="FF0000"/>
                </a:solidFill>
              </a:rPr>
              <a:t> methods for verification may be considered as lower priority and if time permits and condition in Note is satisfied</a:t>
            </a:r>
            <a:r>
              <a:rPr lang="en-US" sz="1800" b="1" dirty="0" smtClean="0">
                <a:solidFill>
                  <a:srgbClr val="FF0000"/>
                </a:solidFill>
              </a:rPr>
              <a:t>.</a:t>
            </a:r>
            <a:endParaRPr lang="fr-FR" sz="1800" dirty="0">
              <a:solidFill>
                <a:srgbClr val="FF0000"/>
              </a:solidFill>
            </a:endParaRPr>
          </a:p>
        </p:txBody>
      </p:sp>
      <p:sp>
        <p:nvSpPr>
          <p:cNvPr id="3" name="Titre 2"/>
          <p:cNvSpPr>
            <a:spLocks noGrp="1"/>
          </p:cNvSpPr>
          <p:nvPr>
            <p:ph type="title"/>
          </p:nvPr>
        </p:nvSpPr>
        <p:spPr/>
        <p:txBody>
          <a:bodyPr/>
          <a:lstStyle/>
          <a:p>
            <a:r>
              <a:rPr lang="en-US" dirty="0"/>
              <a:t>Open issues</a:t>
            </a:r>
            <a:br>
              <a:rPr lang="en-US" dirty="0"/>
            </a:br>
            <a:r>
              <a:rPr lang="en-US" i="1" dirty="0"/>
              <a:t>Network verified UE </a:t>
            </a:r>
            <a:r>
              <a:rPr lang="en-US" i="1" dirty="0" smtClean="0"/>
              <a:t>location – 2/3</a:t>
            </a:r>
            <a:endParaRPr lang="fr-FR" i="1" dirty="0"/>
          </a:p>
        </p:txBody>
      </p:sp>
    </p:spTree>
    <p:extLst>
      <p:ext uri="{BB962C8B-B14F-4D97-AF65-F5344CB8AC3E}">
        <p14:creationId xmlns:p14="http://schemas.microsoft.com/office/powerpoint/2010/main" val="981282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2000" b="1" dirty="0" smtClean="0"/>
              <a:t>Proposal </a:t>
            </a:r>
            <a:r>
              <a:rPr lang="fr-FR" sz="2000" b="1" dirty="0" smtClean="0"/>
              <a:t>2bis </a:t>
            </a:r>
            <a:r>
              <a:rPr lang="fr-FR" sz="2000" b="1" dirty="0"/>
              <a:t>(normative objectives – clarification notes part)</a:t>
            </a:r>
            <a:endParaRPr lang="en-US" sz="2000" b="1" dirty="0" smtClean="0"/>
          </a:p>
          <a:p>
            <a:pPr lvl="1"/>
            <a:r>
              <a:rPr lang="x-none" sz="2000" b="1" dirty="0" smtClean="0"/>
              <a:t>Note </a:t>
            </a:r>
            <a:r>
              <a:rPr lang="x-none" sz="2000" b="1" dirty="0" smtClean="0"/>
              <a:t>1: Enhancements assume reuse of the RAT dependent positioning framework</a:t>
            </a:r>
            <a:endParaRPr lang="fr-FR" sz="2000" b="1" dirty="0" smtClean="0"/>
          </a:p>
          <a:p>
            <a:pPr lvl="1"/>
            <a:r>
              <a:rPr lang="x-none" sz="2000" b="1" dirty="0" smtClean="0"/>
              <a:t>Note 2: The specification of DL-TDOA </a:t>
            </a:r>
            <a:r>
              <a:rPr lang="x-none" sz="2000" b="1" dirty="0"/>
              <a:t>enhancements will </a:t>
            </a:r>
            <a:r>
              <a:rPr lang="fr-FR" sz="2000" b="1" dirty="0">
                <a:solidFill>
                  <a:srgbClr val="FF0000"/>
                </a:solidFill>
              </a:rPr>
              <a:t>(</a:t>
            </a:r>
            <a:r>
              <a:rPr lang="fr-FR" sz="2000" b="1" dirty="0" err="1">
                <a:solidFill>
                  <a:srgbClr val="FF0000"/>
                </a:solidFill>
              </a:rPr>
              <a:t>Opt</a:t>
            </a:r>
            <a:r>
              <a:rPr lang="fr-FR" sz="2000" b="1" dirty="0">
                <a:solidFill>
                  <a:srgbClr val="FF0000"/>
                </a:solidFill>
              </a:rPr>
              <a:t> 1: </a:t>
            </a:r>
            <a:r>
              <a:rPr lang="fr-FR" sz="2000" b="1" dirty="0" err="1">
                <a:solidFill>
                  <a:srgbClr val="FF0000"/>
                </a:solidFill>
              </a:rPr>
              <a:t>take</a:t>
            </a:r>
            <a:r>
              <a:rPr lang="fr-FR" sz="2000" b="1" dirty="0">
                <a:solidFill>
                  <a:srgbClr val="FF0000"/>
                </a:solidFill>
              </a:rPr>
              <a:t> </a:t>
            </a:r>
            <a:r>
              <a:rPr lang="fr-FR" sz="2000" b="1" dirty="0" err="1">
                <a:solidFill>
                  <a:srgbClr val="FF0000"/>
                </a:solidFill>
              </a:rPr>
              <a:t>into</a:t>
            </a:r>
            <a:r>
              <a:rPr lang="fr-FR" sz="2000" b="1" dirty="0">
                <a:solidFill>
                  <a:srgbClr val="FF0000"/>
                </a:solidFill>
              </a:rPr>
              <a:t> </a:t>
            </a:r>
            <a:r>
              <a:rPr lang="fr-FR" sz="2000" b="1" dirty="0" err="1">
                <a:solidFill>
                  <a:srgbClr val="FF0000"/>
                </a:solidFill>
              </a:rPr>
              <a:t>account</a:t>
            </a:r>
            <a:r>
              <a:rPr lang="fr-FR" sz="2000" b="1" dirty="0">
                <a:solidFill>
                  <a:srgbClr val="FF0000"/>
                </a:solidFill>
              </a:rPr>
              <a:t> or Op2: </a:t>
            </a:r>
            <a:r>
              <a:rPr lang="x-none" sz="2000" b="1" dirty="0">
                <a:solidFill>
                  <a:srgbClr val="FF0000"/>
                </a:solidFill>
              </a:rPr>
              <a:t>be subject </a:t>
            </a:r>
            <a:r>
              <a:rPr lang="x-none" sz="2000" b="1" dirty="0" smtClean="0">
                <a:solidFill>
                  <a:srgbClr val="FF0000"/>
                </a:solidFill>
              </a:rPr>
              <a:t>to </a:t>
            </a:r>
            <a:r>
              <a:rPr lang="x-none" sz="2000" b="1" dirty="0">
                <a:solidFill>
                  <a:srgbClr val="FF0000"/>
                </a:solidFill>
              </a:rPr>
              <a:t>the study </a:t>
            </a:r>
            <a:r>
              <a:rPr lang="x-none" sz="2000" b="1" dirty="0" smtClean="0">
                <a:solidFill>
                  <a:srgbClr val="FF0000"/>
                </a:solidFill>
              </a:rPr>
              <a:t>of</a:t>
            </a:r>
            <a:r>
              <a:rPr lang="fr-FR" sz="2000" b="1" dirty="0" smtClean="0">
                <a:solidFill>
                  <a:srgbClr val="FF0000"/>
                </a:solidFill>
              </a:rPr>
              <a:t>)</a:t>
            </a:r>
            <a:r>
              <a:rPr lang="x-none" sz="2000" b="1" dirty="0" smtClean="0"/>
              <a:t> </a:t>
            </a:r>
            <a:r>
              <a:rPr lang="x-none" sz="2000" b="1" dirty="0"/>
              <a:t>the impact o</a:t>
            </a:r>
            <a:r>
              <a:rPr lang="fr-FR" sz="2000" b="1" dirty="0"/>
              <a:t>f </a:t>
            </a:r>
            <a:r>
              <a:rPr lang="x-none" sz="2000" b="1" dirty="0" smtClean="0"/>
              <a:t>realistic UE clock drift onto DL-TDOA performance</a:t>
            </a:r>
            <a:endParaRPr lang="fr-FR" sz="2000" b="1" dirty="0" smtClean="0"/>
          </a:p>
          <a:p>
            <a:pPr lvl="1"/>
            <a:r>
              <a:rPr lang="fr-FR" sz="2000" b="1" dirty="0" smtClean="0"/>
              <a:t>Note 3: </a:t>
            </a:r>
            <a:r>
              <a:rPr lang="fr-FR" sz="2000" b="1" dirty="0"/>
              <a:t>The </a:t>
            </a:r>
            <a:r>
              <a:rPr lang="en-US" sz="2000" b="1" dirty="0"/>
              <a:t>target accuracy for position </a:t>
            </a:r>
            <a:r>
              <a:rPr lang="fr-FR" sz="2000" b="1" dirty="0" err="1"/>
              <a:t>verification</a:t>
            </a:r>
            <a:r>
              <a:rPr lang="fr-FR" sz="2000" b="1" dirty="0"/>
              <a:t> </a:t>
            </a:r>
            <a:r>
              <a:rPr lang="fr-FR" sz="2000" b="1" dirty="0" err="1" smtClean="0"/>
              <a:t>purposes</a:t>
            </a:r>
            <a:r>
              <a:rPr lang="fr-FR" sz="2000" b="1" dirty="0" smtClean="0"/>
              <a:t> </a:t>
            </a:r>
            <a:r>
              <a:rPr lang="fr-FR" sz="2000" b="1" dirty="0" err="1" smtClean="0"/>
              <a:t>is</a:t>
            </a:r>
            <a:r>
              <a:rPr lang="fr-FR" sz="2000" b="1" dirty="0" smtClean="0"/>
              <a:t> as </a:t>
            </a:r>
            <a:r>
              <a:rPr lang="fr-FR" sz="2000" b="1" dirty="0" err="1" smtClean="0"/>
              <a:t>documented</a:t>
            </a:r>
            <a:r>
              <a:rPr lang="fr-FR" sz="2000" b="1" dirty="0" smtClean="0"/>
              <a:t> in clause « </a:t>
            </a:r>
            <a:r>
              <a:rPr lang="fr-FR" sz="2000" b="1" dirty="0" err="1" smtClean="0"/>
              <a:t>recommendations</a:t>
            </a:r>
            <a:r>
              <a:rPr lang="fr-FR" sz="2000" b="1" dirty="0" smtClean="0"/>
              <a:t> » of the 3GPP TR </a:t>
            </a:r>
            <a:r>
              <a:rPr lang="fr-FR" sz="2000" b="1" dirty="0" smtClean="0"/>
              <a:t>38.882 (i.e. 10 km </a:t>
            </a:r>
            <a:r>
              <a:rPr lang="fr-FR" sz="2000" b="1" dirty="0" err="1" smtClean="0"/>
              <a:t>granularity</a:t>
            </a:r>
            <a:r>
              <a:rPr lang="fr-FR" sz="2000" b="1" dirty="0" smtClean="0"/>
              <a:t>)</a:t>
            </a:r>
            <a:endParaRPr lang="fr-FR" sz="2000" b="1" dirty="0" smtClean="0"/>
          </a:p>
          <a:p>
            <a:pPr lvl="1"/>
            <a:r>
              <a:rPr lang="x-none" sz="2000" b="1" dirty="0" smtClean="0"/>
              <a:t>Note 4 : Multiple satellite in view by the UE may be considered if time allows</a:t>
            </a:r>
            <a:endParaRPr lang="fr-FR" sz="2000" b="1" dirty="0" smtClean="0"/>
          </a:p>
          <a:p>
            <a:pPr lvl="1"/>
            <a:r>
              <a:rPr lang="x-none" sz="2000" b="1" dirty="0" smtClean="0"/>
              <a:t>Note 5 : The enhancements may be subject to </a:t>
            </a:r>
            <a:r>
              <a:rPr lang="fr-FR" sz="2000" b="1" dirty="0" smtClean="0"/>
              <a:t>relevant SA </a:t>
            </a:r>
            <a:r>
              <a:rPr lang="fr-FR" sz="2000" b="1" dirty="0" err="1" smtClean="0"/>
              <a:t>WGs</a:t>
            </a:r>
            <a:r>
              <a:rPr lang="fr-FR" sz="2000" b="1" dirty="0" smtClean="0"/>
              <a:t> (</a:t>
            </a:r>
            <a:r>
              <a:rPr lang="fr-FR" sz="2000" b="1" dirty="0" err="1" smtClean="0"/>
              <a:t>e.g</a:t>
            </a:r>
            <a:r>
              <a:rPr lang="fr-FR" sz="2000" b="1" dirty="0" smtClean="0"/>
              <a:t>. </a:t>
            </a:r>
            <a:r>
              <a:rPr lang="x-none" sz="2000" b="1" dirty="0" smtClean="0"/>
              <a:t>SA3/SA3-LI</a:t>
            </a:r>
            <a:r>
              <a:rPr lang="fr-FR" sz="2000" b="1" dirty="0" smtClean="0"/>
              <a:t>)</a:t>
            </a:r>
            <a:r>
              <a:rPr lang="x-none" sz="2000" b="1" dirty="0" smtClean="0"/>
              <a:t> feedbacks on the reliability of UE reports </a:t>
            </a:r>
            <a:r>
              <a:rPr lang="fr-FR" sz="2000" b="1" dirty="0" err="1" smtClean="0"/>
              <a:t>involved</a:t>
            </a:r>
            <a:endParaRPr lang="fr-FR" sz="2000" b="1" dirty="0" smtClean="0"/>
          </a:p>
          <a:p>
            <a:pPr lvl="1"/>
            <a:r>
              <a:rPr lang="x-none" sz="2000" b="1" dirty="0" smtClean="0"/>
              <a:t>Note 6 : The enhancements should take into account the mirror-image ambiguity</a:t>
            </a:r>
            <a:endParaRPr lang="fr-FR" sz="2000" b="1" dirty="0" smtClean="0"/>
          </a:p>
        </p:txBody>
      </p:sp>
      <p:sp>
        <p:nvSpPr>
          <p:cNvPr id="4" name="제목 3"/>
          <p:cNvSpPr>
            <a:spLocks noGrp="1"/>
          </p:cNvSpPr>
          <p:nvPr>
            <p:ph type="title"/>
          </p:nvPr>
        </p:nvSpPr>
        <p:spPr/>
        <p:txBody>
          <a:bodyPr/>
          <a:lstStyle/>
          <a:p>
            <a:r>
              <a:rPr lang="en-US" dirty="0" smtClean="0"/>
              <a:t>Open issues</a:t>
            </a:r>
            <a:br>
              <a:rPr lang="en-US" dirty="0" smtClean="0"/>
            </a:br>
            <a:r>
              <a:rPr lang="en-US" i="1" dirty="0" smtClean="0"/>
              <a:t>Network verified UE </a:t>
            </a:r>
            <a:r>
              <a:rPr lang="en-US" i="1" dirty="0" smtClean="0"/>
              <a:t>location – 3/3</a:t>
            </a:r>
            <a:endParaRPr lang="en-US" i="1" dirty="0"/>
          </a:p>
        </p:txBody>
      </p:sp>
    </p:spTree>
    <p:extLst>
      <p:ext uri="{BB962C8B-B14F-4D97-AF65-F5344CB8AC3E}">
        <p14:creationId xmlns:p14="http://schemas.microsoft.com/office/powerpoint/2010/main" val="909870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err="1" smtClean="0"/>
              <a:t>Annex</a:t>
            </a:r>
            <a:r>
              <a:rPr lang="fr-FR" dirty="0" smtClean="0"/>
              <a:t>: Discussion on </a:t>
            </a:r>
            <a:r>
              <a:rPr lang="fr-FR" dirty="0" err="1" smtClean="0"/>
              <a:t>Apple’s</a:t>
            </a:r>
            <a:r>
              <a:rPr lang="fr-FR" dirty="0" smtClean="0"/>
              <a:t> issues </a:t>
            </a:r>
            <a:r>
              <a:rPr lang="fr-FR" dirty="0" err="1" smtClean="0"/>
              <a:t>wrt</a:t>
            </a:r>
            <a:r>
              <a:rPr lang="fr-FR" dirty="0" smtClean="0"/>
              <a:t> network </a:t>
            </a:r>
            <a:r>
              <a:rPr lang="fr-FR" dirty="0" err="1" smtClean="0"/>
              <a:t>verified</a:t>
            </a:r>
            <a:r>
              <a:rPr lang="fr-FR" dirty="0" smtClean="0"/>
              <a:t> UE location</a:t>
            </a:r>
            <a:endParaRPr lang="fr-FR" dirty="0"/>
          </a:p>
        </p:txBody>
      </p:sp>
      <p:sp>
        <p:nvSpPr>
          <p:cNvPr id="3" name="Sous-titre 2"/>
          <p:cNvSpPr>
            <a:spLocks noGrp="1"/>
          </p:cNvSpPr>
          <p:nvPr>
            <p:ph type="subTitle" idx="1"/>
          </p:nvPr>
        </p:nvSpPr>
        <p:spPr/>
        <p:txBody>
          <a:bodyPr/>
          <a:lstStyle/>
          <a:p>
            <a:endParaRPr lang="fr-FR"/>
          </a:p>
        </p:txBody>
      </p:sp>
    </p:spTree>
    <p:extLst>
      <p:ext uri="{BB962C8B-B14F-4D97-AF65-F5344CB8AC3E}">
        <p14:creationId xmlns:p14="http://schemas.microsoft.com/office/powerpoint/2010/main" val="27919139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sz="1600" b="1" dirty="0" smtClean="0"/>
              <a:t>Issue 1</a:t>
            </a:r>
            <a:r>
              <a:rPr lang="en-US" sz="1600" b="1" dirty="0"/>
              <a:t>:</a:t>
            </a:r>
            <a:r>
              <a:rPr lang="en-US" sz="1600" dirty="0" smtClean="0"/>
              <a:t> </a:t>
            </a:r>
            <a:r>
              <a:rPr lang="en-US" sz="1600" dirty="0"/>
              <a:t>There is </a:t>
            </a:r>
            <a:r>
              <a:rPr lang="en-US" sz="1600" b="1" dirty="0"/>
              <a:t>no regulatory requirement/country law/act requiring the NW verified UE location</a:t>
            </a:r>
            <a:r>
              <a:rPr lang="en-US" sz="1600" dirty="0"/>
              <a:t>, we </a:t>
            </a:r>
            <a:r>
              <a:rPr lang="en-US" sz="1600" dirty="0" smtClean="0"/>
              <a:t>would like </a:t>
            </a:r>
            <a:r>
              <a:rPr lang="en-US" sz="1600" dirty="0"/>
              <a:t>to have clear reference of those requirement since we believe there is fundamental </a:t>
            </a:r>
            <a:r>
              <a:rPr lang="en-US" sz="1600" dirty="0" smtClean="0"/>
              <a:t>misunderstanding of </a:t>
            </a:r>
            <a:r>
              <a:rPr lang="en-US" sz="1600" dirty="0"/>
              <a:t>the justification for the normative work.</a:t>
            </a:r>
          </a:p>
          <a:p>
            <a:r>
              <a:rPr lang="en-US" sz="1600" b="1" dirty="0"/>
              <a:t>Issue </a:t>
            </a:r>
            <a:r>
              <a:rPr lang="en-US" sz="1600" b="1" dirty="0" smtClean="0"/>
              <a:t>2:</a:t>
            </a:r>
            <a:r>
              <a:rPr lang="en-US" sz="1600" dirty="0" smtClean="0"/>
              <a:t> </a:t>
            </a:r>
            <a:r>
              <a:rPr lang="en-US" sz="1600" dirty="0"/>
              <a:t>Everything starts from SA3-LI LS, in that LS, </a:t>
            </a:r>
            <a:r>
              <a:rPr lang="en-US" sz="1600" b="1" dirty="0"/>
              <a:t>SA3-LI does not require RAT dependent positioning </a:t>
            </a:r>
            <a:r>
              <a:rPr lang="en-US" sz="1600" b="1" dirty="0" smtClean="0"/>
              <a:t>based NW </a:t>
            </a:r>
            <a:r>
              <a:rPr lang="en-US" sz="1600" b="1" dirty="0"/>
              <a:t>verified UE location</a:t>
            </a:r>
            <a:r>
              <a:rPr lang="en-US" sz="1600" dirty="0"/>
              <a:t>. We believe there is clear misunderstanding of the SA3-LI LS at RAN level.</a:t>
            </a:r>
          </a:p>
          <a:p>
            <a:r>
              <a:rPr lang="en-US" sz="1600" b="1" dirty="0"/>
              <a:t>Issue </a:t>
            </a:r>
            <a:r>
              <a:rPr lang="en-US" sz="1600" b="1" dirty="0" smtClean="0"/>
              <a:t>3:</a:t>
            </a:r>
            <a:r>
              <a:rPr lang="en-US" sz="1600" dirty="0" smtClean="0"/>
              <a:t> </a:t>
            </a:r>
            <a:r>
              <a:rPr lang="en-US" sz="1600" dirty="0"/>
              <a:t>Any RAT dependent positioning discussed in RAN1 requires UE report, either </a:t>
            </a:r>
            <a:r>
              <a:rPr lang="en-US" sz="1600" dirty="0" err="1"/>
              <a:t>Tx</a:t>
            </a:r>
            <a:r>
              <a:rPr lang="en-US" sz="1600" dirty="0"/>
              <a:t>-Rx timing </a:t>
            </a:r>
            <a:r>
              <a:rPr lang="en-US" sz="1600" dirty="0" smtClean="0"/>
              <a:t>different or </a:t>
            </a:r>
            <a:r>
              <a:rPr lang="en-US" sz="1600" dirty="0"/>
              <a:t>RSTD. There is </a:t>
            </a:r>
            <a:r>
              <a:rPr lang="en-US" sz="1600" b="1" dirty="0"/>
              <a:t>no clear evidence that this type of UE report is more trustable compared to GNSS </a:t>
            </a:r>
            <a:r>
              <a:rPr lang="en-US" sz="1600" b="1" dirty="0" smtClean="0"/>
              <a:t>based report</a:t>
            </a:r>
            <a:r>
              <a:rPr lang="en-US" sz="1600" dirty="0" smtClean="0"/>
              <a:t> </a:t>
            </a:r>
            <a:r>
              <a:rPr lang="en-US" sz="1600" dirty="0"/>
              <a:t>(the positioning to be verified by the NW). In fact, the SA3-LI concern is that UE report may not </a:t>
            </a:r>
            <a:r>
              <a:rPr lang="en-US" sz="1600" dirty="0" smtClean="0"/>
              <a:t>be trusted</a:t>
            </a:r>
            <a:r>
              <a:rPr lang="en-US" sz="1600" dirty="0"/>
              <a:t>. Therefore, we need to consult SA3/SA3-LI about the trustworthiness comparison between </a:t>
            </a:r>
            <a:r>
              <a:rPr lang="en-US" sz="1600" dirty="0" smtClean="0"/>
              <a:t>GNSS location </a:t>
            </a:r>
            <a:r>
              <a:rPr lang="en-US" sz="1600" dirty="0"/>
              <a:t>report and the UE report needed for RAT dependent positioning for NW verified UE location</a:t>
            </a:r>
            <a:r>
              <a:rPr lang="en-US" sz="1600" dirty="0" smtClean="0"/>
              <a:t>. Furthermore</a:t>
            </a:r>
            <a:r>
              <a:rPr lang="en-US" sz="1600" dirty="0"/>
              <a:t>, we believe there are other more attractive solutions such as RAN4 test or UE certificate, etc.</a:t>
            </a:r>
          </a:p>
          <a:p>
            <a:r>
              <a:rPr lang="en-US" sz="1600" b="1" dirty="0"/>
              <a:t>Issue </a:t>
            </a:r>
            <a:r>
              <a:rPr lang="en-US" sz="1600" b="1" dirty="0" smtClean="0"/>
              <a:t>4:</a:t>
            </a:r>
            <a:r>
              <a:rPr lang="en-US" sz="1600" dirty="0" smtClean="0"/>
              <a:t> </a:t>
            </a:r>
            <a:r>
              <a:rPr lang="en-US" sz="1600" dirty="0"/>
              <a:t>The justification is based on the 5 use cases in TR38.882, however, the </a:t>
            </a:r>
            <a:r>
              <a:rPr lang="en-US" sz="1600" b="1" dirty="0"/>
              <a:t>performance of RAT </a:t>
            </a:r>
            <a:r>
              <a:rPr lang="en-US" sz="1600" b="1" dirty="0" smtClean="0"/>
              <a:t>dependent positioning </a:t>
            </a:r>
            <a:r>
              <a:rPr lang="en-US" sz="1600" b="1" dirty="0"/>
              <a:t>has many issues including latency</a:t>
            </a:r>
            <a:r>
              <a:rPr lang="en-US" sz="1600" dirty="0"/>
              <a:t> and reliability. For certain geometry, the confidence of </a:t>
            </a:r>
            <a:r>
              <a:rPr lang="en-US" sz="1600" dirty="0" smtClean="0"/>
              <a:t>the positioning </a:t>
            </a:r>
            <a:r>
              <a:rPr lang="en-US" sz="1600" dirty="0"/>
              <a:t>can be even lower than 50% for example near orbit or due to mirror image. In terms of latency</a:t>
            </a:r>
            <a:r>
              <a:rPr lang="en-US" sz="1600" dirty="0" smtClean="0"/>
              <a:t>, SA2 </a:t>
            </a:r>
            <a:r>
              <a:rPr lang="en-US" sz="1600" dirty="0"/>
              <a:t>reply LS requires at most 60 seconds while evaluation results from RAN1 suggested 180 </a:t>
            </a:r>
            <a:r>
              <a:rPr lang="en-US" sz="1600" dirty="0" smtClean="0"/>
              <a:t>seconds which </a:t>
            </a:r>
            <a:r>
              <a:rPr lang="en-US" sz="1600" dirty="0"/>
              <a:t>is 3X over SA2 recommendation.</a:t>
            </a:r>
          </a:p>
          <a:p>
            <a:r>
              <a:rPr lang="en-US" sz="1600" b="1" dirty="0"/>
              <a:t>Issue </a:t>
            </a:r>
            <a:r>
              <a:rPr lang="en-US" sz="1600" b="1" dirty="0" smtClean="0"/>
              <a:t>5:</a:t>
            </a:r>
            <a:r>
              <a:rPr lang="en-US" sz="1600" dirty="0" smtClean="0"/>
              <a:t> </a:t>
            </a:r>
            <a:r>
              <a:rPr lang="en-US" sz="1600" dirty="0"/>
              <a:t>For the UE that is not malicious, </a:t>
            </a:r>
            <a:r>
              <a:rPr lang="en-US" sz="1600" b="1" dirty="0"/>
              <a:t>RAT dependent positioning causes very unnecessary privacy </a:t>
            </a:r>
            <a:r>
              <a:rPr lang="en-US" sz="1600" b="1" dirty="0" smtClean="0"/>
              <a:t>concern </a:t>
            </a:r>
            <a:r>
              <a:rPr lang="en-US" sz="1600" dirty="0" smtClean="0"/>
              <a:t>without </a:t>
            </a:r>
            <a:r>
              <a:rPr lang="en-US" sz="1600" dirty="0"/>
              <a:t>any performance benefit or commercial use case.</a:t>
            </a:r>
          </a:p>
          <a:p>
            <a:endParaRPr lang="fr-FR" sz="1600" dirty="0"/>
          </a:p>
        </p:txBody>
      </p:sp>
      <p:sp>
        <p:nvSpPr>
          <p:cNvPr id="3" name="Titre 2"/>
          <p:cNvSpPr>
            <a:spLocks noGrp="1"/>
          </p:cNvSpPr>
          <p:nvPr>
            <p:ph type="title"/>
          </p:nvPr>
        </p:nvSpPr>
        <p:spPr/>
        <p:txBody>
          <a:bodyPr/>
          <a:lstStyle/>
          <a:p>
            <a:r>
              <a:rPr lang="fr-FR" dirty="0" smtClean="0"/>
              <a:t>Apple initial issues </a:t>
            </a:r>
            <a:r>
              <a:rPr lang="fr-FR" dirty="0" err="1" smtClean="0"/>
              <a:t>wrt</a:t>
            </a:r>
            <a:r>
              <a:rPr lang="fr-FR" dirty="0" smtClean="0"/>
              <a:t> Network </a:t>
            </a:r>
            <a:r>
              <a:rPr lang="fr-FR" dirty="0" err="1" smtClean="0"/>
              <a:t>verified</a:t>
            </a:r>
            <a:r>
              <a:rPr lang="fr-FR" dirty="0" smtClean="0"/>
              <a:t> UE location</a:t>
            </a:r>
            <a:endParaRPr lang="fr-FR" dirty="0"/>
          </a:p>
        </p:txBody>
      </p:sp>
    </p:spTree>
    <p:extLst>
      <p:ext uri="{BB962C8B-B14F-4D97-AF65-F5344CB8AC3E}">
        <p14:creationId xmlns:p14="http://schemas.microsoft.com/office/powerpoint/2010/main" val="24654829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2643</Words>
  <Application>Microsoft Office PowerPoint</Application>
  <PresentationFormat>Grand écran</PresentationFormat>
  <Paragraphs>116</Paragraphs>
  <Slides>19</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19</vt:i4>
      </vt:variant>
    </vt:vector>
  </HeadingPairs>
  <TitlesOfParts>
    <vt:vector size="26" baseType="lpstr">
      <vt:lpstr>微软雅黑</vt:lpstr>
      <vt:lpstr>宋体</vt:lpstr>
      <vt:lpstr>Arial</vt:lpstr>
      <vt:lpstr>Arial Black</vt:lpstr>
      <vt:lpstr>Calibri</vt:lpstr>
      <vt:lpstr>Times New Roman</vt:lpstr>
      <vt:lpstr>3gpp</vt:lpstr>
      <vt:lpstr>Moderator’s summary of discussion [94e-24-R18-NR-NTN]</vt:lpstr>
      <vt:lpstr>Discussion overview</vt:lpstr>
      <vt:lpstr>Agreements reached Coverage enhancements</vt:lpstr>
      <vt:lpstr>Agreements reached Coverage enhancements</vt:lpstr>
      <vt:lpstr>Open issues Network verified UE location – 1/3</vt:lpstr>
      <vt:lpstr>Open issues Network verified UE location – 2/3</vt:lpstr>
      <vt:lpstr>Open issues Network verified UE location – 3/3</vt:lpstr>
      <vt:lpstr>Annex: Discussion on Apple’s issues wrt network verified UE location</vt:lpstr>
      <vt:lpstr>Apple initial issues wrt Network verified UE location</vt:lpstr>
      <vt:lpstr>1st Thales responses wrt Apple’s issues</vt:lpstr>
      <vt:lpstr>Thales 1st responses wrt Apple’s issues</vt:lpstr>
      <vt:lpstr>Thales 1st responses wrt Apple’s issues</vt:lpstr>
      <vt:lpstr>Thales 1st responses wrt Apple’s issues</vt:lpstr>
      <vt:lpstr>Sony responses wrt Apple’s issues</vt:lpstr>
      <vt:lpstr>Qualcomm responses wrt Apple’s issues</vt:lpstr>
      <vt:lpstr>Thales 2nd responses wrt Apple’s issues</vt:lpstr>
      <vt:lpstr>Apple’s additional issue</vt:lpstr>
      <vt:lpstr>Responses to Apple’s additional issue - 1</vt:lpstr>
      <vt:lpstr>Responses to Apple’s additional issue - 2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2021-12-08T17:45:27Z</dcterms:created>
  <dcterms:modified xsi:type="dcterms:W3CDTF">2022-12-16T12:48:26Z</dcterms:modified>
</cp:coreProperties>
</file>