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9" r:id="rId2"/>
    <p:sldMasterId id="2147483695" r:id="rId3"/>
  </p:sldMasterIdLst>
  <p:notesMasterIdLst>
    <p:notesMasterId r:id="rId11"/>
  </p:notesMasterIdLst>
  <p:sldIdLst>
    <p:sldId id="2147374748" r:id="rId4"/>
    <p:sldId id="2147374755" r:id="rId5"/>
    <p:sldId id="2147469999" r:id="rId6"/>
    <p:sldId id="2147470000" r:id="rId7"/>
    <p:sldId id="2147470001" r:id="rId8"/>
    <p:sldId id="2147470002" r:id="rId9"/>
    <p:sldId id="2147469998" r:id="rId10"/>
  </p:sldIdLst>
  <p:sldSz cx="12192000" cy="6858000"/>
  <p:notesSz cx="6858000" cy="9144000"/>
  <p:defaultTextStyle>
    <a:defPPr>
      <a:defRPr lang="en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11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H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14413-43A2-754E-84EA-4F995A763AD4}" type="datetimeFigureOut">
              <a:rPr lang="en-HU" smtClean="0"/>
              <a:t>2022. 12. 15.</a:t>
            </a:fld>
            <a:endParaRPr lang="en-H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H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3E57CE-0812-6A4F-A07D-3F116B824464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784017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1 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Nokia internal use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57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6297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56797" y="1440000"/>
            <a:ext cx="110784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179615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57491" y="1440000"/>
            <a:ext cx="11078400" cy="47472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2133">
                <a:solidFill>
                  <a:schemeClr val="tx2"/>
                </a:solidFill>
              </a:defRPr>
            </a:lvl1pPr>
            <a:lvl2pPr marL="614370" algn="l">
              <a:defRPr sz="1867">
                <a:solidFill>
                  <a:schemeClr val="tx2"/>
                </a:solidFill>
              </a:defRPr>
            </a:lvl2pPr>
            <a:lvl3pPr marL="921554" indent="-307184" algn="l">
              <a:defRPr sz="1600">
                <a:solidFill>
                  <a:schemeClr val="tx2"/>
                </a:solidFill>
              </a:defRPr>
            </a:lvl3pPr>
            <a:lvl4pPr marL="1228739" algn="l">
              <a:defRPr sz="1333">
                <a:solidFill>
                  <a:schemeClr val="tx2"/>
                </a:solidFill>
              </a:defRPr>
            </a:lvl4pPr>
            <a:lvl5pPr marL="1535924" algn="l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863760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None/>
              <a:defRPr sz="1867" baseline="0">
                <a:solidFill>
                  <a:schemeClr val="tx2"/>
                </a:solidFill>
              </a:defRPr>
            </a:lvl1pPr>
            <a:lvl2pPr marL="0" indent="0">
              <a:spcAft>
                <a:spcPts val="800"/>
              </a:spcAft>
              <a:buNone/>
              <a:defRPr sz="1867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40760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53472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/>
            </a:lvl2pPr>
            <a:lvl3pPr marL="921554" indent="-307184">
              <a:defRPr sz="1600"/>
            </a:lvl3pPr>
            <a:lvl4pPr marL="1228739">
              <a:defRPr sz="1333"/>
            </a:lvl4pPr>
            <a:lvl5pPr marL="1535924">
              <a:defRPr sz="1067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Nokia - Customer 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666153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None/>
              <a:defRPr sz="1867" baseline="0">
                <a:solidFill>
                  <a:schemeClr val="tx2"/>
                </a:solidFill>
              </a:defRPr>
            </a:lvl1pPr>
            <a:lvl2pPr marL="0" indent="0">
              <a:spcAft>
                <a:spcPts val="800"/>
              </a:spcAft>
              <a:buNone/>
              <a:defRPr sz="1867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None/>
              <a:defRPr sz="1867" baseline="0">
                <a:solidFill>
                  <a:schemeClr val="tx2"/>
                </a:solidFill>
              </a:defRPr>
            </a:lvl1pPr>
            <a:lvl2pPr marL="0" indent="0">
              <a:spcAft>
                <a:spcPts val="800"/>
              </a:spcAft>
              <a:buNone/>
              <a:defRPr sz="1867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pPr algn="ctr"/>
            <a:r>
              <a:rPr lang="en-US">
                <a:cs typeface="Arial" panose="020B0604020202020204" pitchFamily="34" charset="0"/>
              </a:rPr>
              <a:t>Nokia - Customer 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80256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pPr algn="ctr"/>
            <a:r>
              <a:rPr lang="en-US">
                <a:cs typeface="Arial" panose="020B0604020202020204" pitchFamily="34" charset="0"/>
              </a:rPr>
              <a:t>Nokia - Customer 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721598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cember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5152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1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1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2" y="6422400"/>
            <a:ext cx="3441601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Nokia - Customer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55383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2-1 White - INTERNAL 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41166" y="683111"/>
            <a:ext cx="5554836" cy="31372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8049" baseline="0" dirty="0">
                <a:solidFill>
                  <a:schemeClr val="accent3"/>
                </a:solidFill>
                <a:latin typeface="Nokia Pure Headline Ultra Light" panose="020B0204040602060303" pitchFamily="34" charset="0"/>
              </a:defRPr>
            </a:lvl1pPr>
          </a:lstStyle>
          <a:p>
            <a:pPr marL="457159" lvl="0" indent="-457159">
              <a:lnSpc>
                <a:spcPct val="85000"/>
              </a:lnSpc>
              <a:spcBef>
                <a:spcPts val="0"/>
              </a:spcBef>
              <a:spcAft>
                <a:spcPts val="805"/>
              </a:spcAft>
            </a:pPr>
            <a:r>
              <a:rPr lang="en-US"/>
              <a:t>Title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1166" y="4105252"/>
            <a:ext cx="5554836" cy="146087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805"/>
              </a:spcAft>
              <a:buFont typeface="Arial" panose="020B0604020202020204" pitchFamily="34" charset="0"/>
              <a:buNone/>
              <a:defRPr sz="2683">
                <a:solidFill>
                  <a:schemeClr val="tx2"/>
                </a:solidFill>
                <a:latin typeface="+mj-lt"/>
                <a:ea typeface="Nokia Pure Text Light" panose="020B0403020202020204" pitchFamily="34" charset="0"/>
              </a:defRPr>
            </a:lvl1pPr>
            <a:lvl2pPr marL="307175" indent="0">
              <a:spcBef>
                <a:spcPts val="0"/>
              </a:spcBef>
              <a:spcAft>
                <a:spcPts val="800"/>
              </a:spcAft>
              <a:buNone/>
              <a:defRPr sz="1879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46" indent="0">
              <a:spcBef>
                <a:spcPts val="0"/>
              </a:spcBef>
              <a:spcAft>
                <a:spcPts val="800"/>
              </a:spcAft>
              <a:buNone/>
              <a:defRPr sz="1609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18" indent="0">
              <a:spcBef>
                <a:spcPts val="0"/>
              </a:spcBef>
              <a:spcAft>
                <a:spcPts val="800"/>
              </a:spcAft>
              <a:buNone/>
              <a:defRPr sz="1341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09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8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264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3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0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Sub-title</a:t>
            </a:r>
          </a:p>
        </p:txBody>
      </p:sp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DC24C058-1012-475A-80D5-F8CF41525E5D}"/>
              </a:ext>
            </a:extLst>
          </p:cNvPr>
          <p:cNvSpPr>
            <a:spLocks noChangeAspect="1"/>
          </p:cNvSpPr>
          <p:nvPr userDrawn="1"/>
        </p:nvSpPr>
        <p:spPr>
          <a:xfrm>
            <a:off x="637280" y="6059683"/>
            <a:ext cx="1650432" cy="268420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2415">
              <a:latin typeface="+mn-lt"/>
            </a:endParaRPr>
          </a:p>
        </p:txBody>
      </p:sp>
      <p:sp>
        <p:nvSpPr>
          <p:cNvPr id="7" name="Footer Placeholder 27">
            <a:extLst>
              <a:ext uri="{FF2B5EF4-FFF2-40B4-BE49-F238E27FC236}">
                <a16:creationId xmlns:a16="http://schemas.microsoft.com/office/drawing/2014/main" id="{85B22BFE-7C74-4741-97D2-7E3AD84113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72002" y="6936867"/>
            <a:ext cx="3622641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accent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- Customer Confidential</a:t>
            </a:r>
          </a:p>
        </p:txBody>
      </p:sp>
      <p:sp>
        <p:nvSpPr>
          <p:cNvPr id="17" name="Rechteck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DA78536-340D-41A3-A2AF-C656932139D6}"/>
              </a:ext>
            </a:extLst>
          </p:cNvPr>
          <p:cNvSpPr/>
          <p:nvPr userDrawn="1"/>
        </p:nvSpPr>
        <p:spPr>
          <a:xfrm>
            <a:off x="588324" y="5850976"/>
            <a:ext cx="1748347" cy="637117"/>
          </a:xfrm>
          <a:prstGeom prst="rect">
            <a:avLst/>
          </a:prstGeom>
          <a:solidFill>
            <a:srgbClr val="FFFF00">
              <a:alpha val="0"/>
            </a:srgbClr>
          </a:solidFill>
          <a:ln w="12700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596" tIns="96596" rIns="96596" bIns="9659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160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180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2 Blu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755349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56799" y="372332"/>
            <a:ext cx="9591364" cy="412800"/>
          </a:xfrm>
          <a:prstGeom prst="rect">
            <a:avLst/>
          </a:prstGeom>
        </p:spPr>
        <p:txBody>
          <a:bodyPr lIns="0"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ctr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pPr defTabSz="6095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Nokia - Customer 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9591364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Subtitle (if any)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739FB2-944E-45BD-B0E0-2902744D97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0316" y="2"/>
            <a:ext cx="1419651" cy="128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331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4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80915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4883422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Nokia - Customer Confidential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2273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4" y="717054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10371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4" y="717054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56381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481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3 Blue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30718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7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5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4842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4 Blu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6800" y="1680000"/>
            <a:ext cx="53472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</a:defRPr>
            </a:lvl1pPr>
            <a:lvl2pPr marL="30718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</a:defRPr>
            </a:lvl2pPr>
            <a:lvl3pPr marL="61677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bg1"/>
                </a:solidFill>
                <a:latin typeface="+mn-lt"/>
              </a:defRPr>
            </a:lvl3pPr>
            <a:lvl4pPr marL="92395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4pPr>
            <a:lvl5pPr marL="123113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bg1"/>
                </a:solidFill>
                <a:latin typeface="+mn-lt"/>
              </a:defRPr>
            </a:lvl5pPr>
            <a:lvl6pPr marL="1843109" indent="-304784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293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77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8000" y="1680000"/>
            <a:ext cx="53472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</a:defRPr>
            </a:lvl1pPr>
            <a:lvl2pPr marL="30718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</a:defRPr>
            </a:lvl2pPr>
            <a:lvl3pPr marL="61677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bg1"/>
                </a:solidFill>
                <a:latin typeface="+mn-lt"/>
              </a:defRPr>
            </a:lvl3pPr>
            <a:lvl4pPr marL="92395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4pPr>
            <a:lvl5pPr marL="123113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bg1"/>
                </a:solidFill>
                <a:latin typeface="+mn-lt"/>
              </a:defRPr>
            </a:lvl5pPr>
            <a:lvl6pPr marL="1843109" indent="-304784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293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77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058290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5 Blu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33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34455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Blu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145961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2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7986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Nokia internal use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30718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7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5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064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936808"/>
          </a:xfrm>
        </p:spPr>
        <p:txBody>
          <a:bodyPr/>
          <a:lstStyle>
            <a:lvl1pPr>
              <a:defRPr sz="8800" b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417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tags" Target="../tags/tag1.xml"/><Relationship Id="rId2" Type="http://schemas.openxmlformats.org/officeDocument/2006/relationships/slideLayout" Target="../slideLayouts/slideLayout10.xml"/><Relationship Id="rId16" Type="http://schemas.openxmlformats.org/officeDocument/2006/relationships/theme" Target="../theme/theme2.xml"/><Relationship Id="rId20" Type="http://schemas.openxmlformats.org/officeDocument/2006/relationships/image" Target="../media/image2.emf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8.xml"/><Relationship Id="rId19" Type="http://schemas.openxmlformats.org/officeDocument/2006/relationships/oleObject" Target="../embeddings/oleObject1.bin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968" y="6201336"/>
            <a:ext cx="1344149" cy="56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20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sldNum="0"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F159EC5D-5B38-4BBA-9626-101D2D16FF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55729315"/>
              </p:ext>
            </p:extLst>
          </p:nvPr>
        </p:nvGraphicFramePr>
        <p:xfrm>
          <a:off x="2119" y="2119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9" imgW="395" imgH="394" progId="TCLayout.ActiveDocument.1">
                  <p:embed/>
                </p:oleObj>
              </mc:Choice>
              <mc:Fallback>
                <p:oleObj name="think-cell Slide" r:id="rId19" imgW="395" imgH="39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F159EC5D-5B38-4BBA-9626-101D2D16FF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E813A50D-694D-4806-8447-57026C2AD32F}"/>
              </a:ext>
            </a:extLst>
          </p:cNvPr>
          <p:cNvSpPr/>
          <p:nvPr userDrawn="1">
            <p:custDataLst>
              <p:tags r:id="rId18"/>
            </p:custDataLst>
          </p:nvPr>
        </p:nvSpPr>
        <p:spPr>
          <a:xfrm>
            <a:off x="1" y="1"/>
            <a:ext cx="211667" cy="21166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l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667" b="0" i="0" baseline="0">
              <a:solidFill>
                <a:schemeClr val="bg1"/>
              </a:solidFill>
              <a:latin typeface="Nokia Pure Headline Light" panose="020B0304040602060303" pitchFamily="34" charset="0"/>
              <a:cs typeface="Arial" panose="020B0604020202020204" pitchFamily="34" charset="0"/>
              <a:sym typeface="Nokia Pure Headline Light" panose="020B0304040602060303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556800" y="374651"/>
            <a:ext cx="11078400" cy="412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558803" y="6421390"/>
            <a:ext cx="192616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1067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sz="1333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98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</p:sldLayoutIdLst>
  <p:hf sldNum="0" hdr="0" dt="0"/>
  <p:txStyles>
    <p:titleStyle>
      <a:lvl1pPr algn="l" defTabSz="609570" rtl="0" eaLnBrk="1" fontAlgn="base" hangingPunct="1">
        <a:spcBef>
          <a:spcPct val="0"/>
        </a:spcBef>
        <a:spcAft>
          <a:spcPct val="0"/>
        </a:spcAft>
        <a:defRPr sz="2667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609570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609570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609570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609570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609570" algn="l" defTabSz="60957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1219140" algn="l" defTabSz="60957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828709" algn="l" defTabSz="60957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2438278" algn="l" defTabSz="60957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306903" indent="-306903" algn="l" defTabSz="609570" rtl="0" eaLnBrk="1" fontAlgn="base" hangingPunct="1">
        <a:spcBef>
          <a:spcPct val="0"/>
        </a:spcBef>
        <a:spcAft>
          <a:spcPts val="800"/>
        </a:spcAft>
        <a:buFont typeface="Arial" charset="0"/>
        <a:buChar char="•"/>
        <a:defRPr sz="4267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611687" indent="-304784" algn="l" defTabSz="609570" rtl="0" eaLnBrk="1" fontAlgn="base" hangingPunct="1">
        <a:spcBef>
          <a:spcPct val="0"/>
        </a:spcBef>
        <a:spcAft>
          <a:spcPts val="800"/>
        </a:spcAft>
        <a:buFont typeface="Lucida Grande"/>
        <a:buChar char="-"/>
        <a:defRPr sz="3733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912239" indent="-300551" algn="l" defTabSz="609570" rtl="0" eaLnBrk="1" fontAlgn="base" hangingPunct="1">
        <a:spcBef>
          <a:spcPct val="0"/>
        </a:spcBef>
        <a:spcAft>
          <a:spcPts val="8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1217024" indent="-304784" algn="l" defTabSz="609570" rtl="0" eaLnBrk="1" fontAlgn="base" hangingPunct="1">
        <a:spcBef>
          <a:spcPct val="0"/>
        </a:spcBef>
        <a:spcAft>
          <a:spcPts val="800"/>
        </a:spcAft>
        <a:buFont typeface="Lucida Grande"/>
        <a:buChar char="-"/>
        <a:defRPr sz="2667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523925" indent="-306903" algn="l" defTabSz="609570" rtl="0" eaLnBrk="1" fontAlgn="base" hangingPunct="1">
        <a:spcBef>
          <a:spcPct val="0"/>
        </a:spcBef>
        <a:spcAft>
          <a:spcPts val="800"/>
        </a:spcAft>
        <a:buFont typeface="Arial" charset="0"/>
        <a:buChar char="•"/>
        <a:defRPr sz="2667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239184" y="79163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239184" y="65532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239184" y="1128184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239184" y="1456267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239184" y="6220884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239184" y="58674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239184" y="374651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556684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11542184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2533"/>
            <a:ext cx="109728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034"/>
            <a:ext cx="109728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12192000" cy="31575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120000" tIns="62400" rIns="120000" bIns="62400">
            <a:spAutoFit/>
          </a:bodyPr>
          <a:lstStyle/>
          <a:p>
            <a:pPr algn="ctr" defTabSz="1015975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333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966385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2446867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927351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24000" tIns="336000" rIns="24000" bIns="0"/>
          <a:lstStyle/>
          <a:p>
            <a:pPr defTabSz="806176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3888318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3407834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863601" y="6944785"/>
            <a:ext cx="1056217" cy="179916"/>
          </a:xfrm>
          <a:prstGeom prst="rect">
            <a:avLst/>
          </a:prstGeom>
          <a:noFill/>
          <a:ln>
            <a:noFill/>
          </a:ln>
        </p:spPr>
        <p:txBody>
          <a:bodyPr wrap="none" lIns="24000" tIns="0" rIns="48000" bIns="0" anchor="ctr"/>
          <a:lstStyle/>
          <a:p>
            <a:pPr algn="r"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667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966385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2446867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927351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24000" tIns="336000" rIns="24000" bIns="0"/>
          <a:lstStyle/>
          <a:p>
            <a:pPr defTabSz="806176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863601" y="6944785"/>
            <a:ext cx="1056217" cy="179916"/>
          </a:xfrm>
          <a:prstGeom prst="rect">
            <a:avLst/>
          </a:prstGeom>
          <a:noFill/>
          <a:ln>
            <a:noFill/>
          </a:ln>
        </p:spPr>
        <p:txBody>
          <a:bodyPr wrap="none" lIns="24000" tIns="0" rIns="48000" bIns="0" anchor="ctr"/>
          <a:lstStyle/>
          <a:p>
            <a:pPr algn="r"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667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577851" y="6191251"/>
            <a:ext cx="192616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1067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sz="1333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04485" y="6333067"/>
            <a:ext cx="8104716" cy="4207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1067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838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</p:sldLayoutIdLst>
  <p:hf sldNum="0" hdr="0"/>
  <p:txStyles>
    <p:titleStyle>
      <a:lvl1pPr algn="l" defTabSz="609585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609585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1219170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828754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2438339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306910" indent="-306910" algn="l" defTabSz="609585" rtl="0" eaLnBrk="1" fontAlgn="base" hangingPunct="1">
        <a:spcBef>
          <a:spcPct val="0"/>
        </a:spcBef>
        <a:spcAft>
          <a:spcPts val="400"/>
        </a:spcAft>
        <a:buFont typeface="Arial" charset="0"/>
        <a:buChar char="•"/>
        <a:defRPr sz="24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611702" indent="-304792" algn="l" defTabSz="609585" rtl="0" eaLnBrk="1" fontAlgn="base" hangingPunct="1">
        <a:spcBef>
          <a:spcPct val="0"/>
        </a:spcBef>
        <a:spcAft>
          <a:spcPts val="400"/>
        </a:spcAft>
        <a:buFont typeface="Lucida Grande"/>
        <a:buChar char="-"/>
        <a:defRPr sz="2133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912261" indent="-300559" algn="l" defTabSz="609585" rtl="0" eaLnBrk="1" fontAlgn="base" hangingPunct="1">
        <a:spcBef>
          <a:spcPct val="0"/>
        </a:spcBef>
        <a:spcAft>
          <a:spcPts val="400"/>
        </a:spcAft>
        <a:buFont typeface="Arial" charset="0"/>
        <a:buChar char="•"/>
        <a:defRPr sz="1867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1217054" indent="-304792" algn="l" defTabSz="609585" rtl="0" eaLnBrk="1" fontAlgn="base" hangingPunct="1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523962" indent="-306910" algn="l" defTabSz="609585" rtl="0" eaLnBrk="1" fontAlgn="base" hangingPunct="1">
        <a:spcBef>
          <a:spcPct val="0"/>
        </a:spcBef>
        <a:spcAft>
          <a:spcPts val="4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BDD0BB4-53CF-C749-CABC-A695EBF6BDA4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Nokia internal use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CE8761-142E-927A-0493-DA47A2062F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1790198"/>
            <a:ext cx="11078400" cy="3686263"/>
          </a:xfrm>
        </p:spPr>
        <p:txBody>
          <a:bodyPr/>
          <a:lstStyle/>
          <a:p>
            <a:pPr algn="ctr"/>
            <a:r>
              <a:rPr lang="en-HU" sz="6000" i="1" dirty="0"/>
              <a:t>Summary and Way Forward on XR</a:t>
            </a:r>
          </a:p>
          <a:p>
            <a:pPr algn="ctr"/>
            <a:r>
              <a:rPr lang="en-HU" sz="6000" i="1" dirty="0"/>
              <a:t>[</a:t>
            </a:r>
            <a:r>
              <a:rPr lang="en-GB" sz="6000" i="1" dirty="0"/>
              <a:t>98e-07-R18-XR]</a:t>
            </a:r>
          </a:p>
          <a:p>
            <a:pPr algn="ctr"/>
            <a:endParaRPr lang="en-GB" sz="6000" i="1" dirty="0"/>
          </a:p>
          <a:p>
            <a:pPr algn="ctr"/>
            <a:r>
              <a:rPr lang="en-GB" sz="3600" i="1" dirty="0"/>
              <a:t>Source: Convenor (</a:t>
            </a:r>
            <a:r>
              <a:rPr lang="en-GB" sz="3600" i="1" dirty="0" err="1"/>
              <a:t>Balazs</a:t>
            </a:r>
            <a:r>
              <a:rPr lang="en-GB" sz="3600" i="1" dirty="0"/>
              <a:t> </a:t>
            </a:r>
            <a:r>
              <a:rPr lang="en-GB" sz="3600" i="1" dirty="0" err="1"/>
              <a:t>Bertenyi</a:t>
            </a:r>
            <a:r>
              <a:rPr lang="en-GB" sz="3600" i="1" dirty="0"/>
              <a:t>)</a:t>
            </a:r>
            <a:endParaRPr lang="en-HU" sz="2800" i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AD11C0-70D5-4ACE-680F-2141322649A7}"/>
              </a:ext>
            </a:extLst>
          </p:cNvPr>
          <p:cNvSpPr txBox="1"/>
          <p:nvPr/>
        </p:nvSpPr>
        <p:spPr>
          <a:xfrm>
            <a:off x="9422087" y="337363"/>
            <a:ext cx="2213113" cy="50689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HU" sz="3200">
                <a:solidFill>
                  <a:schemeClr val="bg1"/>
                </a:solidFill>
              </a:rPr>
              <a:t>RP-223504</a:t>
            </a:r>
            <a:endParaRPr lang="en-H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482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BFD0C4-CF69-3563-44F2-4B90E6DAF4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HU" dirty="0"/>
              <a:t>Summary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6073B2-7FE1-6CE5-AF2C-CAEAA913A5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490141"/>
            <a:ext cx="11078400" cy="417516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Initial and Intermediate rounds were held covering the issues raised on Release 18 XR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667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67" dirty="0"/>
              <a:t>Handling of SID </a:t>
            </a:r>
            <a:r>
              <a:rPr lang="en-US" sz="2667" dirty="0">
                <a:sym typeface="Wingdings" pitchFamily="2" charset="2"/>
              </a:rPr>
              <a:t> WID transition, objectives of the WID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ym typeface="Wingdings" pitchFamily="2" charset="2"/>
              </a:rPr>
              <a:t>How to handle XR Awareness (keep SID open vs Study phase in WI)?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ym typeface="Wingdings" pitchFamily="2" charset="2"/>
              </a:rPr>
              <a:t>How to handle additional items: PDCCH skipping and RRM enhancements?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ym typeface="Wingdings" pitchFamily="2" charset="2"/>
              </a:rPr>
              <a:t>Exact wording for WID Objectives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endParaRPr lang="en-US" sz="2400" dirty="0">
              <a:sym typeface="Wingdings" pitchFamily="2" charset="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67" dirty="0">
                <a:sym typeface="Wingdings" pitchFamily="2" charset="2"/>
              </a:rPr>
              <a:t>2Rx relaxation for XR devices</a:t>
            </a:r>
          </a:p>
          <a:p>
            <a:pPr lvl="1"/>
            <a:endParaRPr lang="en-HU" sz="2400" dirty="0"/>
          </a:p>
          <a:p>
            <a:pPr marL="650084" lvl="1" indent="-342900">
              <a:buFont typeface="Arial" panose="020B0604020202020204" pitchFamily="34" charset="0"/>
              <a:buChar char="•"/>
            </a:pPr>
            <a:endParaRPr lang="en-HU" sz="2133" dirty="0"/>
          </a:p>
        </p:txBody>
      </p:sp>
    </p:spTree>
    <p:extLst>
      <p:ext uri="{BB962C8B-B14F-4D97-AF65-F5344CB8AC3E}">
        <p14:creationId xmlns:p14="http://schemas.microsoft.com/office/powerpoint/2010/main" val="2996171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BFD0C4-CF69-3563-44F2-4B90E6DAF4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HU" dirty="0"/>
              <a:t>Way Forward for SID and WID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6073B2-7FE1-6CE5-AF2C-CAEAA913A5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281421"/>
            <a:ext cx="11078400" cy="502992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 dirty="0"/>
              <a:t>Copy-paste the TR conclusion as is into the WID Objectives (see Annex), and in addition add the following placeholder objective on XR Awareness:</a:t>
            </a:r>
          </a:p>
          <a:p>
            <a:pPr lvl="1"/>
            <a:r>
              <a:rPr lang="en-US" sz="2000" dirty="0">
                <a:latin typeface="Times New Roman" panose="02020603050405020304" pitchFamily="18" charset="0"/>
                <a:ea typeface="MS Mincho" panose="02020609040205080304" pitchFamily="49" charset="-128"/>
              </a:rPr>
              <a:t>  “</a:t>
            </a:r>
            <a:r>
              <a:rPr lang="en-US" sz="1800" dirty="0">
                <a:latin typeface="Times New Roman" panose="02020603050405020304" pitchFamily="18" charset="0"/>
                <a:ea typeface="MS Mincho" panose="02020609040205080304" pitchFamily="49" charset="-128"/>
              </a:rPr>
              <a:t>For XR-awareness in RAN (RAN2, further clarified at and started only after RAN#99): TBD”</a:t>
            </a:r>
          </a:p>
          <a:p>
            <a:endParaRPr lang="en-US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Keep the SI open, only for XR awareness, until March.</a:t>
            </a:r>
            <a:br>
              <a:rPr lang="en-US" sz="2000" dirty="0"/>
            </a:br>
            <a:r>
              <a:rPr lang="en-US" sz="2000" strike="sngStrike" dirty="0">
                <a:solidFill>
                  <a:srgbClr val="FFFF00"/>
                </a:solidFill>
              </a:rPr>
              <a:t>The sole remaining goal of the SI is to refine the WI objective on XR awareness.</a:t>
            </a:r>
            <a:br>
              <a:rPr lang="en-US" sz="2000" strike="sngStrike" dirty="0">
                <a:solidFill>
                  <a:srgbClr val="FFFF00"/>
                </a:solidFill>
              </a:rPr>
            </a:br>
            <a:r>
              <a:rPr lang="en-US" sz="2000" dirty="0">
                <a:solidFill>
                  <a:srgbClr val="FFFF00"/>
                </a:solidFill>
              </a:rPr>
              <a:t>No need to update the SID, the open items on XR awareness are well understood (as also shown in the several different FFS Editor’s Notes in the TR)</a:t>
            </a:r>
            <a:endParaRPr lang="en-US" sz="2000" strike="sngStrike" dirty="0">
              <a:solidFill>
                <a:srgbClr val="FFFF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Update the WID in March: for XR Awareness, as needed.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Impacts to RAN3 will be assessed in March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Clarify in the RAN#98e meeting minutes that </a:t>
            </a:r>
            <a:br>
              <a:rPr lang="en-US" sz="2000" dirty="0"/>
            </a:br>
            <a:r>
              <a:rPr lang="en-US" sz="2000" dirty="0"/>
              <a:t>“</a:t>
            </a:r>
            <a:r>
              <a:rPr lang="en-US" sz="2000" i="1" dirty="0"/>
              <a:t>The delay of the start of the normative work on XR awareness is not foreseen to have an impact on the Release 18 completion schedule”</a:t>
            </a:r>
            <a:endParaRPr lang="en-HU" sz="2000" i="1" dirty="0"/>
          </a:p>
        </p:txBody>
      </p:sp>
    </p:spTree>
    <p:extLst>
      <p:ext uri="{BB962C8B-B14F-4D97-AF65-F5344CB8AC3E}">
        <p14:creationId xmlns:p14="http://schemas.microsoft.com/office/powerpoint/2010/main" val="1940684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BFD0C4-CF69-3563-44F2-4B90E6DAF4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HU" dirty="0"/>
              <a:t>Way Forward on 2Rx for XR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6073B2-7FE1-6CE5-AF2C-CAEAA913A5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331116"/>
            <a:ext cx="11078400" cy="507846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Keep the discussion in RAN plenary – no WG discussions!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Allow companies more time to bilaterally and multilaterally discuss the key aspects until March, e.g.:</a:t>
            </a:r>
            <a:endParaRPr lang="en-GB" sz="1866" i="1" dirty="0"/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What type of XR devices can have 2Rx relaxation, what are the exact physical (</a:t>
            </a:r>
            <a:r>
              <a:rPr lang="en-GB" sz="2000" dirty="0" err="1"/>
              <a:t>e.g</a:t>
            </a:r>
            <a:r>
              <a:rPr lang="en-GB" sz="2000" dirty="0"/>
              <a:t> form factor) limitations that make such a relaxation for these XR devices important?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How to identify these XR devices in the network?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How to prevent mis-use of the 2Rx relaxation by other devices (e.g. smartphones)?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Is any further relaxation foreseen to be needed for these devices, e.g. on BW?</a:t>
            </a:r>
          </a:p>
          <a:p>
            <a:pPr marL="650084" lvl="1" indent="-342900">
              <a:buFont typeface="Arial" panose="020B0604020202020204" pitchFamily="34" charset="0"/>
              <a:buChar char="•"/>
            </a:pPr>
            <a:r>
              <a:rPr lang="en-GB" sz="2000" dirty="0"/>
              <a:t>etc..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Come back at RAN#99 in March and try to define a way forward</a:t>
            </a:r>
            <a:endParaRPr lang="en-HU" sz="2267" dirty="0"/>
          </a:p>
        </p:txBody>
      </p:sp>
    </p:spTree>
    <p:extLst>
      <p:ext uri="{BB962C8B-B14F-4D97-AF65-F5344CB8AC3E}">
        <p14:creationId xmlns:p14="http://schemas.microsoft.com/office/powerpoint/2010/main" val="684580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C94344-B806-C0AB-B373-73A5FB9A1F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2974795"/>
            <a:ext cx="11078400" cy="454205"/>
          </a:xfrm>
        </p:spPr>
        <p:txBody>
          <a:bodyPr/>
          <a:lstStyle/>
          <a:p>
            <a:pPr algn="ctr"/>
            <a:r>
              <a:rPr lang="en-HU" sz="5400" dirty="0"/>
              <a:t>Annex – TR conclusion text</a:t>
            </a:r>
          </a:p>
        </p:txBody>
      </p:sp>
    </p:spTree>
    <p:extLst>
      <p:ext uri="{BB962C8B-B14F-4D97-AF65-F5344CB8AC3E}">
        <p14:creationId xmlns:p14="http://schemas.microsoft.com/office/powerpoint/2010/main" val="646994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BFD0C4-CF69-3563-44F2-4B90E6DAF43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HU" dirty="0"/>
              <a:t>Conclusion from TR 38.835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6073B2-7FE1-6CE5-AF2C-CAEAA913A5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240509"/>
            <a:ext cx="11078400" cy="5089563"/>
          </a:xfrm>
          <a:ln>
            <a:solidFill>
              <a:schemeClr val="bg1"/>
            </a:solidFill>
          </a:ln>
        </p:spPr>
        <p:txBody>
          <a:bodyPr/>
          <a:lstStyle/>
          <a:p>
            <a:pPr marL="360680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For Power Saving: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DRX support of XR frame rates corresponding to non-integer periodicities (through at least semi-static mechanisms e.g. RRC signalling).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360680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For Capacity Enhancements: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Multiple CG PUSCH transmission occasions in a period of a single CG PUSCH configuration;  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Dynamic indication of unused CG PUSCH occasion(s) based on UCI by the UE;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BSR enhancements including at least new BS Table(s);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Delay reporting of buffered data in uplink;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Provision of XR traffic assistance information for DL and UL (e.g. periodicity);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540385" indent="-180340">
              <a:spcAft>
                <a:spcPts val="900"/>
              </a:spcAft>
            </a:pPr>
            <a:r>
              <a:rPr lang="en-GB" sz="24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	Discard operation of PDU Sets.</a:t>
            </a:r>
            <a:endParaRPr lang="en-HU" sz="2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endParaRPr lang="en-HU" sz="2267" dirty="0"/>
          </a:p>
        </p:txBody>
      </p:sp>
    </p:spTree>
    <p:extLst>
      <p:ext uri="{BB962C8B-B14F-4D97-AF65-F5344CB8AC3E}">
        <p14:creationId xmlns:p14="http://schemas.microsoft.com/office/powerpoint/2010/main" val="2107411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C94344-B806-C0AB-B373-73A5FB9A1F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2974795"/>
            <a:ext cx="11078400" cy="454205"/>
          </a:xfrm>
        </p:spPr>
        <p:txBody>
          <a:bodyPr/>
          <a:lstStyle/>
          <a:p>
            <a:pPr algn="ctr"/>
            <a:r>
              <a:rPr lang="en-HU" sz="5400" dirty="0"/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15530314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LBrM4gvRzaLjQUIBt_Z_g"/>
</p:tagLst>
</file>

<file path=ppt/theme/theme1.xml><?xml version="1.0" encoding="utf-8"?>
<a:theme xmlns:a="http://schemas.openxmlformats.org/drawingml/2006/main" name="1_8. Blu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ACF53B9F-28EB-4B4B-88DB-66086080940E}" vid="{582F3D7A-3A31-4DEB-B3FD-13986BF7526A}"/>
    </a:ext>
  </a:extLst>
</a:theme>
</file>

<file path=ppt/theme/theme2.xml><?xml version="1.0" encoding="utf-8"?>
<a:theme xmlns:a="http://schemas.openxmlformats.org/drawingml/2006/main" name="5_PPT_Example_Newthem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marL="176213" indent="-176213"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90000" tIns="90000" rIns="72000" bIns="46800" rtlCol="0">
        <a:spAutoFit/>
      </a:bodyPr>
      <a:lstStyle>
        <a:defPPr marL="171450" marR="0" indent="-17145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err="1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_Example_Newtheme_v31" id="{14F027FA-0CD9-45EA-88DA-76E6A07877D1}" vid="{ACBB1A93-D84C-42F2-9F2A-74C91FD7EF76}"/>
    </a:ext>
  </a:extLst>
</a:theme>
</file>

<file path=ppt/theme/theme3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4697</TotalTime>
  <Words>523</Words>
  <Application>Microsoft Macintosh PowerPoint</Application>
  <PresentationFormat>Widescreen</PresentationFormat>
  <Paragraphs>45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Times New Roman</vt:lpstr>
      <vt:lpstr>1_8. Blue master</vt:lpstr>
      <vt:lpstr>5_PPT_Example_Newtheme_v31</vt:lpstr>
      <vt:lpstr>Nokia PowerPoint Template Nokia Pure v9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Bertenyi, Balazs (Nokia - HU/Budapest)</dc:creator>
  <cp:lastModifiedBy>Balazs Bertenyi</cp:lastModifiedBy>
  <cp:revision>31</cp:revision>
  <dcterms:created xsi:type="dcterms:W3CDTF">2022-05-24T12:38:50Z</dcterms:created>
  <dcterms:modified xsi:type="dcterms:W3CDTF">2022-12-15T13:57:20Z</dcterms:modified>
</cp:coreProperties>
</file>