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02" r:id="rId4"/>
    <p:sldId id="1099" r:id="rId5"/>
    <p:sldId id="1103" r:id="rId6"/>
    <p:sldId id="1104" r:id="rId7"/>
    <p:sldId id="1089" r:id="rId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12/14/2022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[98e-13-R18-AIML-Air]</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369332"/>
          </a:xfrm>
          <a:prstGeom prst="rect">
            <a:avLst/>
          </a:prstGeom>
          <a:noFill/>
        </p:spPr>
        <p:txBody>
          <a:bodyPr wrap="none" rtlCol="0">
            <a:spAutoFit/>
          </a:bodyPr>
          <a:lstStyle/>
          <a:p>
            <a:r>
              <a:rPr lang="en-US" b="1"/>
              <a:t>RP-223494</a:t>
            </a:r>
            <a:endParaRPr lang="en-US" b="1" dirty="0"/>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 9.2.8</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p:txBody>
          <a:bodyPr/>
          <a:lstStyle/>
          <a:p>
            <a:r>
              <a:rPr lang="en-US" altLang="zh-CN" dirty="0"/>
              <a:t>Outline </a:t>
            </a:r>
            <a:endParaRPr lang="zh-CN" altLang="en-US"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96641" y="1297172"/>
            <a:ext cx="13756312" cy="5146158"/>
          </a:xfrm>
        </p:spPr>
        <p:txBody>
          <a:bodyPr/>
          <a:lstStyle/>
          <a:p>
            <a:r>
              <a:rPr lang="en-US" altLang="zh-CN" sz="4000" dirty="0"/>
              <a:t>Issue 1 –  For the representative sub use cases</a:t>
            </a:r>
          </a:p>
          <a:p>
            <a:pPr lvl="1"/>
            <a:r>
              <a:rPr lang="en-US" altLang="zh-CN" sz="2800" dirty="0"/>
              <a:t>Some company propose to confirm RAN1 agreed Representative sub use cases in this meeting, and one company proposes to remove some RAN1 agreed representative sub use case</a:t>
            </a:r>
          </a:p>
          <a:p>
            <a:pPr lvl="1"/>
            <a:r>
              <a:rPr lang="en-US" altLang="zh-CN" sz="2800" dirty="0"/>
              <a:t>Company proposal “For BM-Case1 and BM-Case2, beams in Set A and Set B should be in the same Frequency Range”</a:t>
            </a:r>
          </a:p>
          <a:p>
            <a:r>
              <a:rPr lang="en-US" altLang="zh-CN" sz="3200" dirty="0"/>
              <a:t>Issue 2 – For work arrangement in RAN1 and RAN2</a:t>
            </a:r>
          </a:p>
          <a:p>
            <a:pPr lvl="1"/>
            <a:r>
              <a:rPr lang="en-US" altLang="zh-CN" sz="2800" dirty="0"/>
              <a:t>Is there need to discuss and provide further RAN guidance on the focus of RAN1 and RAN2 for AI/ML for air interface? If your answer is yes, how to avoid deadlock between RAN1 and RAN2 due to “who should first discuss these ”?</a:t>
            </a: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1 –  </a:t>
            </a:r>
            <a:r>
              <a:rPr lang="en-US" altLang="zh-CN" sz="2800" dirty="0">
                <a:effectLst/>
                <a:latin typeface="Arial" panose="020B0604020202020204" pitchFamily="34" charset="0"/>
                <a:cs typeface="Times New Roman" panose="02020603050405020304" pitchFamily="18" charset="0"/>
              </a:rPr>
              <a:t>For the representative sub use cases</a:t>
            </a:r>
            <a:endParaRPr lang="en-US" sz="28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499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following representative sub use cases according to RAN1 agreements for the initial set of use case as below</a:t>
            </a:r>
            <a:endParaRPr lang="zh-CN" altLang="zh-CN" sz="2000" b="1" dirty="0">
              <a:effectLst/>
              <a:latin typeface="Times New Roman" panose="02020603050405020304" pitchFamily="18" charset="0"/>
              <a:ea typeface="宋体" panose="02010600030101010101" pitchFamily="2" charset="-122"/>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CSI feedback enhancement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Spatial-frequency domain CSI compression using two-sided AI model</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Time domain CSI prediction using UE sided model</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Beam management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Spatial-domain DL beam prediction for Set A of beams based on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Temporal DL beam prediction for Set A of beams based on the historic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Positioning accuracy enhancements for different scenarios </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direct AI/ML positioning</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AI/ML assisted positioning</a:t>
            </a:r>
          </a:p>
          <a:p>
            <a:pPr>
              <a:spcAft>
                <a:spcPts val="900"/>
              </a:spcAft>
            </a:pPr>
            <a:r>
              <a:rPr lang="en-US" altLang="zh-CN" sz="2000" b="1" dirty="0">
                <a:latin typeface="Times New Roman" panose="02020603050405020304" pitchFamily="18" charset="0"/>
                <a:ea typeface="宋体" panose="02010600030101010101" pitchFamily="2" charset="-122"/>
              </a:rPr>
              <a:t>Question 1: </a:t>
            </a:r>
            <a:r>
              <a:rPr lang="en-US" altLang="zh-CN" sz="2000" dirty="0">
                <a:latin typeface="Times New Roman" panose="02020603050405020304" pitchFamily="18" charset="0"/>
                <a:ea typeface="宋体" panose="02010600030101010101" pitchFamily="2" charset="-122"/>
              </a:rPr>
              <a:t>Is there any strong concern on proposal </a:t>
            </a:r>
            <a:r>
              <a:rPr lang="en-US" altLang="zh-CN" sz="2000" b="1" dirty="0">
                <a:latin typeface="Times New Roman" panose="02020603050405020304" pitchFamily="18" charset="0"/>
                <a:ea typeface="宋体" panose="02010600030101010101" pitchFamily="2" charset="-122"/>
              </a:rPr>
              <a:t>“For BM-Case1 and BM-Case2, beams in Set A and Set B should be in the same Frequency Range”</a:t>
            </a:r>
            <a:endParaRPr lang="zh-CN" altLang="zh-CN" sz="2000" b="1" dirty="0">
              <a:latin typeface="Times New Roman" panose="02020603050405020304" pitchFamily="18" charset="0"/>
              <a:ea typeface="宋体" panose="02010600030101010101" pitchFamily="2" charset="-122"/>
            </a:endParaRPr>
          </a:p>
          <a:p>
            <a:pPr marL="1276321" lvl="2" indent="-285750" algn="just">
              <a:lnSpc>
                <a:spcPts val="1400"/>
              </a:lnSpc>
              <a:spcBef>
                <a:spcPts val="600"/>
              </a:spcBef>
              <a:spcAft>
                <a:spcPts val="900"/>
              </a:spcAft>
              <a:buFont typeface="Symbol" panose="05050102010706020507" pitchFamily="18" charset="2"/>
              <a:buChar char=""/>
            </a:pPr>
            <a:endParaRPr lang="en-US" altLang="zh-CN" sz="6000" kern="0" dirty="0"/>
          </a:p>
        </p:txBody>
      </p:sp>
    </p:spTree>
    <p:extLst>
      <p:ext uri="{BB962C8B-B14F-4D97-AF65-F5344CB8AC3E}">
        <p14:creationId xmlns:p14="http://schemas.microsoft.com/office/powerpoint/2010/main" val="30301806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1DF42-FE71-859F-D626-8043CB86C3A1}"/>
              </a:ext>
            </a:extLst>
          </p:cNvPr>
          <p:cNvSpPr>
            <a:spLocks noGrp="1"/>
          </p:cNvSpPr>
          <p:nvPr>
            <p:ph type="title"/>
          </p:nvPr>
        </p:nvSpPr>
        <p:spPr>
          <a:xfrm>
            <a:off x="2355028" y="228600"/>
            <a:ext cx="9846020" cy="951614"/>
          </a:xfrm>
        </p:spPr>
        <p:txBody>
          <a:bodyPr/>
          <a:lstStyle/>
          <a:p>
            <a:r>
              <a:rPr lang="en-US" altLang="zh-CN" dirty="0"/>
              <a:t>Status of Issue 1</a:t>
            </a:r>
            <a:endParaRPr lang="zh-CN" altLang="en-US" dirty="0"/>
          </a:p>
        </p:txBody>
      </p:sp>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p:txBody>
          <a:bodyPr/>
          <a:lstStyle/>
          <a:p>
            <a:r>
              <a:rPr lang="en-US" altLang="zh-CN" sz="2400" dirty="0">
                <a:latin typeface="Times New Roman" panose="02020603050405020304" pitchFamily="18" charset="0"/>
                <a:ea typeface="宋体" panose="02010600030101010101" pitchFamily="2" charset="-122"/>
              </a:rPr>
              <a:t>To proposal 1, </a:t>
            </a:r>
            <a:r>
              <a:rPr lang="en-US" altLang="zh-CN" sz="2400" dirty="0">
                <a:effectLst/>
                <a:latin typeface="Times New Roman" panose="02020603050405020304" pitchFamily="18" charset="0"/>
                <a:ea typeface="宋体" panose="02010600030101010101" pitchFamily="2" charset="-122"/>
              </a:rPr>
              <a:t>27 of 33 companies are fine to endorse proposal 2.1-1, and the other 6 think it is out of RAN’s discussion. Indeed, all the presentative sub use cases are agreed in RAN1, and there is no check point set for RAN checking, but some companies show concern on related RAN1 agreements, in this sense, </a:t>
            </a:r>
            <a:r>
              <a:rPr lang="en-US" altLang="zh-CN" sz="2400" dirty="0">
                <a:effectLst/>
                <a:highlight>
                  <a:srgbClr val="00FF00"/>
                </a:highlight>
                <a:latin typeface="Times New Roman" panose="02020603050405020304" pitchFamily="18" charset="0"/>
                <a:ea typeface="宋体" panose="02010600030101010101" pitchFamily="2" charset="-122"/>
              </a:rPr>
              <a:t>moderator thinks it not bad to endorse this proposal in this meeting. </a:t>
            </a:r>
          </a:p>
          <a:p>
            <a:endParaRPr lang="en-US" altLang="zh-CN" sz="2400" dirty="0">
              <a:latin typeface="Times New Roman" panose="02020603050405020304" pitchFamily="18" charset="0"/>
              <a:ea typeface="宋体" panose="02010600030101010101" pitchFamily="2" charset="-122"/>
            </a:endParaRPr>
          </a:p>
          <a:p>
            <a:r>
              <a:rPr lang="en-US" altLang="zh-CN" sz="2400" dirty="0">
                <a:highlight>
                  <a:srgbClr val="00FF00"/>
                </a:highlight>
                <a:latin typeface="Times New Roman" panose="02020603050405020304" pitchFamily="18" charset="0"/>
                <a:ea typeface="宋体" panose="02010600030101010101" pitchFamily="2" charset="-122"/>
              </a:rPr>
              <a:t>To question 1, vast majority of companies believe it should be discussed in RAN1, let’s leave it to RAN1, and end the discussion on it in this meeting.</a:t>
            </a:r>
            <a:endParaRPr lang="zh-CN" altLang="en-US" sz="2400" dirty="0">
              <a:highlight>
                <a:srgbClr val="00FF00"/>
              </a:highligh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8813680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2 –  </a:t>
            </a:r>
            <a:r>
              <a:rPr lang="en-US" altLang="zh-CN" sz="3600" dirty="0"/>
              <a:t>For work arrangement in RAN1 and RAN2</a:t>
            </a:r>
            <a:endParaRPr lang="en-US" sz="36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53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latin typeface="Times New Roman" panose="02020603050405020304" pitchFamily="18" charset="0"/>
                <a:ea typeface="宋体" panose="02010600030101010101" pitchFamily="2" charset="-122"/>
              </a:rPr>
              <a:t>Question 2: Is there need to discuss and provide further RAN guidance on the focus of RAN1 and RAN2 focus for AI/ML for air interface? If your answer is yes, how to avoid deadlock between RAN1 and RAN2 due to “who should first discuss these ”?</a:t>
            </a:r>
          </a:p>
          <a:p>
            <a:pPr>
              <a:spcAft>
                <a:spcPts val="900"/>
              </a:spcAft>
            </a:pPr>
            <a:r>
              <a:rPr lang="en-US" altLang="zh-CN" sz="2000" b="1" dirty="0">
                <a:latin typeface="Times New Roman" panose="02020603050405020304" pitchFamily="18" charset="0"/>
                <a:ea typeface="宋体" panose="02010600030101010101" pitchFamily="2" charset="-122"/>
              </a:rPr>
              <a:t>Proposal 2: Leave the work arrangement about what to be discussed or what to be prioritized to WGs.</a:t>
            </a:r>
          </a:p>
          <a:p>
            <a:pPr>
              <a:spcAft>
                <a:spcPts val="900"/>
              </a:spcAft>
            </a:pPr>
            <a:endParaRPr lang="en-US" altLang="zh-CN" sz="2000" b="1" dirty="0">
              <a:latin typeface="Times New Roman" panose="02020603050405020304" pitchFamily="18" charset="0"/>
              <a:ea typeface="宋体" panose="02010600030101010101" pitchFamily="2" charset="-122"/>
            </a:endParaRPr>
          </a:p>
          <a:p>
            <a:pPr fontAlgn="auto" hangingPunct="1">
              <a:spcAft>
                <a:spcPts val="900"/>
              </a:spcAft>
            </a:pPr>
            <a:r>
              <a:rPr lang="en-US" altLang="zh-CN" sz="2000" b="1" dirty="0">
                <a:latin typeface="Times New Roman" panose="02020603050405020304" pitchFamily="18" charset="0"/>
                <a:ea typeface="宋体" panose="02010600030101010101" pitchFamily="2" charset="-122"/>
              </a:rPr>
              <a:t>Status and Observations: </a:t>
            </a:r>
          </a:p>
          <a:p>
            <a:pPr lvl="1" fontAlgn="auto" hangingPunct="1">
              <a:spcAft>
                <a:spcPts val="900"/>
              </a:spcAft>
            </a:pPr>
            <a:r>
              <a:rPr lang="en-US" altLang="zh-CN" sz="2000" b="1" dirty="0">
                <a:highlight>
                  <a:srgbClr val="00FF00"/>
                </a:highlight>
                <a:latin typeface="Times New Roman" panose="02020603050405020304" pitchFamily="18" charset="0"/>
                <a:ea typeface="宋体" panose="02010600030101010101" pitchFamily="2" charset="-122"/>
              </a:rPr>
              <a:t>All companies agree to leave the work arrangement about what to be discussed or what to be prioritized to WGs</a:t>
            </a:r>
          </a:p>
          <a:p>
            <a:pPr lvl="1" fontAlgn="auto" hangingPunct="1">
              <a:spcAft>
                <a:spcPts val="900"/>
              </a:spcAft>
            </a:pPr>
            <a:r>
              <a:rPr lang="en-US" altLang="zh-CN" sz="2000" b="1" dirty="0">
                <a:latin typeface="Times New Roman" panose="02020603050405020304" pitchFamily="18" charset="0"/>
                <a:ea typeface="宋体" panose="02010600030101010101" pitchFamily="2" charset="-122"/>
              </a:rPr>
              <a:t>But worthwhile to note RAN2 chair’s comment “AI/ML is a new topic, this is just a SI and for Sis WG usually extend into other groups’ areas, so responsibility confusion is expected. RAN2 will attempt to make progress. There will likely be some overlap with RAN1. Hopefully no conflict, especially with the reason that “RAN1 is working on this”……”, from moderator’s observation, RAN1 faces the same issues, hopefully, it should be a common understanding that “Some WG is working on this” should not be frequently used for blocking some of the discussion in this uncultivated territory. </a:t>
            </a:r>
            <a:endParaRPr lang="zh-CN" altLang="zh-CN" sz="2000" b="1" dirty="0">
              <a:latin typeface="Times New Roman" panose="02020603050405020304" pitchFamily="18" charset="0"/>
              <a:ea typeface="宋体" panose="02010600030101010101" pitchFamily="2" charset="-122"/>
            </a:endParaRPr>
          </a:p>
          <a:p>
            <a:pPr>
              <a:spcAft>
                <a:spcPts val="900"/>
              </a:spcAft>
            </a:pPr>
            <a:endParaRPr lang="zh-CN" altLang="zh-CN" sz="2000" b="1"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13807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altLang="zh-CN" dirty="0"/>
              <a:t>Wrap up</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57012" y="1329076"/>
            <a:ext cx="13949104" cy="5300321"/>
          </a:xfrm>
        </p:spPr>
        <p:txBody>
          <a:body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representative sub use cases according to RAN1 </a:t>
            </a:r>
          </a:p>
          <a:p>
            <a:pPr hangingPunct="0">
              <a:spcAft>
                <a:spcPts val="900"/>
              </a:spcAft>
            </a:pPr>
            <a:r>
              <a:rPr lang="en-GB" altLang="zh-CN" sz="2000" b="1" dirty="0">
                <a:latin typeface="Times New Roman" panose="02020603050405020304" pitchFamily="18" charset="0"/>
                <a:ea typeface="宋体" panose="02010600030101010101" pitchFamily="2" charset="-122"/>
              </a:rPr>
              <a:t>Proposal 2:  </a:t>
            </a:r>
            <a:r>
              <a:rPr lang="en-US" altLang="zh-CN" sz="2000" b="1" dirty="0">
                <a:latin typeface="Times New Roman" panose="02020603050405020304" pitchFamily="18" charset="0"/>
                <a:ea typeface="宋体" panose="02010600030101010101" pitchFamily="2" charset="-122"/>
              </a:rPr>
              <a:t>No RAN guidance on the issue of “For BM-Case1 and BM-Case2, beams in Set A and Set B should be in the same Frequency Range” to RAN1</a:t>
            </a:r>
          </a:p>
          <a:p>
            <a:pPr>
              <a:spcAft>
                <a:spcPts val="900"/>
              </a:spcAft>
            </a:pPr>
            <a:r>
              <a:rPr lang="en-US" altLang="zh-CN" sz="2000" b="1" dirty="0">
                <a:latin typeface="Times New Roman" panose="02020603050405020304" pitchFamily="18" charset="0"/>
                <a:ea typeface="宋体" panose="02010600030101010101" pitchFamily="2" charset="-122"/>
              </a:rPr>
              <a:t>Proposal 3:  Leave the work arrangement about what to be discussed or what to be prioritized to WGs.</a:t>
            </a:r>
          </a:p>
          <a:p>
            <a:pPr>
              <a:spcAft>
                <a:spcPts val="900"/>
              </a:spcAft>
            </a:pPr>
            <a:endParaRPr lang="en-GB" altLang="zh-CN" sz="2000" b="1" dirty="0">
              <a:latin typeface="Times New Roman" panose="02020603050405020304" pitchFamily="18" charset="0"/>
              <a:ea typeface="宋体" panose="02010600030101010101" pitchFamily="2" charset="-122"/>
            </a:endParaRPr>
          </a:p>
          <a:p>
            <a:pPr marL="609566" lvl="1" indent="0">
              <a:buNone/>
            </a:pPr>
            <a:br>
              <a:rPr lang="en-US" altLang="zh-CN" sz="1100" b="0" i="0" dirty="0">
                <a:solidFill>
                  <a:srgbClr val="354052"/>
                </a:solidFill>
                <a:effectLst/>
                <a:latin typeface="-apple-system"/>
              </a:rPr>
            </a:br>
            <a:endParaRPr lang="en-US" altLang="zh-CN" sz="2670"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45726</TotalTime>
  <Words>694</Words>
  <Application>Microsoft Office PowerPoint</Application>
  <PresentationFormat>自定义</PresentationFormat>
  <Paragraphs>42</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-apple-system</vt:lpstr>
      <vt:lpstr>Nokia Pure Headline Ultra Light</vt:lpstr>
      <vt:lpstr>Nokia Pure Text</vt:lpstr>
      <vt:lpstr>Nokia Pure Text Light</vt:lpstr>
      <vt:lpstr>Arial</vt:lpstr>
      <vt:lpstr>Calibri</vt:lpstr>
      <vt:lpstr>Symbol</vt:lpstr>
      <vt:lpstr>Times New Roman</vt:lpstr>
      <vt:lpstr>Wingdings</vt:lpstr>
      <vt:lpstr>Nokia White Master with headline</vt:lpstr>
      <vt:lpstr>2_Office Theme</vt:lpstr>
      <vt:lpstr> Moderator's summary for discussion  [98e-13-R18-AIML-Air]  </vt:lpstr>
      <vt:lpstr>Outline </vt:lpstr>
      <vt:lpstr>PowerPoint 演示文稿</vt:lpstr>
      <vt:lpstr>Status of Issue 1</vt:lpstr>
      <vt:lpstr>PowerPoint 演示文稿</vt:lpstr>
      <vt:lpstr>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668</cp:revision>
  <dcterms:created xsi:type="dcterms:W3CDTF">2018-05-24T11:49:12Z</dcterms:created>
  <dcterms:modified xsi:type="dcterms:W3CDTF">2022-12-14T15:49:23Z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