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bookmarkIdSeed="3">
  <p:sldMasterIdLst>
    <p:sldMasterId id="2147483648" r:id="rId1"/>
  </p:sldMasterIdLst>
  <p:notesMasterIdLst>
    <p:notesMasterId r:id="rId8"/>
  </p:notesMasterIdLst>
  <p:handoutMasterIdLst>
    <p:handoutMasterId r:id="rId9"/>
  </p:handoutMasterIdLst>
  <p:sldIdLst>
    <p:sldId id="934" r:id="rId2"/>
    <p:sldId id="984" r:id="rId3"/>
    <p:sldId id="988" r:id="rId4"/>
    <p:sldId id="989" r:id="rId5"/>
    <p:sldId id="991" r:id="rId6"/>
    <p:sldId id="992" r:id="rId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Auteu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69" d="100"/>
          <a:sy n="69" d="100"/>
        </p:scale>
        <p:origin x="396" y="4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p:txBody>
          <a:bodyPr/>
          <a:lstStyle>
            <a:lvl1pPr>
              <a:defRPr>
                <a:latin typeface="+mj-ea"/>
                <a:ea typeface="+mj-ea"/>
              </a:defRPr>
            </a:lvl1pPr>
          </a:lstStyle>
          <a:p>
            <a:r>
              <a:rPr lang="en-US" dirty="0"/>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pic>
        <p:nvPicPr>
          <p:cNvPr id="14" name="Picture 6" descr="3GPP_TM_RD.jpg"/>
          <p:cNvPicPr>
            <a:picLocks noChangeAspect="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10410305" y="730256"/>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130438"/>
            <a:ext cx="10363200" cy="1988556"/>
          </a:xfrm>
        </p:spPr>
        <p:txBody>
          <a:bodyPr/>
          <a:lstStyle/>
          <a:p>
            <a:r>
              <a:rPr lang="en-US" sz="3200" b="1" dirty="0"/>
              <a:t>Moderator’s summary for discussion [</a:t>
            </a:r>
            <a:r>
              <a:rPr lang="en-US" sz="3200" b="1" dirty="0" smtClean="0"/>
              <a:t>94e-24-R18-NR-NTN]</a:t>
            </a:r>
            <a:endParaRPr lang="en-US" sz="3200" b="1" dirty="0"/>
          </a:p>
        </p:txBody>
      </p:sp>
      <p:sp>
        <p:nvSpPr>
          <p:cNvPr id="5" name="Subtitle 4"/>
          <p:cNvSpPr>
            <a:spLocks noGrp="1"/>
          </p:cNvSpPr>
          <p:nvPr>
            <p:ph type="subTitle" idx="1"/>
          </p:nvPr>
        </p:nvSpPr>
        <p:spPr>
          <a:xfrm>
            <a:off x="1828800" y="4629683"/>
            <a:ext cx="8534400" cy="1036178"/>
          </a:xfrm>
        </p:spPr>
        <p:txBody>
          <a:bodyPr/>
          <a:lstStyle/>
          <a:p>
            <a:r>
              <a:rPr lang="en-US" dirty="0" smtClean="0"/>
              <a:t>Thales</a:t>
            </a:r>
            <a:endParaRPr lang="en-US" dirty="0">
              <a:latin typeface="+mj-ea"/>
              <a:ea typeface="+mj-ea"/>
            </a:endParaRPr>
          </a:p>
        </p:txBody>
      </p:sp>
      <p:sp>
        <p:nvSpPr>
          <p:cNvPr id="2" name="TextBox 1"/>
          <p:cNvSpPr txBox="1"/>
          <p:nvPr/>
        </p:nvSpPr>
        <p:spPr>
          <a:xfrm>
            <a:off x="236842" y="274551"/>
            <a:ext cx="4300976" cy="830997"/>
          </a:xfrm>
          <a:prstGeom prst="rect">
            <a:avLst/>
          </a:prstGeom>
          <a:noFill/>
        </p:spPr>
        <p:txBody>
          <a:bodyPr wrap="square" rtlCol="0">
            <a:spAutoFit/>
          </a:bodyPr>
          <a:lstStyle/>
          <a:p>
            <a:r>
              <a:rPr lang="en-US" sz="1600" b="1" dirty="0">
                <a:latin typeface="+mj-ea"/>
                <a:ea typeface="+mj-ea"/>
              </a:rPr>
              <a:t>3GPP TSG-RAN Meeting #</a:t>
            </a:r>
            <a:r>
              <a:rPr lang="en-US" sz="1600" b="1" dirty="0" smtClean="0">
                <a:latin typeface="+mj-ea"/>
                <a:ea typeface="+mj-ea"/>
              </a:rPr>
              <a:t>98-e</a:t>
            </a:r>
            <a:r>
              <a:rPr lang="en-US" sz="1600" b="1" dirty="0">
                <a:latin typeface="+mj-ea"/>
                <a:ea typeface="+mj-ea"/>
              </a:rPr>
              <a:t>	</a:t>
            </a:r>
            <a:endParaRPr lang="en-US" sz="1600" dirty="0">
              <a:latin typeface="+mj-ea"/>
              <a:ea typeface="+mj-ea"/>
            </a:endParaRPr>
          </a:p>
          <a:p>
            <a:r>
              <a:rPr lang="en-US" sz="1600" b="1" dirty="0">
                <a:latin typeface="+mj-ea"/>
                <a:ea typeface="+mj-ea"/>
              </a:rPr>
              <a:t>Electronic Meeting, December </a:t>
            </a:r>
            <a:r>
              <a:rPr lang="en-US" sz="1600" b="1" dirty="0" smtClean="0">
                <a:latin typeface="+mj-ea"/>
                <a:ea typeface="+mj-ea"/>
              </a:rPr>
              <a:t>12-16, 2022</a:t>
            </a:r>
            <a:endParaRPr lang="en-US" sz="1600" b="1" dirty="0">
              <a:latin typeface="+mj-ea"/>
              <a:ea typeface="+mj-ea"/>
            </a:endParaRPr>
          </a:p>
          <a:p>
            <a:r>
              <a:rPr lang="en-US" sz="1600" b="1" dirty="0">
                <a:latin typeface="+mj-ea"/>
                <a:ea typeface="+mj-ea"/>
              </a:rPr>
              <a:t>Agenda Item: AI 9.3.2.7 R18 </a:t>
            </a:r>
            <a:r>
              <a:rPr lang="en-US" sz="1600" b="1" dirty="0" err="1">
                <a:latin typeface="+mj-ea"/>
                <a:ea typeface="+mj-ea"/>
              </a:rPr>
              <a:t>NR_NTN_enh</a:t>
            </a:r>
            <a:endParaRPr lang="en-US" dirty="0">
              <a:latin typeface="+mj-ea"/>
              <a:ea typeface="+mj-ea"/>
            </a:endParaRPr>
          </a:p>
        </p:txBody>
      </p:sp>
      <p:sp>
        <p:nvSpPr>
          <p:cNvPr id="6" name="TextBox 1"/>
          <p:cNvSpPr txBox="1"/>
          <p:nvPr/>
        </p:nvSpPr>
        <p:spPr>
          <a:xfrm>
            <a:off x="10248181" y="274551"/>
            <a:ext cx="1506977" cy="584775"/>
          </a:xfrm>
          <a:prstGeom prst="rect">
            <a:avLst/>
          </a:prstGeom>
          <a:noFill/>
        </p:spPr>
        <p:txBody>
          <a:bodyPr wrap="square" rtlCol="0">
            <a:spAutoFit/>
          </a:bodyPr>
          <a:lstStyle/>
          <a:p>
            <a:pPr algn="r"/>
            <a:r>
              <a:rPr lang="en-US" sz="1600" b="1" dirty="0">
                <a:latin typeface="+mj-ea"/>
                <a:ea typeface="+mj-ea"/>
              </a:rPr>
              <a:t> </a:t>
            </a:r>
            <a:r>
              <a:rPr lang="en-US" sz="1600" b="1" dirty="0" smtClean="0"/>
              <a:t>RP-223464</a:t>
            </a:r>
            <a:r>
              <a:rPr lang="en-US" sz="1600" b="1" dirty="0">
                <a:latin typeface="+mj-ea"/>
                <a:ea typeface="+mj-ea"/>
              </a:rPr>
              <a:t>	</a:t>
            </a:r>
            <a:endParaRPr lang="en-US" sz="16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Company views</a:t>
            </a:r>
          </a:p>
          <a:p>
            <a:pPr lvl="1"/>
            <a:r>
              <a:rPr lang="en-US" dirty="0" smtClean="0"/>
              <a:t>All companies support a normative phase </a:t>
            </a:r>
            <a:r>
              <a:rPr lang="en-US" b="1" dirty="0" smtClean="0"/>
              <a:t>except</a:t>
            </a:r>
            <a:r>
              <a:rPr lang="en-US" dirty="0" smtClean="0"/>
              <a:t> </a:t>
            </a:r>
            <a:r>
              <a:rPr lang="en-US" dirty="0" smtClean="0"/>
              <a:t>one company  </a:t>
            </a:r>
            <a:r>
              <a:rPr lang="en-US" dirty="0" smtClean="0"/>
              <a:t>which </a:t>
            </a:r>
            <a:r>
              <a:rPr lang="en-US" dirty="0" smtClean="0"/>
              <a:t>still questions </a:t>
            </a:r>
            <a:r>
              <a:rPr lang="en-US" dirty="0" smtClean="0"/>
              <a:t>the regulatory requirement/country law/act requiring the feature</a:t>
            </a:r>
            <a:endParaRPr lang="fr-FR" dirty="0" smtClean="0"/>
          </a:p>
          <a:p>
            <a:pPr lvl="1"/>
            <a:r>
              <a:rPr lang="en-US" dirty="0" smtClean="0"/>
              <a:t>Another company </a:t>
            </a:r>
            <a:r>
              <a:rPr lang="en-US" dirty="0" smtClean="0"/>
              <a:t>requests that this feature be optional</a:t>
            </a:r>
            <a:endParaRPr lang="fr-FR" dirty="0" smtClean="0"/>
          </a:p>
          <a:p>
            <a:endParaRPr lang="en-US" dirty="0" smtClean="0"/>
          </a:p>
          <a:p>
            <a:r>
              <a:rPr lang="en-US" dirty="0" smtClean="0"/>
              <a:t>Moderator suggests RAN to discuss the following proposal</a:t>
            </a:r>
          </a:p>
          <a:p>
            <a:pPr lvl="1"/>
            <a:r>
              <a:rPr lang="en-US" b="1" dirty="0" smtClean="0"/>
              <a:t>RAN to start a normative phase on network verified UE location.</a:t>
            </a:r>
            <a:endParaRPr lang="fr-FR" b="1" dirty="0" smtClean="0"/>
          </a:p>
          <a:p>
            <a:pPr lvl="1"/>
            <a:r>
              <a:rPr lang="en-US" b="1" dirty="0" smtClean="0"/>
              <a:t>Note: </a:t>
            </a:r>
            <a:r>
              <a:rPr lang="en-US" b="1" dirty="0" smtClean="0"/>
              <a:t>network </a:t>
            </a:r>
            <a:r>
              <a:rPr lang="en-US" b="1" dirty="0" smtClean="0"/>
              <a:t>verified UE location </a:t>
            </a:r>
            <a:r>
              <a:rPr lang="en-US" b="1" dirty="0" smtClean="0"/>
              <a:t>is an optional feature</a:t>
            </a:r>
            <a:endParaRPr lang="fr-FR" b="1" dirty="0" smtClean="0"/>
          </a:p>
        </p:txBody>
      </p:sp>
      <p:sp>
        <p:nvSpPr>
          <p:cNvPr id="4" name="제목 3"/>
          <p:cNvSpPr>
            <a:spLocks noGrp="1"/>
          </p:cNvSpPr>
          <p:nvPr>
            <p:ph type="title"/>
          </p:nvPr>
        </p:nvSpPr>
        <p:spPr/>
        <p:txBody>
          <a:bodyPr/>
          <a:lstStyle/>
          <a:p>
            <a:r>
              <a:rPr lang="en-US" dirty="0"/>
              <a:t>Network verified UE </a:t>
            </a:r>
            <a:r>
              <a:rPr lang="en-US" dirty="0" smtClean="0"/>
              <a:t>location</a:t>
            </a:r>
            <a:br>
              <a:rPr lang="en-US" dirty="0" smtClean="0"/>
            </a:br>
            <a:r>
              <a:rPr lang="en-US" i="1" dirty="0" smtClean="0"/>
              <a:t>Normative </a:t>
            </a:r>
            <a:r>
              <a:rPr lang="en-US" i="1" dirty="0"/>
              <a:t>phase or not ?</a:t>
            </a:r>
          </a:p>
        </p:txBody>
      </p:sp>
    </p:spTree>
    <p:extLst>
      <p:ext uri="{BB962C8B-B14F-4D97-AF65-F5344CB8AC3E}">
        <p14:creationId xmlns:p14="http://schemas.microsoft.com/office/powerpoint/2010/main" val="3978940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400" dirty="0" smtClean="0"/>
              <a:t>Among the supporting Companies: diverse views</a:t>
            </a:r>
          </a:p>
          <a:p>
            <a:pPr lvl="1"/>
            <a:r>
              <a:rPr lang="en-US" sz="2000" dirty="0" smtClean="0"/>
              <a:t>some concerns related to the impact of realistic UE clock drift on DL-TDOA</a:t>
            </a:r>
          </a:p>
          <a:p>
            <a:pPr lvl="1"/>
            <a:r>
              <a:rPr lang="en-US" sz="2000" dirty="0" smtClean="0"/>
              <a:t>Preference for multi RTT method enhancements only, DL-TDOA method enhancements, at least multi RTT + DL-TDOA or single satellite only</a:t>
            </a:r>
          </a:p>
          <a:p>
            <a:r>
              <a:rPr lang="en-US" sz="2400" dirty="0" smtClean="0"/>
              <a:t>Moderator suggests RAN to discuss the following proposal</a:t>
            </a:r>
          </a:p>
          <a:p>
            <a:pPr lvl="1"/>
            <a:r>
              <a:rPr lang="en-US" sz="2000" b="1" dirty="0" smtClean="0"/>
              <a:t>RAN to specify the necessary enhancements to multi-RTT (with UE RX-TX reporting) and DL-TDOA positioning methods to support the network verified UE location</a:t>
            </a:r>
            <a:endParaRPr lang="fr-FR" sz="2000" b="1" dirty="0" smtClean="0"/>
          </a:p>
          <a:p>
            <a:pPr lvl="1"/>
            <a:r>
              <a:rPr lang="en-US" sz="2000" b="1" dirty="0" smtClean="0"/>
              <a:t>Assuming at least a single satellite in view and maximum reuse of the existing framework</a:t>
            </a:r>
          </a:p>
          <a:p>
            <a:pPr lvl="1"/>
            <a:r>
              <a:rPr lang="en-US" sz="2000" b="1" dirty="0" smtClean="0"/>
              <a:t>Note: the impact of realistic UE clock drift onto DL-TDOA performance should be taken into account</a:t>
            </a:r>
            <a:endParaRPr lang="fr-FR" sz="2000" b="1" dirty="0"/>
          </a:p>
        </p:txBody>
      </p:sp>
      <p:sp>
        <p:nvSpPr>
          <p:cNvPr id="4" name="제목 3"/>
          <p:cNvSpPr>
            <a:spLocks noGrp="1"/>
          </p:cNvSpPr>
          <p:nvPr>
            <p:ph type="title"/>
          </p:nvPr>
        </p:nvSpPr>
        <p:spPr/>
        <p:txBody>
          <a:bodyPr/>
          <a:lstStyle/>
          <a:p>
            <a:r>
              <a:rPr lang="en-US" dirty="0" smtClean="0"/>
              <a:t>Network verified UE location</a:t>
            </a:r>
            <a:r>
              <a:rPr lang="en-US" dirty="0"/>
              <a:t/>
            </a:r>
            <a:br>
              <a:rPr lang="en-US" dirty="0"/>
            </a:br>
            <a:r>
              <a:rPr lang="en-US" i="1" dirty="0" smtClean="0"/>
              <a:t>Normative work scope</a:t>
            </a:r>
            <a:endParaRPr lang="en-US" i="1" dirty="0"/>
          </a:p>
        </p:txBody>
      </p:sp>
    </p:spTree>
    <p:extLst>
      <p:ext uri="{BB962C8B-B14F-4D97-AF65-F5344CB8AC3E}">
        <p14:creationId xmlns:p14="http://schemas.microsoft.com/office/powerpoint/2010/main" val="909870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Good alignment among the supporting Companies</a:t>
            </a:r>
          </a:p>
          <a:p>
            <a:endParaRPr lang="en-US" dirty="0" smtClean="0"/>
          </a:p>
          <a:p>
            <a:r>
              <a:rPr lang="en-US" dirty="0" smtClean="0"/>
              <a:t>Moderator suggests RAN to discuss the following proposal</a:t>
            </a:r>
          </a:p>
          <a:p>
            <a:pPr lvl="1"/>
            <a:r>
              <a:rPr lang="en-US" b="1" dirty="0" smtClean="0"/>
              <a:t>RAN1 to lead the specification work related to the RAT-dependent positioning methods used for verification, with RAN2, 3 and 4 as secondary WGs</a:t>
            </a:r>
          </a:p>
          <a:p>
            <a:pPr lvl="2"/>
            <a:r>
              <a:rPr lang="en-US" b="1" dirty="0" smtClean="0"/>
              <a:t>Note that SA3 may need to be consulted</a:t>
            </a:r>
            <a:endParaRPr lang="fr-FR" b="1" dirty="0"/>
          </a:p>
        </p:txBody>
      </p:sp>
      <p:sp>
        <p:nvSpPr>
          <p:cNvPr id="4" name="제목 3"/>
          <p:cNvSpPr>
            <a:spLocks noGrp="1"/>
          </p:cNvSpPr>
          <p:nvPr>
            <p:ph type="title"/>
          </p:nvPr>
        </p:nvSpPr>
        <p:spPr/>
        <p:txBody>
          <a:bodyPr/>
          <a:lstStyle/>
          <a:p>
            <a:r>
              <a:rPr lang="en-US" smtClean="0"/>
              <a:t>Network verified UE location</a:t>
            </a:r>
            <a:br>
              <a:rPr lang="en-US" smtClean="0"/>
            </a:br>
            <a:r>
              <a:rPr lang="en-US" smtClean="0"/>
              <a:t>Lead WG for normative work</a:t>
            </a:r>
            <a:endParaRPr lang="en-US" dirty="0"/>
          </a:p>
        </p:txBody>
      </p:sp>
    </p:spTree>
    <p:extLst>
      <p:ext uri="{BB962C8B-B14F-4D97-AF65-F5344CB8AC3E}">
        <p14:creationId xmlns:p14="http://schemas.microsoft.com/office/powerpoint/2010/main" val="2729178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Moderator suggests RAN to approve the following proposal</a:t>
            </a:r>
          </a:p>
          <a:p>
            <a:pPr lvl="1"/>
            <a:r>
              <a:rPr lang="en-US" b="1" dirty="0" smtClean="0"/>
              <a:t>Revise some of the text within clause 4.1.1 </a:t>
            </a:r>
            <a:r>
              <a:rPr lang="fr-FR" b="1" dirty="0" smtClean="0"/>
              <a:t>of</a:t>
            </a:r>
            <a:r>
              <a:rPr lang="en-US" b="1" dirty="0" smtClean="0"/>
              <a:t> R18 WID </a:t>
            </a:r>
            <a:r>
              <a:rPr lang="en-US" b="1" dirty="0" err="1" smtClean="0"/>
              <a:t>NR_NTN_enh</a:t>
            </a:r>
            <a:endParaRPr lang="en-US" b="1" dirty="0" smtClean="0"/>
          </a:p>
          <a:p>
            <a:pPr lvl="1"/>
            <a:r>
              <a:rPr lang="en-GB" dirty="0" smtClean="0"/>
              <a:t>“The detailed objectives are for NTN:</a:t>
            </a:r>
            <a:endParaRPr lang="fr-FR" dirty="0" smtClean="0"/>
          </a:p>
          <a:p>
            <a:pPr lvl="2"/>
            <a:r>
              <a:rPr lang="en-GB" dirty="0" smtClean="0"/>
              <a:t>To specify PUCCH enhancements for Msg4 HARQ-ACK (e.g. repetition) [RAN1, RAN4]</a:t>
            </a:r>
            <a:endParaRPr lang="fr-FR" dirty="0"/>
          </a:p>
          <a:p>
            <a:pPr lvl="2"/>
            <a:r>
              <a:rPr lang="en-GB" dirty="0" smtClean="0"/>
              <a:t>To </a:t>
            </a:r>
            <a:r>
              <a:rPr lang="en-GB" strike="sngStrike" dirty="0" smtClean="0">
                <a:solidFill>
                  <a:srgbClr val="FF0000"/>
                </a:solidFill>
              </a:rPr>
              <a:t>study</a:t>
            </a:r>
            <a:r>
              <a:rPr lang="en-GB" dirty="0" smtClean="0"/>
              <a:t> </a:t>
            </a:r>
            <a:r>
              <a:rPr lang="en-US" dirty="0">
                <a:solidFill>
                  <a:srgbClr val="FF0000"/>
                </a:solidFill>
              </a:rPr>
              <a:t>specify if necessary, enhancements to the Rel-17 procedures for </a:t>
            </a:r>
            <a:r>
              <a:rPr lang="en-GB" dirty="0" smtClean="0"/>
              <a:t>DMRS bundling for PUSCH taking into account NTN-specifics (e.g. time-frequency pre-compensation) </a:t>
            </a:r>
            <a:r>
              <a:rPr lang="en-GB" strike="sngStrike" dirty="0" smtClean="0">
                <a:solidFill>
                  <a:srgbClr val="FF0000"/>
                </a:solidFill>
              </a:rPr>
              <a:t>and, if necessary, specify enhancements to the Rel-17 procedures</a:t>
            </a:r>
            <a:r>
              <a:rPr lang="en-GB" dirty="0" smtClean="0"/>
              <a:t> [RAN1]”</a:t>
            </a:r>
            <a:endParaRPr lang="fr-FR" dirty="0" smtClean="0"/>
          </a:p>
        </p:txBody>
      </p:sp>
      <p:sp>
        <p:nvSpPr>
          <p:cNvPr id="4" name="제목 3"/>
          <p:cNvSpPr>
            <a:spLocks noGrp="1"/>
          </p:cNvSpPr>
          <p:nvPr>
            <p:ph type="title"/>
          </p:nvPr>
        </p:nvSpPr>
        <p:spPr/>
        <p:txBody>
          <a:bodyPr/>
          <a:lstStyle/>
          <a:p>
            <a:r>
              <a:rPr lang="en-US" dirty="0" smtClean="0"/>
              <a:t>Coverage enhancements</a:t>
            </a:r>
            <a:br>
              <a:rPr lang="en-US" dirty="0" smtClean="0"/>
            </a:br>
            <a:r>
              <a:rPr lang="en-US" dirty="0" smtClean="0"/>
              <a:t>WID revision (clause 4.1.1, part 1)</a:t>
            </a:r>
            <a:endParaRPr lang="en-US" dirty="0"/>
          </a:p>
        </p:txBody>
      </p:sp>
    </p:spTree>
    <p:extLst>
      <p:ext uri="{BB962C8B-B14F-4D97-AF65-F5344CB8AC3E}">
        <p14:creationId xmlns:p14="http://schemas.microsoft.com/office/powerpoint/2010/main" val="3011289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smtClean="0"/>
              <a:t>Moderator suggests RAN to approve the following proposal</a:t>
            </a:r>
          </a:p>
          <a:p>
            <a:pPr lvl="1"/>
            <a:r>
              <a:rPr lang="en-US" sz="1800" b="1" dirty="0" smtClean="0"/>
              <a:t>Erase some of the text in clause 4.1.1 of R18 WID </a:t>
            </a:r>
            <a:r>
              <a:rPr lang="en-US" sz="1800" b="1" dirty="0" err="1" smtClean="0"/>
              <a:t>NR_NTN_enh</a:t>
            </a:r>
            <a:endParaRPr lang="en-US" sz="1800" b="1" dirty="0" smtClean="0"/>
          </a:p>
          <a:p>
            <a:pPr lvl="1"/>
            <a:r>
              <a:rPr lang="en-GB" sz="1800" dirty="0" smtClean="0"/>
              <a:t>“</a:t>
            </a:r>
            <a:r>
              <a:rPr lang="en-GB" sz="1800" strike="sngStrike" dirty="0" smtClean="0">
                <a:solidFill>
                  <a:srgbClr val="FF0000"/>
                </a:solidFill>
              </a:rPr>
              <a:t>Have a 1-TU 6-month study phase focusing on the following (to derive clear &amp; limited scope):</a:t>
            </a:r>
            <a:endParaRPr lang="fr-FR" sz="1800" strike="sngStrike" dirty="0">
              <a:solidFill>
                <a:srgbClr val="FF0000"/>
              </a:solidFill>
            </a:endParaRPr>
          </a:p>
          <a:p>
            <a:pPr lvl="2"/>
            <a:r>
              <a:rPr lang="en-GB" sz="1600" strike="sngStrike" dirty="0" smtClean="0">
                <a:solidFill>
                  <a:srgbClr val="FF0000"/>
                </a:solidFill>
              </a:rPr>
              <a:t>Evaluate the coverage performance and identify the candidate physical radio channels that have coverage issues specific to NTN with following target services taking into account the studies in TR38.830 where appropriate, as well as general coverage enhancement techniques specified in Rel-18 [RAN1,RAN2,RAN4]</a:t>
            </a:r>
            <a:endParaRPr lang="fr-FR" sz="1600" strike="sngStrike" dirty="0" smtClean="0">
              <a:solidFill>
                <a:srgbClr val="FF0000"/>
              </a:solidFill>
            </a:endParaRPr>
          </a:p>
          <a:p>
            <a:pPr lvl="3"/>
            <a:r>
              <a:rPr lang="en-GB" sz="1600" strike="sngStrike" dirty="0" smtClean="0">
                <a:solidFill>
                  <a:srgbClr val="FF0000"/>
                </a:solidFill>
              </a:rPr>
              <a:t>VoIP and low-data rate services for commercial handset terminals</a:t>
            </a:r>
            <a:endParaRPr lang="fr-FR" sz="1600" strike="sngStrike" dirty="0">
              <a:solidFill>
                <a:srgbClr val="FF0000"/>
              </a:solidFill>
            </a:endParaRPr>
          </a:p>
          <a:p>
            <a:pPr lvl="1"/>
            <a:r>
              <a:rPr lang="en-GB" sz="1800" strike="sngStrike" dirty="0" smtClean="0">
                <a:solidFill>
                  <a:srgbClr val="FF0000"/>
                </a:solidFill>
              </a:rPr>
              <a:t>The following items are shown as examples of areas to consider in the RAN2 study.</a:t>
            </a:r>
            <a:endParaRPr lang="fr-FR" sz="1800" strike="sngStrike" dirty="0" smtClean="0">
              <a:solidFill>
                <a:srgbClr val="FF0000"/>
              </a:solidFill>
            </a:endParaRPr>
          </a:p>
          <a:p>
            <a:pPr lvl="2"/>
            <a:r>
              <a:rPr lang="en-GB" sz="1600" strike="sngStrike" dirty="0" smtClean="0">
                <a:solidFill>
                  <a:srgbClr val="FF0000"/>
                </a:solidFill>
              </a:rPr>
              <a:t> Improved performance of low-rate codecs in link budget limited situation including reducing RAN protocol overhead for </a:t>
            </a:r>
            <a:r>
              <a:rPr lang="en-GB" sz="1600" strike="sngStrike" dirty="0" err="1" smtClean="0">
                <a:solidFill>
                  <a:srgbClr val="FF0000"/>
                </a:solidFill>
              </a:rPr>
              <a:t>VoNR</a:t>
            </a:r>
            <a:endParaRPr lang="fr-FR" sz="1600" strike="sngStrike" dirty="0" smtClean="0">
              <a:solidFill>
                <a:srgbClr val="FF0000"/>
              </a:solidFill>
            </a:endParaRPr>
          </a:p>
          <a:p>
            <a:pPr lvl="3"/>
            <a:r>
              <a:rPr lang="en-GB" sz="1600" strike="sngStrike" dirty="0" smtClean="0">
                <a:solidFill>
                  <a:srgbClr val="FF0000"/>
                </a:solidFill>
              </a:rPr>
              <a:t>NOTE: Intent is not to introduce a new codec.</a:t>
            </a:r>
            <a:endParaRPr lang="fr-FR" sz="1600" strike="sngStrike" dirty="0" smtClean="0">
              <a:solidFill>
                <a:srgbClr val="FF0000"/>
              </a:solidFill>
            </a:endParaRPr>
          </a:p>
          <a:p>
            <a:pPr lvl="1"/>
            <a:r>
              <a:rPr lang="en-GB" sz="1800" strike="sngStrike" dirty="0" smtClean="0">
                <a:solidFill>
                  <a:srgbClr val="FF0000"/>
                </a:solidFill>
              </a:rPr>
              <a:t> RAN to determine by RAN#97 (for RAN1 items) and RAN#98 (for RAN2 items) whether the study phase has identified any need for NTN-specific coverage enhancements in Rel-18. If needed, the set of NTN-specific work item objectives will be further updated.</a:t>
            </a:r>
            <a:r>
              <a:rPr lang="en-GB" sz="1800" dirty="0" smtClean="0"/>
              <a:t>”</a:t>
            </a:r>
            <a:endParaRPr lang="fr-FR" sz="1800" dirty="0"/>
          </a:p>
        </p:txBody>
      </p:sp>
      <p:sp>
        <p:nvSpPr>
          <p:cNvPr id="4" name="제목 3"/>
          <p:cNvSpPr>
            <a:spLocks noGrp="1"/>
          </p:cNvSpPr>
          <p:nvPr>
            <p:ph type="title"/>
          </p:nvPr>
        </p:nvSpPr>
        <p:spPr/>
        <p:txBody>
          <a:bodyPr/>
          <a:lstStyle/>
          <a:p>
            <a:r>
              <a:rPr lang="en-US" dirty="0" smtClean="0"/>
              <a:t>Coverage enhancements</a:t>
            </a:r>
            <a:br>
              <a:rPr lang="en-US" dirty="0" smtClean="0"/>
            </a:br>
            <a:r>
              <a:rPr lang="en-US" dirty="0" smtClean="0"/>
              <a:t>WID revision (clause 4.1.1, part 2)</a:t>
            </a:r>
            <a:endParaRPr lang="en-US" dirty="0"/>
          </a:p>
        </p:txBody>
      </p:sp>
    </p:spTree>
    <p:extLst>
      <p:ext uri="{BB962C8B-B14F-4D97-AF65-F5344CB8AC3E}">
        <p14:creationId xmlns:p14="http://schemas.microsoft.com/office/powerpoint/2010/main" val="11903089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567</Words>
  <Application>Microsoft Office PowerPoint</Application>
  <PresentationFormat>Grand écran</PresentationFormat>
  <Paragraphs>44</Paragraphs>
  <Slides>6</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6</vt:i4>
      </vt:variant>
    </vt:vector>
  </HeadingPairs>
  <TitlesOfParts>
    <vt:vector size="13" baseType="lpstr">
      <vt:lpstr>微软雅黑</vt:lpstr>
      <vt:lpstr>宋体</vt:lpstr>
      <vt:lpstr>Arial</vt:lpstr>
      <vt:lpstr>Arial Black</vt:lpstr>
      <vt:lpstr>Calibri</vt:lpstr>
      <vt:lpstr>Times New Roman</vt:lpstr>
      <vt:lpstr>3gpp</vt:lpstr>
      <vt:lpstr>Moderator’s summary for discussion [94e-24-R18-NR-NTN]</vt:lpstr>
      <vt:lpstr>Network verified UE location Normative phase or not ?</vt:lpstr>
      <vt:lpstr>Network verified UE location Normative work scope</vt:lpstr>
      <vt:lpstr>Network verified UE location Lead WG for normative work</vt:lpstr>
      <vt:lpstr>Coverage enhancements WID revision (clause 4.1.1, part 1)</vt:lpstr>
      <vt:lpstr>Coverage enhancements WID revision (clause 4.1.1, part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2021-12-08T17:45:27Z</dcterms:created>
  <dcterms:modified xsi:type="dcterms:W3CDTF">2022-12-14T12:18:39Z</dcterms:modified>
</cp:coreProperties>
</file>