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9"/>
  </p:notesMasterIdLst>
  <p:sldIdLst>
    <p:sldId id="434" r:id="rId3"/>
    <p:sldId id="1102" r:id="rId4"/>
    <p:sldId id="1105" r:id="rId5"/>
    <p:sldId id="1099" r:id="rId6"/>
    <p:sldId id="1103" r:id="rId7"/>
    <p:sldId id="1107" r:id="rId8"/>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0E51B"/>
    <a:srgbClr val="53FFA1"/>
    <a:srgbClr val="C800BE"/>
    <a:srgbClr val="FBFADD"/>
    <a:srgbClr val="FBFBDD"/>
    <a:srgbClr val="F5F6E2"/>
    <a:srgbClr val="F1F2E6"/>
    <a:srgbClr val="FFA7A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89" autoAdjust="0"/>
    <p:restoredTop sz="94660"/>
  </p:normalViewPr>
  <p:slideViewPr>
    <p:cSldViewPr snapToGrid="0">
      <p:cViewPr varScale="1">
        <p:scale>
          <a:sx n="90" d="100"/>
          <a:sy n="90" d="100"/>
        </p:scale>
        <p:origin x="132" y="6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12/14/2022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595207" y="52935"/>
            <a:ext cx="1944732"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672E946A-07AB-4632-B3F8-4E765F4A3BA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5714" y="207000"/>
            <a:ext cx="1777908" cy="11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br>
              <a:rPr lang="en-US" sz="4000" dirty="0"/>
            </a:br>
            <a:r>
              <a:rPr lang="en-US" altLang="zh-CN" sz="4000" dirty="0"/>
              <a:t>Moderator's summary for discussion </a:t>
            </a:r>
            <a:br>
              <a:rPr lang="en-US" altLang="zh-CN" sz="4000" dirty="0"/>
            </a:br>
            <a:r>
              <a:rPr lang="en-US" altLang="zh-CN" sz="4000" dirty="0"/>
              <a:t>[98e-19-R18-eRedCap]</a:t>
            </a:r>
            <a:r>
              <a:rPr lang="en-US" sz="4000" dirty="0"/>
              <a:t> </a:t>
            </a:r>
            <a:br>
              <a:rPr lang="en-US" altLang="zh-CN" sz="1600" b="0" i="0" dirty="0">
                <a:solidFill>
                  <a:srgbClr val="354052"/>
                </a:solidFill>
                <a:effectLst/>
                <a:latin typeface="-apple-system"/>
              </a:rPr>
            </a:br>
            <a:endParaRPr lang="en-US" sz="4000" dirty="0"/>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4011282" y="3796180"/>
            <a:ext cx="7548114" cy="1752600"/>
          </a:xfrm>
        </p:spPr>
        <p:txBody>
          <a:bodyPr/>
          <a:lstStyle/>
          <a:p>
            <a:pPr algn="l"/>
            <a:r>
              <a:rPr lang="en-US" u="sng" dirty="0"/>
              <a:t>Source:</a:t>
            </a:r>
            <a:r>
              <a:rPr lang="en-US" dirty="0"/>
              <a:t> Moderator(</a:t>
            </a:r>
            <a:r>
              <a:rPr lang="en-US" altLang="zh-CN" dirty="0"/>
              <a:t>RAN1 VC,</a:t>
            </a:r>
            <a:r>
              <a:rPr lang="zh-CN" altLang="en-US" dirty="0"/>
              <a:t> </a:t>
            </a:r>
            <a:r>
              <a:rPr lang="en-US" altLang="zh-CN" dirty="0"/>
              <a:t>CMCC)</a:t>
            </a:r>
            <a:endParaRPr lang="en-US" dirty="0"/>
          </a:p>
        </p:txBody>
      </p:sp>
      <p:sp>
        <p:nvSpPr>
          <p:cNvPr id="5" name="TextBox 4">
            <a:extLst>
              <a:ext uri="{FF2B5EF4-FFF2-40B4-BE49-F238E27FC236}">
                <a16:creationId xmlns:a16="http://schemas.microsoft.com/office/drawing/2014/main" id="{55BB95B6-96F8-4C7B-843E-16CFF3CC2E82}"/>
              </a:ext>
            </a:extLst>
          </p:cNvPr>
          <p:cNvSpPr txBox="1"/>
          <p:nvPr/>
        </p:nvSpPr>
        <p:spPr>
          <a:xfrm>
            <a:off x="9347200" y="1457029"/>
            <a:ext cx="1210588" cy="369332"/>
          </a:xfrm>
          <a:prstGeom prst="rect">
            <a:avLst/>
          </a:prstGeom>
          <a:noFill/>
        </p:spPr>
        <p:txBody>
          <a:bodyPr wrap="none" rtlCol="0">
            <a:spAutoFit/>
          </a:bodyPr>
          <a:lstStyle/>
          <a:p>
            <a:r>
              <a:rPr lang="en-US" b="1" dirty="0"/>
              <a:t>RP-223459</a:t>
            </a:r>
          </a:p>
        </p:txBody>
      </p:sp>
      <p:sp>
        <p:nvSpPr>
          <p:cNvPr id="6" name="TextBox 5">
            <a:extLst>
              <a:ext uri="{FF2B5EF4-FFF2-40B4-BE49-F238E27FC236}">
                <a16:creationId xmlns:a16="http://schemas.microsoft.com/office/drawing/2014/main" id="{F4F81FE9-D992-4A17-8843-189C0ADCB00E}"/>
              </a:ext>
            </a:extLst>
          </p:cNvPr>
          <p:cNvSpPr txBox="1"/>
          <p:nvPr/>
        </p:nvSpPr>
        <p:spPr>
          <a:xfrm>
            <a:off x="9347200" y="152708"/>
            <a:ext cx="3000650" cy="1200329"/>
          </a:xfrm>
          <a:prstGeom prst="rect">
            <a:avLst/>
          </a:prstGeom>
          <a:noFill/>
        </p:spPr>
        <p:txBody>
          <a:bodyPr wrap="square" rtlCol="0">
            <a:spAutoFit/>
          </a:bodyPr>
          <a:lstStyle/>
          <a:p>
            <a:r>
              <a:rPr lang="en-US" b="1" dirty="0"/>
              <a:t>3GPP TSG RAN#98-e</a:t>
            </a:r>
          </a:p>
          <a:p>
            <a:r>
              <a:rPr lang="en-US" b="1" dirty="0"/>
              <a:t>12</a:t>
            </a:r>
            <a:r>
              <a:rPr lang="en-US" b="1" baseline="30000" dirty="0"/>
              <a:t>th</a:t>
            </a:r>
            <a:r>
              <a:rPr lang="en-US" b="1" dirty="0"/>
              <a:t> – 16</a:t>
            </a:r>
            <a:r>
              <a:rPr lang="en-US" b="1" baseline="30000" dirty="0"/>
              <a:t>th</a:t>
            </a:r>
            <a:r>
              <a:rPr lang="en-US" b="1" dirty="0"/>
              <a:t>, December  2022</a:t>
            </a:r>
          </a:p>
          <a:p>
            <a:endParaRPr lang="en-US" b="1" dirty="0"/>
          </a:p>
          <a:p>
            <a:r>
              <a:rPr lang="en-US" b="1" dirty="0"/>
              <a:t>Agenda Item</a:t>
            </a:r>
            <a:r>
              <a:rPr lang="en-US" b="1"/>
              <a:t>: 9.3.1.7</a:t>
            </a:r>
            <a:endParaRPr lang="en-US" b="1"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a:xfrm>
            <a:off x="2174274" y="95692"/>
            <a:ext cx="9846020" cy="760228"/>
          </a:xfrm>
        </p:spPr>
        <p:txBody>
          <a:bodyPr/>
          <a:lstStyle/>
          <a:p>
            <a:r>
              <a:rPr lang="en-US" altLang="zh-CN" sz="3200" dirty="0"/>
              <a:t>Outline 1 – Pending issues in WID </a:t>
            </a:r>
            <a:endParaRPr lang="zh-CN" altLang="en-US" sz="3200"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75376" y="643271"/>
            <a:ext cx="13756312" cy="6119037"/>
          </a:xfrm>
        </p:spPr>
        <p:txBody>
          <a:bodyPr/>
          <a:lstStyle/>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latin typeface="Times New Roman" panose="02020603050405020304" pitchFamily="18" charset="0"/>
                <a:ea typeface="宋体" panose="02010600030101010101" pitchFamily="2" charset="-122"/>
              </a:rPr>
              <a:t>Issue 1. UE peak rate reduction as a standalone feature:</a:t>
            </a:r>
            <a:endParaRPr lang="zh-CN" altLang="zh-CN" sz="1800" dirty="0">
              <a:effectLs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Apple, CMCC, Intel, Sierra, Qualcomm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No: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r>
              <a:rPr lang="en-US" altLang="zh-CN" sz="1400" dirty="0">
                <a:solidFill>
                  <a:srgbClr val="000000"/>
                </a:solidFill>
                <a:effectLst/>
                <a:latin typeface="Times New Roman" panose="02020603050405020304" pitchFamily="18" charset="0"/>
                <a:ea typeface="宋体" panose="02010600030101010101" pitchFamily="2" charset="-122"/>
              </a:rPr>
              <a:t>, Huawei, Nokia, Nordic, </a:t>
            </a:r>
            <a:r>
              <a:rPr lang="en-US" altLang="zh-CN" sz="1400" dirty="0" err="1">
                <a:solidFill>
                  <a:srgbClr val="000000"/>
                </a:solidFill>
                <a:effectLst/>
                <a:latin typeface="Times New Roman" panose="02020603050405020304" pitchFamily="18" charset="0"/>
                <a:ea typeface="宋体" panose="02010600030101010101" pitchFamily="2" charset="-122"/>
              </a:rPr>
              <a:t>Spreadtrum</a:t>
            </a:r>
            <a:r>
              <a:rPr lang="en-US" altLang="zh-CN" sz="1400" dirty="0">
                <a:solidFill>
                  <a:srgbClr val="000000"/>
                </a:solidFill>
                <a:effectLst/>
                <a:latin typeface="Times New Roman" panose="02020603050405020304" pitchFamily="18" charset="0"/>
                <a:ea typeface="宋体" panose="02010600030101010101" pitchFamily="2" charset="-122"/>
              </a:rPr>
              <a:t>, Xiaomi, ZTE</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No for Rel-18 but maybe for Rel-17: CATT</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UE BB bandwidth reduction and UE peak rate reduction not independent features: Ericsson</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Also open to removing the UE peak rate reduction objective: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endParaRPr lang="zh-CN" altLang="zh-CN" sz="14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latin typeface="Times New Roman" panose="02020603050405020304" pitchFamily="18" charset="0"/>
                <a:ea typeface="宋体" panose="02010600030101010101" pitchFamily="2" charset="-122"/>
              </a:rPr>
              <a:t> Issue 2. Additional separate early indication:</a:t>
            </a:r>
            <a:endParaRPr lang="zh-CN" altLang="zh-CN" sz="1800" dirty="0">
              <a:effectLs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already in Msg1: Apple, DCM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both Msg1 and Msg3: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r>
              <a:rPr lang="en-US" altLang="zh-CN" sz="1400" dirty="0">
                <a:solidFill>
                  <a:srgbClr val="000000"/>
                </a:solidFill>
                <a:effectLst/>
                <a:latin typeface="Times New Roman" panose="02020603050405020304" pitchFamily="18" charset="0"/>
                <a:ea typeface="宋体" panose="02010600030101010101" pitchFamily="2" charset="-122"/>
              </a:rPr>
              <a:t>, Huawei, Qualcomm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at least Msg3, maybe also Msg1: Ericsson, Nokia, Nordic</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Msg3 but not Msg1: CATT, Intel, MediaTek</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Msg1 and/or Msg3: Xiaomi, ZTE</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Maybe Msg3 but not Msg1: CMCC, Vivo</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Decide in WG: Ericsson, Sierra</a:t>
            </a:r>
            <a:endParaRPr lang="zh-CN" altLang="zh-CN" sz="14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latin typeface="Times New Roman" panose="02020603050405020304" pitchFamily="18" charset="0"/>
                <a:ea typeface="宋体" panose="02010600030101010101" pitchFamily="2" charset="-122"/>
              </a:rPr>
              <a:t> Issue 3. Other restrictions of the WI (e.g., connectivity restrictions, band, etc.):</a:t>
            </a:r>
            <a:endParaRPr lang="zh-CN" altLang="zh-CN" sz="1800" dirty="0">
              <a:effectLs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At least restrictions of no CA and DC: DCM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Inheriting Rel-17 restrictions: Nordic, Xiaomi</a:t>
            </a:r>
            <a:endParaRPr lang="zh-CN" altLang="zh-CN" sz="1400" dirty="0">
              <a:effectLst/>
              <a:latin typeface="Times New Roman" panose="02020603050405020304" pitchFamily="18" charset="0"/>
              <a:ea typeface="宋体" panose="02010600030101010101" pitchFamily="2" charset="-122"/>
            </a:endParaRPr>
          </a:p>
          <a:p>
            <a:pPr lvl="1"/>
            <a:endParaRPr lang="zh-CN" altLang="en-US" dirty="0"/>
          </a:p>
        </p:txBody>
      </p:sp>
    </p:spTree>
    <p:extLst>
      <p:ext uri="{BB962C8B-B14F-4D97-AF65-F5344CB8AC3E}">
        <p14:creationId xmlns:p14="http://schemas.microsoft.com/office/powerpoint/2010/main" val="34774606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a:xfrm>
            <a:off x="2174274" y="95692"/>
            <a:ext cx="9846020" cy="760228"/>
          </a:xfrm>
        </p:spPr>
        <p:txBody>
          <a:bodyPr/>
          <a:lstStyle/>
          <a:p>
            <a:r>
              <a:rPr lang="en-US" altLang="zh-CN" sz="3200" dirty="0"/>
              <a:t>Outline 2 – Other proposals for updating WID</a:t>
            </a:r>
            <a:endParaRPr lang="zh-CN" altLang="en-US" sz="3200"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75376" y="643271"/>
            <a:ext cx="13756312" cy="6119037"/>
          </a:xfrm>
        </p:spPr>
        <p:txBody>
          <a:bodyPr/>
          <a:lstStyle/>
          <a:p>
            <a:pPr marL="342900" lvl="0" indent="-342900">
              <a:spcBef>
                <a:spcPts val="600"/>
              </a:spcBef>
              <a:spcAft>
                <a:spcPts val="900"/>
              </a:spcAft>
              <a:buFont typeface="Symbol" panose="05050102010706020507" pitchFamily="18" charset="2"/>
              <a:buChar char=""/>
            </a:pPr>
            <a:r>
              <a:rPr lang="en-US" altLang="zh-CN" sz="2800" b="1" dirty="0">
                <a:solidFill>
                  <a:srgbClr val="000000"/>
                </a:solidFill>
                <a:effectLst/>
                <a:latin typeface="Times New Roman" panose="02020603050405020304" pitchFamily="18" charset="0"/>
                <a:ea typeface="宋体" panose="02010600030101010101" pitchFamily="2" charset="-122"/>
              </a:rPr>
              <a:t>Issue 4. </a:t>
            </a:r>
            <a:r>
              <a:rPr lang="en-US" altLang="zh-CN" sz="2800" b="1" dirty="0">
                <a:solidFill>
                  <a:srgbClr val="000000"/>
                </a:solidFill>
                <a:latin typeface="Times New Roman" panose="02020603050405020304" pitchFamily="18" charset="0"/>
                <a:ea typeface="宋体" panose="02010600030101010101" pitchFamily="2" charset="-122"/>
              </a:rPr>
              <a:t>Minimum t</a:t>
            </a:r>
            <a:r>
              <a:rPr lang="en-US" altLang="zh-CN" sz="2800" b="1" dirty="0">
                <a:solidFill>
                  <a:srgbClr val="000000"/>
                </a:solidFill>
                <a:effectLst/>
                <a:latin typeface="Times New Roman" panose="02020603050405020304" pitchFamily="18" charset="0"/>
                <a:ea typeface="宋体" panose="02010600030101010101" pitchFamily="2" charset="-122"/>
              </a:rPr>
              <a:t>arget (downlink) peak data rate:</a:t>
            </a:r>
            <a:endParaRPr lang="zh-CN" altLang="zh-CN" sz="2800" dirty="0">
              <a:effectLst/>
              <a:latin typeface="Times New Roman" panose="02020603050405020304" pitchFamily="18" charset="0"/>
              <a:ea typeface="Times New Roman" panose="02020603050405020304" pitchFamily="18" charset="0"/>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6 Mbps: DCM, Nordic,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6-10 Mbps: Ericsson, ZTE</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10 Mbps: CATT, Nokia</a:t>
            </a:r>
            <a:endParaRPr lang="zh-CN" altLang="zh-CN" sz="18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2800" b="1" dirty="0">
                <a:solidFill>
                  <a:srgbClr val="000000"/>
                </a:solidFill>
                <a:effectLst/>
                <a:latin typeface="Times New Roman" panose="02020603050405020304" pitchFamily="18" charset="0"/>
                <a:ea typeface="宋体" panose="02010600030101010101" pitchFamily="2" charset="-122"/>
              </a:rPr>
              <a:t>Issue 5. Miscellaneous </a:t>
            </a:r>
            <a:endParaRPr lang="zh-CN" altLang="zh-CN" sz="2800" dirty="0">
              <a:effectLst/>
              <a:latin typeface="Times New Roman" panose="02020603050405020304" pitchFamily="18" charset="0"/>
              <a:ea typeface="Times New Roman" panose="02020603050405020304" pitchFamily="18" charset="0"/>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M-1: Specify an SI indication to indicate whether a UE can camp on the cell/frequency or not: Sierra</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M-2: UE complexity (peak rate) reduction in FR2: Ericsson,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r>
              <a:rPr lang="en-US" altLang="zh-CN" sz="1800" dirty="0">
                <a:solidFill>
                  <a:srgbClr val="000000"/>
                </a:solidFill>
                <a:effectLst/>
                <a:latin typeface="Times New Roman" panose="02020603050405020304" pitchFamily="18" charset="0"/>
                <a:ea typeface="宋体" panose="02010600030101010101" pitchFamily="2" charset="-122"/>
              </a:rPr>
              <a:t>, opposed by </a:t>
            </a:r>
            <a:r>
              <a:rPr lang="en-US" altLang="zh-CN" sz="1800" dirty="0" err="1">
                <a:solidFill>
                  <a:srgbClr val="000000"/>
                </a:solidFill>
                <a:effectLst/>
                <a:latin typeface="Times New Roman" panose="02020603050405020304" pitchFamily="18" charset="0"/>
                <a:ea typeface="宋体" panose="02010600030101010101" pitchFamily="2" charset="-122"/>
              </a:rPr>
              <a:t>Futurewei</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M-3: Support NCD-SSB for </a:t>
            </a:r>
            <a:r>
              <a:rPr lang="en-US" altLang="zh-CN" sz="1800" dirty="0" err="1">
                <a:solidFill>
                  <a:srgbClr val="000000"/>
                </a:solidFill>
                <a:effectLst/>
                <a:latin typeface="Times New Roman" panose="02020603050405020304" pitchFamily="18" charset="0"/>
                <a:ea typeface="宋体" panose="02010600030101010101" pitchFamily="2" charset="-122"/>
              </a:rPr>
              <a:t>RedCap</a:t>
            </a:r>
            <a:r>
              <a:rPr lang="en-US" altLang="zh-CN" sz="1800" dirty="0">
                <a:solidFill>
                  <a:srgbClr val="000000"/>
                </a:solidFill>
                <a:effectLst/>
                <a:latin typeface="Times New Roman" panose="02020603050405020304" pitchFamily="18" charset="0"/>
                <a:ea typeface="宋体" panose="02010600030101010101" pitchFamily="2" charset="-122"/>
              </a:rPr>
              <a:t> UEs in idle/inactive state: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M-4: Make UE capability filtering by the UE optional: Qualcomm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M-5: Specify support for lower UE power class: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M-6: An additional separate initial BWP is not needed: Ericsson (can be decided in WG)</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M-7: Clarification on the objective for UE BB bandwidth reduction: CATT</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M-8: RAN paging only for Enhanced </a:t>
            </a:r>
            <a:r>
              <a:rPr lang="en-US" altLang="zh-CN" sz="1800" dirty="0" err="1">
                <a:solidFill>
                  <a:srgbClr val="000000"/>
                </a:solidFill>
                <a:effectLst/>
                <a:latin typeface="Times New Roman" panose="02020603050405020304" pitchFamily="18" charset="0"/>
                <a:ea typeface="宋体" panose="02010600030101010101" pitchFamily="2" charset="-122"/>
              </a:rPr>
              <a:t>eDRX</a:t>
            </a:r>
            <a:r>
              <a:rPr lang="en-US" altLang="zh-CN" sz="1800" dirty="0">
                <a:solidFill>
                  <a:srgbClr val="000000"/>
                </a:solidFill>
                <a:effectLst/>
                <a:latin typeface="Times New Roman" panose="02020603050405020304" pitchFamily="18" charset="0"/>
                <a:ea typeface="宋体" panose="02010600030101010101" pitchFamily="2" charset="-122"/>
              </a:rPr>
              <a:t>: </a:t>
            </a:r>
            <a:r>
              <a:rPr lang="en-US" altLang="zh-CN" sz="1800" dirty="0" err="1">
                <a:solidFill>
                  <a:srgbClr val="000000"/>
                </a:solidFill>
                <a:effectLst/>
                <a:latin typeface="Times New Roman" panose="02020603050405020304" pitchFamily="18" charset="0"/>
                <a:ea typeface="宋体" panose="02010600030101010101" pitchFamily="2" charset="-122"/>
              </a:rPr>
              <a:t>xiaomi</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6018253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523210" y="995696"/>
            <a:ext cx="13949104" cy="57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900"/>
              </a:spcAft>
            </a:pPr>
            <a:r>
              <a:rPr lang="en-US" altLang="zh-CN" sz="2000" b="1" dirty="0">
                <a:solidFill>
                  <a:srgbClr val="000000"/>
                </a:solidFill>
                <a:effectLst/>
                <a:latin typeface="Times New Roman" panose="02020603050405020304" pitchFamily="18" charset="0"/>
                <a:ea typeface="宋体" panose="02010600030101010101" pitchFamily="2" charset="-122"/>
              </a:rPr>
              <a:t>For Issue 1. UE peak rate reduction as a standalone feature:</a:t>
            </a:r>
            <a:endParaRPr lang="zh-CN" altLang="zh-CN" sz="2000" dirty="0">
              <a:effectLst/>
              <a:latin typeface="Times New Roman" panose="02020603050405020304" pitchFamily="18" charset="0"/>
              <a:ea typeface="Times New Roman" panose="02020603050405020304" pitchFamily="18" charset="0"/>
            </a:endParaRPr>
          </a:p>
          <a:p>
            <a:pPr marL="0" indent="0" hangingPunct="0">
              <a:spcAft>
                <a:spcPts val="900"/>
              </a:spcAft>
              <a:buNone/>
            </a:pPr>
            <a:r>
              <a:rPr lang="en-US" altLang="zh-CN" sz="1600" b="1" dirty="0">
                <a:effectLst/>
                <a:latin typeface="Times New Roman" panose="02020603050405020304" pitchFamily="18" charset="0"/>
                <a:ea typeface="宋体" panose="02010600030101010101" pitchFamily="2" charset="-122"/>
              </a:rPr>
              <a:t>Proposal  </a:t>
            </a:r>
            <a:endParaRPr lang="zh-CN" altLang="zh-CN" sz="1600" dirty="0">
              <a:effectLst/>
              <a:latin typeface="Times New Roman" panose="02020603050405020304" pitchFamily="18" charset="0"/>
              <a:ea typeface="宋体" panose="02010600030101010101" pitchFamily="2" charset="-122"/>
            </a:endParaRPr>
          </a:p>
          <a:p>
            <a:pPr lvl="0">
              <a:spcAft>
                <a:spcPts val="900"/>
              </a:spcAft>
            </a:pPr>
            <a:r>
              <a:rPr lang="en-US" altLang="zh-CN" sz="1600" b="1" dirty="0">
                <a:latin typeface="Times New Roman" panose="02020603050405020304" pitchFamily="18" charset="0"/>
                <a:ea typeface="宋体" panose="02010600030101010101" pitchFamily="2" charset="-122"/>
              </a:rPr>
              <a:t>PR1 is supported as an add-on for both Rel-17 Redcap capable UE and Rel-18 </a:t>
            </a:r>
            <a:r>
              <a:rPr lang="en-US" altLang="zh-CN" sz="1600" b="1" dirty="0" err="1">
                <a:latin typeface="Times New Roman" panose="02020603050405020304" pitchFamily="18" charset="0"/>
                <a:ea typeface="宋体" panose="02010600030101010101" pitchFamily="2" charset="-122"/>
              </a:rPr>
              <a:t>eRedcap</a:t>
            </a:r>
            <a:r>
              <a:rPr lang="en-US" altLang="zh-CN" sz="1600" b="1" dirty="0">
                <a:latin typeface="Times New Roman" panose="02020603050405020304" pitchFamily="18" charset="0"/>
                <a:ea typeface="宋体" panose="02010600030101010101" pitchFamily="2" charset="-122"/>
              </a:rPr>
              <a:t> capable UE</a:t>
            </a:r>
            <a:endParaRPr lang="zh-CN" altLang="zh-CN" sz="1600" b="1" dirty="0">
              <a:latin typeface="Times New Roman" panose="02020603050405020304" pitchFamily="18" charset="0"/>
              <a:ea typeface="宋体" panose="02010600030101010101" pitchFamily="2" charset="-122"/>
            </a:endParaRPr>
          </a:p>
          <a:p>
            <a:pPr marL="742950" lvl="1" indent="-28575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Times New Roman" panose="02020603050405020304" pitchFamily="18" charset="0"/>
              </a:rPr>
              <a:t>R17 </a:t>
            </a:r>
            <a:r>
              <a:rPr lang="en-US" altLang="zh-CN" sz="1600" dirty="0" err="1">
                <a:solidFill>
                  <a:srgbClr val="000000"/>
                </a:solidFill>
                <a:effectLst/>
                <a:latin typeface="Times New Roman" panose="02020603050405020304" pitchFamily="18" charset="0"/>
                <a:ea typeface="Times New Roman" panose="02020603050405020304" pitchFamily="18" charset="0"/>
              </a:rPr>
              <a:t>RedCap</a:t>
            </a:r>
            <a:r>
              <a:rPr lang="en-US" altLang="zh-CN" sz="1600" dirty="0">
                <a:solidFill>
                  <a:srgbClr val="000000"/>
                </a:solidFill>
                <a:effectLst/>
                <a:latin typeface="Times New Roman" panose="02020603050405020304" pitchFamily="18" charset="0"/>
                <a:ea typeface="Times New Roman" panose="02020603050405020304" pitchFamily="18" charset="0"/>
              </a:rPr>
              <a:t> + R18 PR1 should be of the single R17 UE type</a:t>
            </a:r>
            <a:endParaRPr lang="zh-CN" altLang="zh-CN" sz="1600" dirty="0">
              <a:effectLst/>
              <a:latin typeface="Times New Roman" panose="02020603050405020304" pitchFamily="18" charset="0"/>
              <a:ea typeface="Times New Roman" panose="02020603050405020304" pitchFamily="18" charset="0"/>
            </a:endParaRPr>
          </a:p>
          <a:p>
            <a:pPr marL="1143000" lvl="2" indent="-22860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宋体" panose="02010600030101010101" pitchFamily="2" charset="-122"/>
              </a:rPr>
              <a:t>No early identification for differentiating between UE supporting R17 Redcap and UE supporting R17 Redcap + R18 PR1</a:t>
            </a:r>
            <a:endParaRPr lang="zh-CN" altLang="zh-CN" sz="1600" dirty="0">
              <a:effectLst/>
              <a:latin typeface="Times New Roman" panose="02020603050405020304" pitchFamily="18" charset="0"/>
              <a:ea typeface="Times New Roman" panose="02020603050405020304" pitchFamily="18" charset="0"/>
            </a:endParaRPr>
          </a:p>
          <a:p>
            <a:pPr marL="742950" lvl="1" indent="-28575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Times New Roman" panose="02020603050405020304" pitchFamily="18" charset="0"/>
              </a:rPr>
              <a:t>R18 + BW3/PR3 + R18 PR1 should be of the single R18 UE type</a:t>
            </a:r>
            <a:endParaRPr lang="zh-CN" altLang="zh-CN" sz="1600" dirty="0">
              <a:effectLst/>
              <a:latin typeface="Times New Roman" panose="02020603050405020304" pitchFamily="18" charset="0"/>
              <a:ea typeface="Times New Roman" panose="02020603050405020304" pitchFamily="18" charset="0"/>
            </a:endParaRPr>
          </a:p>
          <a:p>
            <a:pPr marL="1143000" lvl="2" indent="-22860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宋体" panose="02010600030101010101" pitchFamily="2" charset="-122"/>
              </a:rPr>
              <a:t>No early identification for differentiating between UE supporting R18 + BW3/PR3 and UE supporting </a:t>
            </a:r>
            <a:r>
              <a:rPr lang="en-US" altLang="zh-CN" sz="1600" dirty="0">
                <a:solidFill>
                  <a:srgbClr val="000000"/>
                </a:solidFill>
                <a:effectLst/>
                <a:latin typeface="Times New Roman" panose="02020603050405020304" pitchFamily="18" charset="0"/>
                <a:ea typeface="Times New Roman" panose="02020603050405020304" pitchFamily="18" charset="0"/>
              </a:rPr>
              <a:t>R18 + BW3/PR3 + R18 PR1</a:t>
            </a:r>
            <a:endParaRPr lang="zh-CN" altLang="zh-CN" sz="1600" dirty="0">
              <a:effectLst/>
              <a:latin typeface="Times New Roman" panose="02020603050405020304" pitchFamily="18" charset="0"/>
              <a:ea typeface="Times New Roman" panose="02020603050405020304" pitchFamily="18" charset="0"/>
            </a:endParaRPr>
          </a:p>
          <a:p>
            <a:pPr marL="0" indent="0">
              <a:spcAft>
                <a:spcPts val="600"/>
              </a:spcAft>
              <a:buNone/>
            </a:pPr>
            <a:r>
              <a:rPr lang="en-US" altLang="zh-CN" sz="1600" b="1" dirty="0">
                <a:solidFill>
                  <a:srgbClr val="000000"/>
                </a:solidFill>
                <a:latin typeface="Times New Roman" panose="02020603050405020304" pitchFamily="18" charset="0"/>
              </a:rPr>
              <a:t>Yes: </a:t>
            </a:r>
            <a:r>
              <a:rPr lang="en-US" altLang="zh-CN" sz="1600" dirty="0">
                <a:solidFill>
                  <a:srgbClr val="000000"/>
                </a:solidFill>
                <a:latin typeface="Times New Roman" panose="02020603050405020304" pitchFamily="18" charset="0"/>
              </a:rPr>
              <a:t>CATT, Sierra, Qualcomm, Apple, NTT DOCOMO, New H3C, vivo, Meta, Intel, CMCC (10)</a:t>
            </a:r>
          </a:p>
          <a:p>
            <a:pPr marL="0" indent="0">
              <a:spcAft>
                <a:spcPts val="600"/>
              </a:spcAft>
              <a:buNone/>
            </a:pPr>
            <a:r>
              <a:rPr lang="en-US" altLang="zh-CN" sz="1600" b="1" dirty="0">
                <a:solidFill>
                  <a:srgbClr val="000000"/>
                </a:solidFill>
                <a:latin typeface="Times New Roman" panose="02020603050405020304" pitchFamily="18" charset="0"/>
              </a:rPr>
              <a:t>NO: </a:t>
            </a:r>
            <a:r>
              <a:rPr lang="en-US" altLang="zh-CN" sz="1600" dirty="0">
                <a:solidFill>
                  <a:srgbClr val="000000"/>
                </a:solidFill>
                <a:latin typeface="Times New Roman" panose="02020603050405020304" pitchFamily="18" charset="0"/>
              </a:rPr>
              <a:t>Huawei, </a:t>
            </a:r>
            <a:r>
              <a:rPr lang="en-US" altLang="zh-CN" sz="1600" dirty="0" err="1">
                <a:solidFill>
                  <a:srgbClr val="000000"/>
                </a:solidFill>
                <a:latin typeface="Times New Roman" panose="02020603050405020304" pitchFamily="18" charset="0"/>
              </a:rPr>
              <a:t>Nodic</a:t>
            </a:r>
            <a:r>
              <a:rPr lang="en-US" altLang="zh-CN" sz="1600" dirty="0">
                <a:solidFill>
                  <a:srgbClr val="000000"/>
                </a:solidFill>
                <a:latin typeface="Times New Roman" panose="02020603050405020304" pitchFamily="18" charset="0"/>
              </a:rPr>
              <a:t>, </a:t>
            </a:r>
            <a:r>
              <a:rPr lang="en-US" altLang="zh-CN" sz="1600" dirty="0" err="1">
                <a:solidFill>
                  <a:srgbClr val="000000"/>
                </a:solidFill>
                <a:latin typeface="Times New Roman" panose="02020603050405020304" pitchFamily="18" charset="0"/>
              </a:rPr>
              <a:t>Futurewei</a:t>
            </a:r>
            <a:r>
              <a:rPr lang="en-US" altLang="zh-CN" sz="1600" dirty="0">
                <a:solidFill>
                  <a:srgbClr val="000000"/>
                </a:solidFill>
                <a:latin typeface="Times New Roman" panose="02020603050405020304" pitchFamily="18" charset="0"/>
              </a:rPr>
              <a:t>, MTK, </a:t>
            </a:r>
            <a:r>
              <a:rPr lang="en-US" altLang="zh-CN" sz="1600" dirty="0" err="1">
                <a:solidFill>
                  <a:srgbClr val="000000"/>
                </a:solidFill>
                <a:latin typeface="Times New Roman" panose="02020603050405020304" pitchFamily="18" charset="0"/>
              </a:rPr>
              <a:t>Spreadtrum</a:t>
            </a:r>
            <a:r>
              <a:rPr lang="en-US" altLang="zh-CN" sz="1600" dirty="0">
                <a:solidFill>
                  <a:srgbClr val="000000"/>
                </a:solidFill>
                <a:latin typeface="Times New Roman" panose="02020603050405020304" pitchFamily="18" charset="0"/>
              </a:rPr>
              <a:t>, Lenovo, LGE, Ericsson, ZTE, Vodafone, Sony, Sequans, China Telecom (13)</a:t>
            </a:r>
          </a:p>
          <a:p>
            <a:pPr marL="0" indent="0">
              <a:spcAft>
                <a:spcPts val="600"/>
              </a:spcAft>
              <a:buNone/>
            </a:pPr>
            <a:r>
              <a:rPr lang="en-US" altLang="zh-CN" sz="1600" b="1" dirty="0">
                <a:solidFill>
                  <a:srgbClr val="000000"/>
                </a:solidFill>
                <a:latin typeface="Times New Roman" panose="02020603050405020304" pitchFamily="18" charset="0"/>
              </a:rPr>
              <a:t>Not strong: </a:t>
            </a:r>
            <a:r>
              <a:rPr lang="en-US" altLang="zh-CN" sz="1600" dirty="0">
                <a:solidFill>
                  <a:srgbClr val="000000"/>
                </a:solidFill>
                <a:latin typeface="Times New Roman" panose="02020603050405020304" pitchFamily="18" charset="0"/>
              </a:rPr>
              <a:t>Samsung, Panasonic</a:t>
            </a:r>
          </a:p>
          <a:p>
            <a:pPr marL="0" indent="0">
              <a:spcAft>
                <a:spcPts val="900"/>
              </a:spcAft>
              <a:buNone/>
            </a:pPr>
            <a:r>
              <a:rPr lang="en-US" altLang="zh-CN" sz="1600" b="1" dirty="0">
                <a:solidFill>
                  <a:srgbClr val="000000"/>
                </a:solidFill>
                <a:latin typeface="Times New Roman" panose="02020603050405020304" pitchFamily="18" charset="0"/>
              </a:rPr>
              <a:t>Observations: </a:t>
            </a:r>
          </a:p>
          <a:p>
            <a:pPr marL="342900" indent="-342900">
              <a:spcAft>
                <a:spcPts val="600"/>
              </a:spcAft>
              <a:buAutoNum type="arabicPeriod"/>
            </a:pPr>
            <a:r>
              <a:rPr lang="en-US" altLang="zh-CN" sz="1600" dirty="0">
                <a:solidFill>
                  <a:srgbClr val="000000"/>
                </a:solidFill>
                <a:latin typeface="Times New Roman" panose="02020603050405020304" pitchFamily="18" charset="0"/>
              </a:rPr>
              <a:t>Compared to the last round’s proposal and discussion, this proposal has resolved the concern on more UE types, however, opponent companies comment that 3GPP should define dual approaches to meet the same target peak data rate, so some companies would drop R18 PR1 than support standalone R18 PR1 </a:t>
            </a:r>
          </a:p>
          <a:p>
            <a:pPr marL="342900" indent="-342900">
              <a:spcAft>
                <a:spcPts val="600"/>
              </a:spcAft>
              <a:buAutoNum type="arabicPeriod"/>
            </a:pPr>
            <a:r>
              <a:rPr lang="en-US" altLang="zh-CN" sz="1600" dirty="0">
                <a:solidFill>
                  <a:srgbClr val="000000"/>
                </a:solidFill>
                <a:latin typeface="Times New Roman" panose="02020603050405020304" pitchFamily="18" charset="0"/>
              </a:rPr>
              <a:t>Some companies have misunderstood the proposal which does not impose anything on R17 specification</a:t>
            </a:r>
          </a:p>
          <a:p>
            <a:pPr marL="342900" indent="-342900">
              <a:spcAft>
                <a:spcPts val="600"/>
              </a:spcAft>
              <a:buAutoNum type="arabicPeriod"/>
            </a:pPr>
            <a:r>
              <a:rPr lang="en-US" altLang="zh-CN" sz="1600" dirty="0">
                <a:solidFill>
                  <a:srgbClr val="000000"/>
                </a:solidFill>
                <a:latin typeface="Times New Roman" panose="02020603050405020304" pitchFamily="18" charset="0"/>
              </a:rPr>
              <a:t>Some companies propose to </a:t>
            </a:r>
            <a:r>
              <a:rPr lang="en-US" altLang="zh-CN" sz="1600" dirty="0" err="1">
                <a:solidFill>
                  <a:srgbClr val="000000"/>
                </a:solidFill>
                <a:latin typeface="Times New Roman" panose="02020603050405020304" pitchFamily="18" charset="0"/>
              </a:rPr>
              <a:t>downselect</a:t>
            </a:r>
            <a:r>
              <a:rPr lang="en-US" altLang="zh-CN" sz="1600" dirty="0">
                <a:solidFill>
                  <a:srgbClr val="000000"/>
                </a:solidFill>
                <a:latin typeface="Times New Roman" panose="02020603050405020304" pitchFamily="18" charset="0"/>
              </a:rPr>
              <a:t> between BW3/PR3 and standalone PR1 or only add-on</a:t>
            </a: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intermediate round - 1</a:t>
            </a:r>
            <a:endParaRPr lang="zh-CN" altLang="en-US" sz="3200" dirty="0"/>
          </a:p>
        </p:txBody>
      </p:sp>
    </p:spTree>
    <p:extLst>
      <p:ext uri="{BB962C8B-B14F-4D97-AF65-F5344CB8AC3E}">
        <p14:creationId xmlns:p14="http://schemas.microsoft.com/office/powerpoint/2010/main" val="303018061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a:xfrm>
            <a:off x="541459" y="1180214"/>
            <a:ext cx="13756312" cy="5337544"/>
          </a:xfrm>
        </p:spPr>
        <p:txBody>
          <a:bodyPr/>
          <a:lstStyle/>
          <a:p>
            <a:r>
              <a:rPr lang="en-US" altLang="zh-CN" sz="2400" b="1" dirty="0">
                <a:solidFill>
                  <a:srgbClr val="000000"/>
                </a:solidFill>
                <a:effectLst/>
                <a:latin typeface="Times New Roman" panose="02020603050405020304" pitchFamily="18" charset="0"/>
                <a:ea typeface="宋体" panose="02010600030101010101" pitchFamily="2" charset="-122"/>
              </a:rPr>
              <a:t> </a:t>
            </a:r>
            <a:r>
              <a:rPr lang="en-US" altLang="zh-CN" sz="2000" b="1" dirty="0">
                <a:solidFill>
                  <a:srgbClr val="000000"/>
                </a:solidFill>
                <a:effectLst/>
                <a:latin typeface="Times New Roman" panose="02020603050405020304" pitchFamily="18" charset="0"/>
                <a:ea typeface="宋体" panose="02010600030101010101" pitchFamily="2" charset="-122"/>
              </a:rPr>
              <a:t>For Issue 2. Additional separate early indication:</a:t>
            </a:r>
            <a:endParaRPr lang="zh-CN" altLang="zh-CN" sz="2000" dirty="0">
              <a:effectLst/>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US" altLang="zh-CN" sz="1800" b="1" dirty="0">
                <a:solidFill>
                  <a:srgbClr val="000000"/>
                </a:solidFill>
                <a:effectLst/>
                <a:latin typeface="Times New Roman" panose="02020603050405020304" pitchFamily="18" charset="0"/>
                <a:ea typeface="宋体" panose="02010600030101010101" pitchFamily="2" charset="-122"/>
              </a:rPr>
              <a:t>Proposal</a:t>
            </a: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Update the WID by adding objective: Support additional separate early indication(s) (RAN1, RAN2)</a:t>
            </a:r>
            <a:endParaRPr lang="zh-CN" altLang="zh-CN" sz="1800" dirty="0">
              <a:solidFill>
                <a:srgbClr val="000000"/>
              </a:solidFill>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dirty="0">
                <a:solidFill>
                  <a:srgbClr val="000000"/>
                </a:solidFill>
                <a:effectLst/>
                <a:latin typeface="Times New Roman" panose="02020603050405020304" pitchFamily="18" charset="0"/>
                <a:ea typeface="宋体" panose="02010600030101010101" pitchFamily="2" charset="-122"/>
              </a:rPr>
              <a:t>How to support is decided by WGs</a:t>
            </a:r>
            <a:endParaRPr lang="zh-CN" altLang="zh-CN" sz="1800" dirty="0">
              <a:effectLst/>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 seems agreeable to all</a:t>
            </a:r>
          </a:p>
          <a:p>
            <a:pPr marL="0" indent="0">
              <a:spcBef>
                <a:spcPts val="600"/>
              </a:spcBef>
              <a:spcAft>
                <a:spcPts val="900"/>
              </a:spcAft>
              <a:buNone/>
            </a:pPr>
            <a:endParaRPr lang="en-US" altLang="zh-CN" sz="1800" dirty="0">
              <a:solidFill>
                <a:srgbClr val="000000"/>
              </a:solidFill>
              <a:latin typeface="Times New Roman" panose="02020603050405020304" pitchFamily="18" charset="0"/>
              <a:ea typeface="宋体" panose="02010600030101010101" pitchFamily="2" charset="-122"/>
            </a:endParaRPr>
          </a:p>
          <a:p>
            <a:r>
              <a:rPr lang="en-US" altLang="zh-CN" sz="2000" b="1" dirty="0">
                <a:solidFill>
                  <a:srgbClr val="000000"/>
                </a:solidFill>
                <a:latin typeface="Times New Roman" panose="02020603050405020304" pitchFamily="18" charset="0"/>
                <a:ea typeface="宋体" panose="02010600030101010101" pitchFamily="2" charset="-122"/>
              </a:rPr>
              <a:t> Issue 3. Other restrictions of the WI (e.g., connectivity restrictions, band, etc.):</a:t>
            </a:r>
            <a:endParaRPr lang="zh-CN" altLang="zh-CN" sz="2000" b="1" dirty="0">
              <a:solidFill>
                <a:srgbClr val="000000"/>
              </a:solidFill>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Proposal</a:t>
            </a:r>
            <a:endParaRPr lang="zh-CN" altLang="zh-CN" sz="1800" b="1"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For restriction of the WI (e.g., connectivity restriction, band, </a:t>
            </a:r>
            <a:r>
              <a:rPr lang="en-US" altLang="zh-CN" sz="1800" dirty="0" err="1">
                <a:solidFill>
                  <a:srgbClr val="000000"/>
                </a:solidFill>
                <a:latin typeface="Times New Roman" panose="02020603050405020304" pitchFamily="18" charset="0"/>
                <a:ea typeface="宋体" panose="02010600030101010101" pitchFamily="2" charset="-122"/>
              </a:rPr>
              <a:t>etc</a:t>
            </a:r>
            <a:r>
              <a:rPr lang="en-US" altLang="zh-CN" sz="1800" dirty="0">
                <a:solidFill>
                  <a:srgbClr val="000000"/>
                </a:solidFill>
                <a:latin typeface="Times New Roman" panose="02020603050405020304" pitchFamily="18" charset="0"/>
                <a:ea typeface="宋体" panose="02010600030101010101" pitchFamily="2" charset="-122"/>
              </a:rPr>
              <a:t>), keep the objective as it is, i.e., inheriting Rel-17 restrictions on Redcap</a:t>
            </a:r>
            <a:endParaRPr lang="zh-CN" altLang="zh-CN" sz="1800" dirty="0">
              <a:solidFill>
                <a:srgbClr val="000000"/>
              </a:solidFill>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 </a:t>
            </a: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seems agreeable to all but one company</a:t>
            </a:r>
            <a:r>
              <a:rPr lang="zh-CN" altLang="en-US" sz="1800" b="1" dirty="0">
                <a:solidFill>
                  <a:srgbClr val="000000"/>
                </a:solidFill>
                <a:latin typeface="Times New Roman" panose="02020603050405020304" pitchFamily="18" charset="0"/>
                <a:ea typeface="宋体" panose="02010600030101010101" pitchFamily="2" charset="-122"/>
              </a:rPr>
              <a:t>，</a:t>
            </a:r>
            <a:r>
              <a:rPr lang="en-US" altLang="zh-CN" sz="1800" b="1" dirty="0">
                <a:solidFill>
                  <a:srgbClr val="000000"/>
                </a:solidFill>
                <a:latin typeface="Times New Roman" panose="02020603050405020304" pitchFamily="18" charset="0"/>
                <a:ea typeface="宋体" panose="02010600030101010101" pitchFamily="2" charset="-122"/>
              </a:rPr>
              <a:t>who wants to add one more note </a:t>
            </a:r>
            <a:r>
              <a:rPr lang="en-US" altLang="zh-CN" sz="1800" dirty="0">
                <a:solidFill>
                  <a:srgbClr val="000000"/>
                </a:solidFill>
                <a:latin typeface="Times New Roman" panose="02020603050405020304" pitchFamily="18" charset="0"/>
                <a:ea typeface="宋体" panose="02010600030101010101" pitchFamily="2" charset="-122"/>
              </a:rPr>
              <a:t> This WI focuses on SA mode and single connectivity with operation in a single band at a time.” </a:t>
            </a:r>
          </a:p>
          <a:p>
            <a:pPr marL="0" indent="0">
              <a:buNone/>
            </a:pPr>
            <a:endParaRPr lang="en-US" altLang="zh-CN" sz="2400" dirty="0">
              <a:latin typeface="Times New Roman" panose="02020603050405020304" pitchFamily="18" charset="0"/>
              <a:ea typeface="宋体" panose="02010600030101010101" pitchFamily="2" charset="-122"/>
            </a:endParaRPr>
          </a:p>
          <a:p>
            <a:pPr marL="0" indent="0">
              <a:buNone/>
            </a:pPr>
            <a:endParaRPr lang="en-US" altLang="zh-CN" sz="2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59B6ADCF-B24D-4856-F9B5-467F8A645A17}"/>
              </a:ext>
            </a:extLst>
          </p:cNvPr>
          <p:cNvSpPr>
            <a:spLocks noGrp="1"/>
          </p:cNvSpPr>
          <p:nvPr>
            <p:ph type="title"/>
          </p:nvPr>
        </p:nvSpPr>
        <p:spPr>
          <a:xfrm>
            <a:off x="2355028" y="228600"/>
            <a:ext cx="9846020" cy="951614"/>
          </a:xfrm>
        </p:spPr>
        <p:txBody>
          <a:bodyPr/>
          <a:lstStyle/>
          <a:p>
            <a:r>
              <a:rPr lang="en-US" altLang="zh-CN" sz="3200" dirty="0"/>
              <a:t>Status after the intermediate round - 2</a:t>
            </a:r>
            <a:endParaRPr lang="zh-CN" altLang="en-US" sz="3200" dirty="0"/>
          </a:p>
        </p:txBody>
      </p:sp>
    </p:spTree>
    <p:extLst>
      <p:ext uri="{BB962C8B-B14F-4D97-AF65-F5344CB8AC3E}">
        <p14:creationId xmlns:p14="http://schemas.microsoft.com/office/powerpoint/2010/main" val="348813680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a:xfrm>
            <a:off x="541459" y="939452"/>
            <a:ext cx="13756312" cy="5806911"/>
          </a:xfrm>
        </p:spPr>
        <p:txBody>
          <a:bodyPr/>
          <a:lstStyle/>
          <a:p>
            <a:pPr>
              <a:spcAft>
                <a:spcPts val="900"/>
              </a:spcAft>
            </a:pPr>
            <a:r>
              <a:rPr lang="en-US" altLang="zh-CN" sz="1800" b="1" dirty="0">
                <a:solidFill>
                  <a:srgbClr val="000000"/>
                </a:solidFill>
                <a:latin typeface="Times New Roman" panose="02020603050405020304" pitchFamily="18" charset="0"/>
              </a:rPr>
              <a:t>Issue 4. Minimum target (downlink) peak data rate:</a:t>
            </a: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Observations from initial round</a:t>
            </a: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10Mbps:  CATT, vivo, Huawei, </a:t>
            </a:r>
            <a:r>
              <a:rPr lang="en-US" altLang="zh-CN" sz="1600" dirty="0" err="1">
                <a:solidFill>
                  <a:srgbClr val="000000"/>
                </a:solidFill>
                <a:latin typeface="Times New Roman" panose="02020603050405020304" pitchFamily="18" charset="0"/>
                <a:ea typeface="宋体" panose="02010600030101010101" pitchFamily="2" charset="-122"/>
              </a:rPr>
              <a:t>Futurewei</a:t>
            </a:r>
            <a:r>
              <a:rPr lang="en-US" altLang="zh-CN" sz="1600" dirty="0">
                <a:solidFill>
                  <a:srgbClr val="000000"/>
                </a:solidFill>
                <a:latin typeface="Times New Roman" panose="02020603050405020304" pitchFamily="18" charset="0"/>
                <a:ea typeface="宋体" panose="02010600030101010101" pitchFamily="2" charset="-122"/>
              </a:rPr>
              <a:t>, Sierra, Meta, Samsung, Apple, Lenovo, MTK, LGE, NEC, Panasonic, Sony, Sequans (15)</a:t>
            </a:r>
            <a:endParaRPr lang="zh-CN" altLang="zh-CN" sz="1600"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6Mbps: </a:t>
            </a:r>
            <a:r>
              <a:rPr lang="en-US" altLang="zh-CN" sz="1600" dirty="0" err="1">
                <a:solidFill>
                  <a:srgbClr val="000000"/>
                </a:solidFill>
                <a:latin typeface="Times New Roman" panose="02020603050405020304" pitchFamily="18" charset="0"/>
                <a:ea typeface="宋体" panose="02010600030101010101" pitchFamily="2" charset="-122"/>
              </a:rPr>
              <a:t>Spreadtrum</a:t>
            </a:r>
            <a:r>
              <a:rPr lang="en-US" altLang="zh-CN" sz="1600" dirty="0">
                <a:solidFill>
                  <a:srgbClr val="000000"/>
                </a:solidFill>
                <a:latin typeface="Times New Roman" panose="02020603050405020304" pitchFamily="18" charset="0"/>
                <a:ea typeface="宋体" panose="02010600030101010101" pitchFamily="2" charset="-122"/>
              </a:rPr>
              <a:t>, vivo, </a:t>
            </a:r>
            <a:r>
              <a:rPr lang="en-US" altLang="zh-CN" sz="1600" dirty="0" err="1">
                <a:solidFill>
                  <a:srgbClr val="000000"/>
                </a:solidFill>
                <a:latin typeface="Times New Roman" panose="02020603050405020304" pitchFamily="18" charset="0"/>
                <a:ea typeface="宋体" panose="02010600030101010101" pitchFamily="2" charset="-122"/>
              </a:rPr>
              <a:t>Nodic</a:t>
            </a:r>
            <a:r>
              <a:rPr lang="en-US" altLang="zh-CN" sz="1600" dirty="0">
                <a:solidFill>
                  <a:srgbClr val="000000"/>
                </a:solidFill>
                <a:latin typeface="Times New Roman" panose="02020603050405020304" pitchFamily="18" charset="0"/>
                <a:ea typeface="宋体" panose="02010600030101010101" pitchFamily="2" charset="-122"/>
              </a:rPr>
              <a:t>, NTT DOCOMO, ZTE, New H3C, Intel (7)</a:t>
            </a:r>
            <a:endParaRPr lang="zh-CN" altLang="zh-CN" sz="1600"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Fine to either of the two values, and other single value: Ericsson, Qualcomm, OPPO, Vodafone, Nokia (5)</a:t>
            </a:r>
            <a:endParaRPr lang="zh-CN" altLang="zh-CN" sz="1600" dirty="0">
              <a:solidFill>
                <a:srgbClr val="000000"/>
              </a:solidFill>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Proposal</a:t>
            </a: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Keep the minimum target peak rate as 10Mbps.</a:t>
            </a:r>
            <a:endParaRPr lang="zh-CN" altLang="zh-CN" sz="1800" dirty="0">
              <a:solidFill>
                <a:srgbClr val="000000"/>
              </a:solidFill>
              <a:latin typeface="Times New Roman" panose="02020603050405020304" pitchFamily="18" charset="0"/>
              <a:ea typeface="宋体" panose="02010600030101010101" pitchFamily="2" charset="-122"/>
            </a:endParaRPr>
          </a:p>
          <a:p>
            <a:pPr lvl="0">
              <a:spcAft>
                <a:spcPts val="900"/>
              </a:spcAft>
            </a:pPr>
            <a:r>
              <a:rPr lang="en-US" altLang="zh-CN" sz="1800" b="1" dirty="0">
                <a:solidFill>
                  <a:srgbClr val="000000"/>
                </a:solidFill>
                <a:latin typeface="Times New Roman" panose="02020603050405020304" pitchFamily="18" charset="0"/>
              </a:rPr>
              <a:t> Issue 5. Miscellaneous </a:t>
            </a:r>
          </a:p>
          <a:p>
            <a:pPr marL="0" lv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Observations from initial round</a:t>
            </a:r>
            <a:endParaRPr lang="zh-CN" altLang="zh-CN" sz="1800" b="1"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For from M-1 to M-5, 12 of 22 companies comment in favor of without exception to the Chair's guidance in this meeting </a:t>
            </a:r>
            <a:r>
              <a:rPr lang="en-US" altLang="zh-CN" sz="1600" b="1" dirty="0">
                <a:solidFill>
                  <a:srgbClr val="000000"/>
                </a:solidFill>
                <a:latin typeface="Times New Roman" panose="02020603050405020304" pitchFamily="18" charset="0"/>
                <a:ea typeface="宋体" panose="02010600030101010101" pitchFamily="2" charset="-122"/>
              </a:rPr>
              <a:t>"Considering the overall situation and the need for Rel-18 timeline discussion, there is no plan to discuss or approve new project proposals or up-scoping proposals, unless previously arranged." </a:t>
            </a: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Close the discussion on from M-1 to M-8 in this RAN meeting in this meeting. </a:t>
            </a: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Proponent companies of from M-1 to M-5 can bring them up in next meeting.</a:t>
            </a:r>
            <a:endParaRPr lang="zh-CN" altLang="zh-CN" sz="1600" dirty="0">
              <a:solidFill>
                <a:srgbClr val="000000"/>
              </a:solidFill>
              <a:latin typeface="Times New Roman" panose="02020603050405020304" pitchFamily="18" charset="0"/>
              <a:ea typeface="宋体" panose="02010600030101010101" pitchFamily="2" charset="-122"/>
            </a:endParaRPr>
          </a:p>
          <a:p>
            <a:pPr marL="0" indent="0">
              <a:buNone/>
            </a:pPr>
            <a:endParaRPr lang="en-US" altLang="zh-CN" sz="1800" dirty="0">
              <a:solidFill>
                <a:srgbClr val="000000"/>
              </a:solidFill>
              <a:latin typeface="Times New Roman" panose="02020603050405020304" pitchFamily="18" charset="0"/>
              <a:ea typeface="宋体" panose="02010600030101010101" pitchFamily="2" charset="-122"/>
            </a:endParaRPr>
          </a:p>
          <a:p>
            <a:pPr marL="0" indent="0">
              <a:buNone/>
            </a:pPr>
            <a:endParaRPr lang="en-US" altLang="zh-CN" sz="2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59B6ADCF-B24D-4856-F9B5-467F8A645A17}"/>
              </a:ext>
            </a:extLst>
          </p:cNvPr>
          <p:cNvSpPr>
            <a:spLocks noGrp="1"/>
          </p:cNvSpPr>
          <p:nvPr>
            <p:ph type="title"/>
          </p:nvPr>
        </p:nvSpPr>
        <p:spPr>
          <a:xfrm>
            <a:off x="2355028" y="111637"/>
            <a:ext cx="9846020" cy="951614"/>
          </a:xfrm>
        </p:spPr>
        <p:txBody>
          <a:bodyPr/>
          <a:lstStyle/>
          <a:p>
            <a:r>
              <a:rPr lang="en-US" altLang="zh-CN" sz="3200" dirty="0"/>
              <a:t>Status after the intermediate round - 3</a:t>
            </a:r>
            <a:endParaRPr lang="zh-CN" altLang="en-US" sz="3200" dirty="0"/>
          </a:p>
        </p:txBody>
      </p:sp>
    </p:spTree>
    <p:extLst>
      <p:ext uri="{BB962C8B-B14F-4D97-AF65-F5344CB8AC3E}">
        <p14:creationId xmlns:p14="http://schemas.microsoft.com/office/powerpoint/2010/main" val="1326748144"/>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45919</TotalTime>
  <Words>1005</Words>
  <Application>Microsoft Office PowerPoint</Application>
  <PresentationFormat>自定义</PresentationFormat>
  <Paragraphs>79</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vt:i4>
      </vt:variant>
    </vt:vector>
  </HeadingPairs>
  <TitlesOfParts>
    <vt:vector size="17" baseType="lpstr">
      <vt:lpstr>-apple-system</vt:lpstr>
      <vt:lpstr>Nokia Pure Headline Ultra Light</vt:lpstr>
      <vt:lpstr>Nokia Pure Text</vt:lpstr>
      <vt:lpstr>Nokia Pure Text Light</vt:lpstr>
      <vt:lpstr>Arial</vt:lpstr>
      <vt:lpstr>Calibri</vt:lpstr>
      <vt:lpstr>Symbol</vt:lpstr>
      <vt:lpstr>Times New Roman</vt:lpstr>
      <vt:lpstr>Wingdings</vt:lpstr>
      <vt:lpstr>Nokia White Master with headline</vt:lpstr>
      <vt:lpstr>2_Office Theme</vt:lpstr>
      <vt:lpstr> Moderator's summary for discussion  [98e-19-R18-eRedCap]  </vt:lpstr>
      <vt:lpstr>Outline 1 – Pending issues in WID </vt:lpstr>
      <vt:lpstr>Outline 2 – Other proposals for updating WID</vt:lpstr>
      <vt:lpstr>Status after the intermediate round - 1</vt:lpstr>
      <vt:lpstr>Status after the intermediate round - 2</vt:lpstr>
      <vt:lpstr>Status after the intermediate round - 3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cmcc</cp:lastModifiedBy>
  <cp:revision>686</cp:revision>
  <dcterms:created xsi:type="dcterms:W3CDTF">2018-05-24T11:49:12Z</dcterms:created>
  <dcterms:modified xsi:type="dcterms:W3CDTF">2022-12-14T12:37:07Z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