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981" r:id="rId2"/>
    <p:sldId id="988" r:id="rId3"/>
    <p:sldId id="1025" r:id="rId4"/>
    <p:sldId id="1026" r:id="rId5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72732F"/>
    <a:srgbClr val="0000FF"/>
    <a:srgbClr val="FFCC00"/>
    <a:srgbClr val="72AF2F"/>
    <a:srgbClr val="CC00CC"/>
    <a:srgbClr val="B1D254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86" d="100"/>
          <a:sy n="86" d="100"/>
        </p:scale>
        <p:origin x="350" y="58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32937" y="2304059"/>
            <a:ext cx="9926126" cy="1826265"/>
          </a:xfrm>
        </p:spPr>
        <p:txBody>
          <a:bodyPr/>
          <a:lstStyle/>
          <a:p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Moderator's summary of discussion </a:t>
            </a:r>
            <a:b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[98e-08-R18-NCR]</a:t>
            </a:r>
            <a:b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br>
              <a:rPr lang="en-US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sz="2000" i="1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37426" y="4322921"/>
            <a:ext cx="8534400" cy="1412192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Moderator(ZTE)</a:t>
            </a:r>
            <a:endParaRPr lang="en-GB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71538" y="295411"/>
            <a:ext cx="1322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/>
              <a:t>RP-223458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D48BBBF-FEA2-4A6B-A98E-6B96B67DAEE5}"/>
              </a:ext>
            </a:extLst>
          </p:cNvPr>
          <p:cNvSpPr/>
          <p:nvPr/>
        </p:nvSpPr>
        <p:spPr>
          <a:xfrm>
            <a:off x="379879" y="661222"/>
            <a:ext cx="29150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Agenda Item:   9.3.1.6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311779" y="895579"/>
            <a:ext cx="11314633" cy="5066841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800" b="1" dirty="0"/>
              <a:t>Proposal 1:</a:t>
            </a:r>
          </a:p>
          <a:p>
            <a:pPr marL="0" indent="0">
              <a:buNone/>
            </a:pPr>
            <a:r>
              <a:rPr lang="en-US" altLang="zh-CN" sz="1800" i="1" dirty="0"/>
              <a:t>Specify the </a:t>
            </a:r>
            <a:r>
              <a:rPr lang="en-US" altLang="zh-CN" sz="1800" i="1" dirty="0" err="1"/>
              <a:t>signalling</a:t>
            </a:r>
            <a:r>
              <a:rPr lang="en-US" altLang="zh-CN" sz="1800" i="1" dirty="0"/>
              <a:t> and behavior of the following side control information for controlling the NCR-</a:t>
            </a:r>
            <a:r>
              <a:rPr lang="en-US" altLang="zh-CN" sz="1800" i="1" dirty="0" err="1"/>
              <a:t>Fwd</a:t>
            </a:r>
            <a:r>
              <a:rPr lang="en-US" altLang="zh-CN" sz="1800" i="1" dirty="0"/>
              <a:t> [RAN1, RAN2]</a:t>
            </a:r>
            <a:endParaRPr lang="zh-CN" altLang="zh-CN" sz="1800" i="1" dirty="0"/>
          </a:p>
          <a:p>
            <a:pPr marL="269875" lvl="1" indent="0">
              <a:buNone/>
            </a:pPr>
            <a:r>
              <a:rPr lang="en-US" altLang="zh-CN" sz="1600" i="1" dirty="0"/>
              <a:t>- Beamforming</a:t>
            </a:r>
            <a:endParaRPr lang="zh-CN" altLang="zh-CN" sz="1600" i="1" dirty="0"/>
          </a:p>
          <a:p>
            <a:pPr marL="269875" lvl="1" indent="0">
              <a:buNone/>
            </a:pPr>
            <a:r>
              <a:rPr lang="en-US" altLang="zh-CN" sz="1600" i="1" dirty="0"/>
              <a:t>- UL-DL TDD operation</a:t>
            </a:r>
            <a:endParaRPr lang="zh-CN" altLang="zh-CN" sz="1600" i="1" dirty="0"/>
          </a:p>
          <a:p>
            <a:pPr marL="269875" lvl="1" indent="0">
              <a:buNone/>
            </a:pPr>
            <a:r>
              <a:rPr lang="en-US" altLang="zh-CN" sz="1600" i="1" dirty="0"/>
              <a:t>- ON-OFF information</a:t>
            </a:r>
            <a:endParaRPr lang="zh-CN" altLang="zh-CN" sz="1600" i="1" dirty="0"/>
          </a:p>
          <a:p>
            <a:pPr marL="269875" lvl="1" indent="0">
              <a:buNone/>
            </a:pPr>
            <a:r>
              <a:rPr lang="en-US" altLang="zh-CN" sz="1600" b="1" i="1" strike="sngStrike" dirty="0"/>
              <a:t>Note: Power control aspect will be checked in RAN#98e</a:t>
            </a:r>
            <a:r>
              <a:rPr lang="en-US" altLang="zh-CN" sz="1600" i="1" strike="sngStrike" dirty="0"/>
              <a:t>.</a:t>
            </a:r>
            <a:endParaRPr lang="en-US" altLang="en-US" sz="1400" i="1" dirty="0"/>
          </a:p>
          <a:p>
            <a:pPr marL="0" indent="0">
              <a:spcBef>
                <a:spcPts val="300"/>
              </a:spcBef>
              <a:spcAft>
                <a:spcPts val="300"/>
              </a:spcAft>
              <a:buNone/>
            </a:pPr>
            <a:endParaRPr lang="en-US" alt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 sz="1800" b="1" dirty="0"/>
              <a:t>Initial round:</a:t>
            </a:r>
            <a:r>
              <a:rPr lang="en-US" altLang="zh-CN" sz="1800" dirty="0"/>
              <a:t> Any views on the proposed update on power control for Rel-18 NCR WID above?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Out of 30 companies responded, around 19 companies support or can accept this proposal. 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b="1" dirty="0"/>
              <a:t>Intermediate round:</a:t>
            </a:r>
            <a:r>
              <a:rPr lang="en-US" sz="1800" dirty="0"/>
              <a:t> Any strong concern on NOT supporting power control as side control information in Rel-18?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Out of 13 companies responded, 9 companies showed concern on NOT supporting power control as side control information in Rel-18. </a:t>
            </a:r>
            <a:endParaRPr 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b="1" dirty="0"/>
              <a:t>Final round:</a:t>
            </a:r>
            <a:r>
              <a:rPr lang="en-US" sz="1800" dirty="0"/>
              <a:t> above WID update is proposed with the following  proposed conclusion:  </a:t>
            </a:r>
          </a:p>
          <a:p>
            <a:pPr marL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1800" i="1" dirty="0"/>
              <a:t>    There is no consensus to add the scope of power control as side control information in the Rel-18 NCR WID.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One company showed concern on this conclusion in the final round.  </a:t>
            </a:r>
            <a:endParaRPr lang="en-US" sz="16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control as side control information </a:t>
            </a:r>
          </a:p>
        </p:txBody>
      </p:sp>
    </p:spTree>
    <p:extLst>
      <p:ext uri="{BB962C8B-B14F-4D97-AF65-F5344CB8AC3E}">
        <p14:creationId xmlns:p14="http://schemas.microsoft.com/office/powerpoint/2010/main" val="30734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311779" y="895579"/>
            <a:ext cx="11314633" cy="5066841"/>
          </a:xfrm>
        </p:spPr>
        <p:txBody>
          <a:bodyPr/>
          <a:lstStyle/>
          <a:p>
            <a:pPr marL="0" indent="0">
              <a:spcBef>
                <a:spcPts val="300"/>
              </a:spcBef>
              <a:spcAft>
                <a:spcPts val="300"/>
              </a:spcAft>
              <a:buNone/>
            </a:pPr>
            <a:endParaRPr 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 sz="1800" b="1" dirty="0"/>
              <a:t>Extended</a:t>
            </a:r>
            <a:r>
              <a:rPr lang="en-US" sz="1800" b="1" dirty="0"/>
              <a:t> round discussion:</a:t>
            </a:r>
            <a:endParaRPr lang="en-US" altLang="zh-CN" sz="1800" i="1" dirty="0"/>
          </a:p>
          <a:p>
            <a:pPr marL="444500" lvl="1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dirty="0"/>
              <a:t>Limited TU left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1TU left for one RAN1 meeting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Remaining work: 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altLang="zh-CN" sz="1400" dirty="0"/>
              <a:t>Signaling design for aperiodic/semi-persistent signaling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altLang="zh-CN" sz="1400" dirty="0"/>
              <a:t>Discussion on RRC/MAC-CE parameters  (impact on RAN2 work)</a:t>
            </a:r>
          </a:p>
          <a:p>
            <a:pPr marL="444500" lvl="1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dirty="0"/>
              <a:t>Limited the scope to semi-static approach -&gt;still have divergence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whether we can just rely on OAM in this release (given that beam configuration is OAM-configured)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whether benefit is sufficient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Which links power control is applicable? UL of backhaul link or DL of access link? How is it related to C-link?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Whether this is per access beam?  Signaling design?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Whether it impacts channel reciprocity</a:t>
            </a:r>
          </a:p>
          <a:p>
            <a:pPr marL="444500" lvl="1" indent="0">
              <a:spcBef>
                <a:spcPts val="300"/>
              </a:spcBef>
              <a:spcAft>
                <a:spcPts val="300"/>
              </a:spcAft>
              <a:buNone/>
            </a:pPr>
            <a:endParaRPr lang="en-US" altLang="zh-CN" sz="1600" dirty="0"/>
          </a:p>
          <a:p>
            <a:pPr marL="444500" lvl="1" indent="0">
              <a:spcBef>
                <a:spcPts val="300"/>
              </a:spcBef>
              <a:spcAft>
                <a:spcPts val="300"/>
              </a:spcAft>
              <a:buNone/>
            </a:pPr>
            <a:endParaRPr lang="en-US" altLang="zh-CN" sz="16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zh-CN" sz="16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zh-CN" sz="1600" dirty="0"/>
          </a:p>
          <a:p>
            <a:pPr marL="803275" lvl="2" indent="0">
              <a:spcBef>
                <a:spcPts val="300"/>
              </a:spcBef>
              <a:spcAft>
                <a:spcPts val="300"/>
              </a:spcAft>
              <a:buNone/>
            </a:pPr>
            <a:endParaRPr lang="en-US" altLang="zh-CN" sz="1400" dirty="0"/>
          </a:p>
          <a:p>
            <a:pPr marL="803275" lvl="2" indent="0">
              <a:spcBef>
                <a:spcPts val="300"/>
              </a:spcBef>
              <a:spcAft>
                <a:spcPts val="300"/>
              </a:spcAft>
              <a:buNone/>
            </a:pPr>
            <a:endParaRPr lang="en-US" altLang="zh-CN" sz="14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control as side control information </a:t>
            </a:r>
          </a:p>
        </p:txBody>
      </p:sp>
    </p:spTree>
    <p:extLst>
      <p:ext uri="{BB962C8B-B14F-4D97-AF65-F5344CB8AC3E}">
        <p14:creationId xmlns:p14="http://schemas.microsoft.com/office/powerpoint/2010/main" val="3890551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311779" y="895579"/>
            <a:ext cx="11314633" cy="5066841"/>
          </a:xfrm>
        </p:spPr>
        <p:txBody>
          <a:bodyPr/>
          <a:lstStyle/>
          <a:p>
            <a:pPr marL="0" indent="0">
              <a:spcBef>
                <a:spcPts val="300"/>
              </a:spcBef>
              <a:spcAft>
                <a:spcPts val="300"/>
              </a:spcAft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altLang="zh-CN" sz="1800" b="1" dirty="0"/>
              <a:t>Proposal:</a:t>
            </a:r>
          </a:p>
          <a:p>
            <a:pPr marL="0" indent="0">
              <a:buNone/>
            </a:pPr>
            <a:r>
              <a:rPr lang="en-US" altLang="zh-CN" sz="1800" i="1" dirty="0"/>
              <a:t>Specify the </a:t>
            </a:r>
            <a:r>
              <a:rPr lang="en-US" altLang="zh-CN" sz="1800" i="1" dirty="0" err="1"/>
              <a:t>signalling</a:t>
            </a:r>
            <a:r>
              <a:rPr lang="en-US" altLang="zh-CN" sz="1800" i="1" dirty="0"/>
              <a:t> and behavior of the following side control information for controlling the NCR-</a:t>
            </a:r>
            <a:r>
              <a:rPr lang="en-US" altLang="zh-CN" sz="1800" i="1" dirty="0" err="1"/>
              <a:t>Fwd</a:t>
            </a:r>
            <a:r>
              <a:rPr lang="en-US" altLang="zh-CN" sz="1800" i="1" dirty="0"/>
              <a:t> [RAN1, RAN2]</a:t>
            </a:r>
            <a:endParaRPr lang="zh-CN" altLang="zh-CN" sz="1800" i="1" dirty="0"/>
          </a:p>
          <a:p>
            <a:pPr marL="269875" lvl="1" indent="0">
              <a:buNone/>
            </a:pPr>
            <a:r>
              <a:rPr lang="en-US" altLang="zh-CN" sz="1600" i="1" dirty="0"/>
              <a:t>- Beamforming</a:t>
            </a:r>
            <a:endParaRPr lang="zh-CN" altLang="zh-CN" sz="1600" i="1" dirty="0"/>
          </a:p>
          <a:p>
            <a:pPr marL="269875" lvl="1" indent="0">
              <a:buNone/>
            </a:pPr>
            <a:r>
              <a:rPr lang="en-US" altLang="zh-CN" sz="1600" i="1" dirty="0"/>
              <a:t>- UL-DL TDD operation</a:t>
            </a:r>
            <a:endParaRPr lang="zh-CN" altLang="zh-CN" sz="1600" i="1" dirty="0"/>
          </a:p>
          <a:p>
            <a:pPr marL="269875" lvl="1" indent="0">
              <a:buNone/>
            </a:pPr>
            <a:r>
              <a:rPr lang="en-US" altLang="zh-CN" sz="1600" i="1" dirty="0"/>
              <a:t>- ON-OFF information</a:t>
            </a:r>
            <a:endParaRPr lang="zh-CN" altLang="zh-CN" sz="1600" i="1" dirty="0"/>
          </a:p>
          <a:p>
            <a:pPr marL="269875" lvl="1" indent="0">
              <a:buNone/>
            </a:pPr>
            <a:r>
              <a:rPr lang="en-US" altLang="zh-CN" sz="1600" b="1" i="1" strike="sngStrike" dirty="0"/>
              <a:t>Note: Power control aspect will be checked in RAN#98e</a:t>
            </a:r>
            <a:r>
              <a:rPr lang="en-US" altLang="zh-CN" sz="1600" i="1" strike="sngStrike" dirty="0"/>
              <a:t>.</a:t>
            </a:r>
            <a:endParaRPr lang="en-US" altLang="en-US" sz="1400" i="1" dirty="0"/>
          </a:p>
          <a:p>
            <a:pPr marL="444500" lvl="1" indent="0">
              <a:spcBef>
                <a:spcPts val="300"/>
              </a:spcBef>
              <a:spcAft>
                <a:spcPts val="300"/>
              </a:spcAft>
              <a:buNone/>
            </a:pPr>
            <a:endParaRPr lang="en-US" altLang="zh-CN" sz="16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 sz="1800" dirty="0"/>
              <a:t>Remove the bullet point related to power control and "the removal of the power control bullet does not prevent the essential correction of power control of </a:t>
            </a:r>
            <a:r>
              <a:rPr lang="en-US" altLang="zh-CN" sz="1800" dirty="0" err="1"/>
              <a:t>gNB</a:t>
            </a:r>
            <a:r>
              <a:rPr lang="en-US" altLang="zh-CN" sz="1800" dirty="0"/>
              <a:t>-NCR link" is </a:t>
            </a:r>
            <a:r>
              <a:rPr lang="en-US" altLang="zh-CN" sz="1800" dirty="0" err="1"/>
              <a:t>minuted</a:t>
            </a:r>
            <a:r>
              <a:rPr lang="en-US" altLang="zh-CN" sz="1800" dirty="0"/>
              <a:t>.</a:t>
            </a:r>
          </a:p>
          <a:p>
            <a:pPr marL="444500" lvl="1" indent="0">
              <a:spcBef>
                <a:spcPts val="300"/>
              </a:spcBef>
              <a:spcAft>
                <a:spcPts val="300"/>
              </a:spcAft>
              <a:buNone/>
            </a:pPr>
            <a:endParaRPr lang="en-US" altLang="zh-CN" sz="16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zh-CN" sz="1600" dirty="0"/>
          </a:p>
          <a:p>
            <a:pPr marL="803275" lvl="2" indent="0">
              <a:spcBef>
                <a:spcPts val="300"/>
              </a:spcBef>
              <a:spcAft>
                <a:spcPts val="300"/>
              </a:spcAft>
              <a:buNone/>
            </a:pPr>
            <a:endParaRPr lang="en-US" altLang="zh-CN" sz="1400" dirty="0"/>
          </a:p>
          <a:p>
            <a:pPr marL="803275" lvl="2" indent="0">
              <a:spcBef>
                <a:spcPts val="300"/>
              </a:spcBef>
              <a:spcAft>
                <a:spcPts val="300"/>
              </a:spcAft>
              <a:buNone/>
            </a:pPr>
            <a:endParaRPr lang="en-US" altLang="zh-CN" sz="14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control as side control information </a:t>
            </a:r>
          </a:p>
        </p:txBody>
      </p:sp>
    </p:spTree>
    <p:extLst>
      <p:ext uri="{BB962C8B-B14F-4D97-AF65-F5344CB8AC3E}">
        <p14:creationId xmlns:p14="http://schemas.microsoft.com/office/powerpoint/2010/main" val="6275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20312</TotalTime>
  <Words>390</Words>
  <Application>Microsoft Office PowerPoint</Application>
  <PresentationFormat>宽屏</PresentationFormat>
  <Paragraphs>53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굴림</vt:lpstr>
      <vt:lpstr>黑体</vt:lpstr>
      <vt:lpstr>宋体</vt:lpstr>
      <vt:lpstr>微软雅黑</vt:lpstr>
      <vt:lpstr>Arial</vt:lpstr>
      <vt:lpstr>Arial Black</vt:lpstr>
      <vt:lpstr>Calibri</vt:lpstr>
      <vt:lpstr>Times New Roman</vt:lpstr>
      <vt:lpstr>3gpp</vt:lpstr>
      <vt:lpstr>Moderator's summary of discussion  [98e-08-R18-NCR]  </vt:lpstr>
      <vt:lpstr>Power control as side control information </vt:lpstr>
      <vt:lpstr>Power control as side control information </vt:lpstr>
      <vt:lpstr>Power control as side control information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ZTE-Nan</cp:lastModifiedBy>
  <cp:revision>948</cp:revision>
  <cp:lastPrinted>2016-09-15T08:31:00Z</cp:lastPrinted>
  <dcterms:created xsi:type="dcterms:W3CDTF">2009-11-27T05:15:00Z</dcterms:created>
  <dcterms:modified xsi:type="dcterms:W3CDTF">2022-12-16T13:11:42Z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