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7"/>
  </p:notesMasterIdLst>
  <p:sldIdLst>
    <p:sldId id="256" r:id="rId3"/>
    <p:sldId id="405" r:id="rId4"/>
    <p:sldId id="429" r:id="rId5"/>
    <p:sldId id="428" r:id="rId6"/>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256"/>
            <p14:sldId id="405"/>
            <p14:sldId id="429"/>
            <p14:sldId id="42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2DC84D"/>
    <a:srgbClr val="FFFFFF"/>
    <a:srgbClr val="5E5E5E"/>
    <a:srgbClr val="CACAC8"/>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826" autoAdjust="0"/>
  </p:normalViewPr>
  <p:slideViewPr>
    <p:cSldViewPr snapToGrid="0" snapToObjects="1">
      <p:cViewPr varScale="1">
        <p:scale>
          <a:sx n="59" d="100"/>
          <a:sy n="59" d="100"/>
        </p:scale>
        <p:origin x="21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dirty="0"/>
              <a:t>单击此处编辑母版标题样式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headEnd/>
            <a:tailEnd/>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2022/12/14</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647789" y="2476502"/>
            <a:ext cx="17983112" cy="7612742"/>
          </a:xfrm>
        </p:spPr>
        <p:txBody>
          <a:bodyPr/>
          <a:lstStyle/>
          <a:p>
            <a:pPr>
              <a:lnSpc>
                <a:spcPct val="150000"/>
              </a:lnSpc>
            </a:pPr>
            <a:r>
              <a:rPr lang="en-US" altLang="zh-CN" sz="5400" dirty="0">
                <a:solidFill>
                  <a:srgbClr val="0B945F"/>
                </a:solidFill>
                <a:latin typeface="Times New Roman" panose="02020603050405020304" pitchFamily="18" charset="0"/>
                <a:cs typeface="Times New Roman" panose="02020603050405020304" pitchFamily="18" charset="0"/>
              </a:rPr>
              <a:t>3GPP TSG RAN Meeting #98-e</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Electronic Meeting, December 12-16, 2022</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Title: Moderator’s summary for discussion [98e-17-R18-SLEvo]</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Source: Moderator (OPPO)</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Agenda item: 9.3.1.5</a:t>
            </a:r>
            <a:br>
              <a:rPr lang="en-US" altLang="zh-CN" sz="5400" dirty="0">
                <a:solidFill>
                  <a:srgbClr val="0B945F"/>
                </a:solidFill>
                <a:latin typeface="Times New Roman" panose="02020603050405020304" pitchFamily="18" charset="0"/>
                <a:cs typeface="Times New Roman" panose="02020603050405020304" pitchFamily="18" charset="0"/>
              </a:rPr>
            </a:br>
            <a:r>
              <a:rPr lang="en-US" altLang="zh-CN" sz="5400" dirty="0">
                <a:solidFill>
                  <a:srgbClr val="0B945F"/>
                </a:solidFill>
                <a:latin typeface="Times New Roman" panose="02020603050405020304" pitchFamily="18" charset="0"/>
                <a:cs typeface="Times New Roman" panose="02020603050405020304" pitchFamily="18" charset="0"/>
              </a:rPr>
              <a:t>Document for: Discussion and Decision</a:t>
            </a:r>
            <a:endParaRPr kumimoji="1" lang="zh-CN" altLang="en-US" sz="5400" dirty="0">
              <a:latin typeface="Times New Roman" panose="02020603050405020304" pitchFamily="18" charset="0"/>
              <a:cs typeface="Times New Roman" panose="02020603050405020304" pitchFamily="18" charset="0"/>
            </a:endParaRPr>
          </a:p>
        </p:txBody>
      </p:sp>
      <p:sp>
        <p:nvSpPr>
          <p:cNvPr id="2" name="标题 4">
            <a:extLst>
              <a:ext uri="{FF2B5EF4-FFF2-40B4-BE49-F238E27FC236}">
                <a16:creationId xmlns:a16="http://schemas.microsoft.com/office/drawing/2014/main" id="{40886225-66AD-637D-DE2F-C452354C8A37}"/>
              </a:ext>
            </a:extLst>
          </p:cNvPr>
          <p:cNvSpPr txBox="1">
            <a:spLocks/>
          </p:cNvSpPr>
          <p:nvPr/>
        </p:nvSpPr>
        <p:spPr>
          <a:xfrm>
            <a:off x="20459829" y="2530928"/>
            <a:ext cx="3330940" cy="1159327"/>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defRPr sz="72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hangingPunct="1">
              <a:lnSpc>
                <a:spcPct val="150000"/>
              </a:lnSpc>
            </a:pPr>
            <a:r>
              <a:rPr lang="en-US" altLang="zh-CN" sz="5400" dirty="0">
                <a:solidFill>
                  <a:srgbClr val="0B945F"/>
                </a:solidFill>
                <a:latin typeface="Times New Roman" panose="02020603050405020304" pitchFamily="18" charset="0"/>
                <a:cs typeface="Times New Roman" panose="02020603050405020304" pitchFamily="18" charset="0"/>
              </a:rPr>
              <a:t>RP-223457</a:t>
            </a:r>
            <a:endParaRPr kumimoji="1" lang="zh-CN" altLang="en-US" sz="5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Summary of Intermediate email discussion</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626822"/>
            <a:ext cx="22841774" cy="10461652"/>
          </a:xfrm>
        </p:spPr>
        <p:txBody>
          <a:bodyPr>
            <a:normAutofit fontScale="77500" lnSpcReduction="20000"/>
          </a:bodyPr>
          <a:lstStyle/>
          <a:p>
            <a:r>
              <a:rPr lang="en-US" altLang="zh-CN" sz="5200" dirty="0"/>
              <a:t>Two package alternatives were discussed and considered:</a:t>
            </a:r>
          </a:p>
          <a:p>
            <a:endParaRPr lang="en-US" altLang="zh-CN" sz="2600" dirty="0"/>
          </a:p>
          <a:p>
            <a:pPr marL="635000" lvl="1" indent="0">
              <a:buNone/>
            </a:pPr>
            <a:r>
              <a:rPr lang="en-US" altLang="zh-CN" dirty="0"/>
              <a:t>Alt. 1: Start both CA objective and FR2 </a:t>
            </a:r>
            <a:r>
              <a:rPr lang="en-US" altLang="zh-CN" dirty="0">
                <a:latin typeface="Arial" panose="020B0604020202020204" pitchFamily="34" charset="0"/>
                <a:cs typeface="Arial" panose="020B0604020202020204" pitchFamily="34" charset="0"/>
              </a:rPr>
              <a:t>”</a:t>
            </a:r>
            <a:r>
              <a:rPr lang="en-US" altLang="zh-CN" dirty="0"/>
              <a:t>study only</a:t>
            </a:r>
            <a:r>
              <a:rPr lang="en-US" altLang="zh-CN" dirty="0">
                <a:latin typeface="Arial" panose="020B0604020202020204" pitchFamily="34" charset="0"/>
                <a:cs typeface="Arial" panose="020B0604020202020204" pitchFamily="34" charset="0"/>
              </a:rPr>
              <a:t>”</a:t>
            </a:r>
            <a:r>
              <a:rPr lang="en-US" altLang="zh-CN" dirty="0"/>
              <a:t> objective, with reduced scope</a:t>
            </a:r>
          </a:p>
          <a:p>
            <a:pPr lvl="2">
              <a:buFont typeface="Wingdings" panose="05000000000000000000" pitchFamily="2" charset="2"/>
              <a:buChar char="Ø"/>
            </a:pPr>
            <a:r>
              <a:rPr lang="en-US" altLang="zh-CN" dirty="0"/>
              <a:t>CA work: only mode 2 in ITS band; support same number of Tx/Rx carriers; no enhance to HARQ, PSFCH, RSRP and CSI feedbacks</a:t>
            </a:r>
          </a:p>
          <a:p>
            <a:pPr lvl="2">
              <a:buFont typeface="Wingdings" panose="05000000000000000000" pitchFamily="2" charset="2"/>
              <a:buChar char="Ø"/>
            </a:pPr>
            <a:r>
              <a:rPr lang="en-US" altLang="zh-CN" dirty="0"/>
              <a:t>FR2 study: only RAN1; low priority</a:t>
            </a:r>
          </a:p>
          <a:p>
            <a:pPr lvl="2">
              <a:buFont typeface="Wingdings" panose="05000000000000000000" pitchFamily="2" charset="2"/>
              <a:buChar char="Ø"/>
            </a:pPr>
            <a:r>
              <a:rPr lang="en-US" altLang="zh-CN" u="sng" dirty="0"/>
              <a:t>Support (8)</a:t>
            </a:r>
            <a:r>
              <a:rPr lang="en-US" altLang="zh-CN" dirty="0"/>
              <a:t>: NSC (remove intra-band CA), Sharp, Qualcomm/Meta/BOSCH (remove Tx/Rx restriction and low priority for FR2 in RAN1), LGE, Intel, Lenovo (no HARQ restriction, add mode 1)</a:t>
            </a:r>
          </a:p>
          <a:p>
            <a:pPr lvl="2">
              <a:buFont typeface="Wingdings" panose="05000000000000000000" pitchFamily="2" charset="2"/>
              <a:buChar char="Ø"/>
            </a:pPr>
            <a:endParaRPr lang="en-US" altLang="zh-CN" dirty="0"/>
          </a:p>
          <a:p>
            <a:pPr marL="635000" lvl="1" indent="0">
              <a:buNone/>
            </a:pPr>
            <a:r>
              <a:rPr lang="en-US" altLang="zh-CN" dirty="0"/>
              <a:t>Alt. 2: Start only FR2 as a </a:t>
            </a:r>
            <a:r>
              <a:rPr lang="en-US" altLang="zh-CN" dirty="0">
                <a:latin typeface="Arial" panose="020B0604020202020204" pitchFamily="34" charset="0"/>
                <a:cs typeface="Arial" panose="020B0604020202020204" pitchFamily="34" charset="0"/>
              </a:rPr>
              <a:t>”</a:t>
            </a:r>
            <a:r>
              <a:rPr lang="en-US" altLang="zh-CN" dirty="0"/>
              <a:t>study only</a:t>
            </a:r>
            <a:r>
              <a:rPr lang="en-US" altLang="zh-CN" dirty="0">
                <a:latin typeface="Arial" panose="020B0604020202020204" pitchFamily="34" charset="0"/>
                <a:cs typeface="Arial" panose="020B0604020202020204" pitchFamily="34" charset="0"/>
              </a:rPr>
              <a:t>”</a:t>
            </a:r>
            <a:r>
              <a:rPr lang="en-US" altLang="zh-CN" dirty="0"/>
              <a:t> objective (both RAN1 and RAN2 involvement)</a:t>
            </a:r>
          </a:p>
          <a:p>
            <a:pPr lvl="2">
              <a:buFont typeface="Wingdings" panose="05000000000000000000" pitchFamily="2" charset="2"/>
              <a:buChar char="Ø"/>
            </a:pPr>
            <a:r>
              <a:rPr lang="en-US" altLang="zh-CN" u="sng" dirty="0"/>
              <a:t>Support (18)</a:t>
            </a:r>
            <a:r>
              <a:rPr lang="en-US" altLang="zh-CN" dirty="0"/>
              <a:t>: Ericsson, Futurewei, MediaTek, Sony, Apple, Verizon, vivo, CATT, DCM, Panasonic, Spreadtrum, Samsung, Nokia, </a:t>
            </a:r>
            <a:r>
              <a:rPr lang="en-US" altLang="zh-CN" dirty="0" err="1"/>
              <a:t>Transsion</a:t>
            </a:r>
            <a:r>
              <a:rPr lang="en-US" altLang="zh-CN" dirty="0"/>
              <a:t>, Huawei, LGE (low priority), Continental, OPPO</a:t>
            </a:r>
          </a:p>
          <a:p>
            <a:pPr lvl="2">
              <a:buFont typeface="Wingdings" panose="05000000000000000000" pitchFamily="2" charset="2"/>
              <a:buChar char="Ø"/>
            </a:pPr>
            <a:endParaRPr lang="en-US" altLang="zh-CN" dirty="0"/>
          </a:p>
          <a:p>
            <a:pPr marL="635000" lvl="1" indent="0">
              <a:buNone/>
            </a:pPr>
            <a:r>
              <a:rPr lang="en-US" altLang="zh-CN" dirty="0"/>
              <a:t>Start only CA or FR2: IDC</a:t>
            </a:r>
          </a:p>
          <a:p>
            <a:pPr lvl="2"/>
            <a:endParaRPr lang="en-US" altLang="zh-CN" dirty="0"/>
          </a:p>
          <a:p>
            <a:pPr marL="635000" lvl="1" indent="0">
              <a:buNone/>
            </a:pPr>
            <a:r>
              <a:rPr lang="en-US" altLang="zh-CN" dirty="0"/>
              <a:t>Neither: TIM, VW</a:t>
            </a:r>
          </a:p>
        </p:txBody>
      </p:sp>
    </p:spTree>
    <p:extLst>
      <p:ext uri="{BB962C8B-B14F-4D97-AF65-F5344CB8AC3E}">
        <p14:creationId xmlns:p14="http://schemas.microsoft.com/office/powerpoint/2010/main" val="2163059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Moderator observations and comments</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626822"/>
            <a:ext cx="22841774" cy="10025149"/>
          </a:xfrm>
        </p:spPr>
        <p:txBody>
          <a:bodyPr>
            <a:normAutofit/>
          </a:bodyPr>
          <a:lstStyle/>
          <a:p>
            <a:pPr marL="1377950" lvl="1" indent="-742950">
              <a:buFont typeface="+mj-lt"/>
              <a:buAutoNum type="arabicPeriod"/>
            </a:pPr>
            <a:r>
              <a:rPr lang="en-US" altLang="zh-CN" dirty="0"/>
              <a:t>Those supported to start both CA and FR2 (Alt. 1), most of them do not want scope reduction in one way or another (e.g., CA for ITS band only, same Tx/Rx carriers, mode 2 only, or no HARQ enhancement, or low priority for FR2). </a:t>
            </a:r>
          </a:p>
          <a:p>
            <a:pPr marL="1377950" lvl="1" indent="-742950">
              <a:buFont typeface="+mj-lt"/>
              <a:buAutoNum type="arabicPeriod"/>
            </a:pPr>
            <a:r>
              <a:rPr lang="en-US" altLang="zh-CN" dirty="0"/>
              <a:t>From the initial round discussion, many have strong concern and expressed there is no room/TU to start both.</a:t>
            </a:r>
          </a:p>
          <a:p>
            <a:pPr marL="1377950" lvl="1" indent="-742950">
              <a:buFont typeface="+mj-lt"/>
              <a:buAutoNum type="arabicPeriod"/>
            </a:pPr>
            <a:r>
              <a:rPr lang="en-US" altLang="zh-CN" dirty="0"/>
              <a:t>At the same time, the majority does not prefer to further down-scope Co-Ex objective.</a:t>
            </a:r>
          </a:p>
          <a:p>
            <a:pPr marL="1377950" lvl="1" indent="-742950">
              <a:buFont typeface="+mj-lt"/>
              <a:buAutoNum type="arabicPeriod"/>
            </a:pPr>
            <a:r>
              <a:rPr lang="en-US" altLang="zh-CN" dirty="0"/>
              <a:t>In Alt. 2, one company preferred to treat FR2 as low priority; Otherwise, stable.</a:t>
            </a:r>
          </a:p>
          <a:p>
            <a:pPr marL="1377950" lvl="1" indent="-742950">
              <a:buFont typeface="+mj-lt"/>
              <a:buAutoNum type="arabicPeriod"/>
            </a:pPr>
            <a:endParaRPr lang="en-US" altLang="zh-CN" dirty="0"/>
          </a:p>
        </p:txBody>
      </p:sp>
    </p:spTree>
    <p:extLst>
      <p:ext uri="{BB962C8B-B14F-4D97-AF65-F5344CB8AC3E}">
        <p14:creationId xmlns:p14="http://schemas.microsoft.com/office/powerpoint/2010/main" val="1436895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5A6EF9-FE1D-2462-BDCE-D2A918070CA1}"/>
              </a:ext>
            </a:extLst>
          </p:cNvPr>
          <p:cNvSpPr>
            <a:spLocks noGrp="1"/>
          </p:cNvSpPr>
          <p:nvPr>
            <p:ph type="title"/>
          </p:nvPr>
        </p:nvSpPr>
        <p:spPr/>
        <p:txBody>
          <a:bodyPr/>
          <a:lstStyle/>
          <a:p>
            <a:r>
              <a:rPr lang="en-US" altLang="zh-CN" dirty="0"/>
              <a:t>Updated way forward proposals</a:t>
            </a:r>
            <a:endParaRPr lang="zh-CN" altLang="en-US" dirty="0"/>
          </a:p>
        </p:txBody>
      </p:sp>
      <p:sp>
        <p:nvSpPr>
          <p:cNvPr id="3" name="文本占位符 2">
            <a:extLst>
              <a:ext uri="{FF2B5EF4-FFF2-40B4-BE49-F238E27FC236}">
                <a16:creationId xmlns:a16="http://schemas.microsoft.com/office/drawing/2014/main" id="{7EFBC1BD-3E2C-7965-E1A9-3FE72498D68A}"/>
              </a:ext>
            </a:extLst>
          </p:cNvPr>
          <p:cNvSpPr>
            <a:spLocks noGrp="1"/>
          </p:cNvSpPr>
          <p:nvPr>
            <p:ph type="body" sz="quarter" idx="10"/>
          </p:nvPr>
        </p:nvSpPr>
        <p:spPr>
          <a:xfrm>
            <a:off x="776506" y="2322576"/>
            <a:ext cx="22841774" cy="10096639"/>
          </a:xfrm>
        </p:spPr>
        <p:txBody>
          <a:bodyPr>
            <a:normAutofit fontScale="92500"/>
          </a:bodyPr>
          <a:lstStyle/>
          <a:p>
            <a:pPr>
              <a:lnSpc>
                <a:spcPct val="107000"/>
              </a:lnSpc>
              <a:spcAft>
                <a:spcPts val="800"/>
              </a:spcAft>
            </a:pPr>
            <a:r>
              <a:rPr lang="en-US" sz="5400" b="1" dirty="0">
                <a:effectLst/>
                <a:latin typeface="Calibri" panose="020F0502020204030204" pitchFamily="34" charset="0"/>
                <a:ea typeface="PMingLiU" panose="02020500000000000000" pitchFamily="18" charset="-120"/>
                <a:cs typeface="Times New Roman" panose="02020603050405020304" pitchFamily="18" charset="0"/>
              </a:rPr>
              <a:t>Proposal 1 (II): </a:t>
            </a:r>
          </a:p>
          <a:p>
            <a:pPr marL="685800" indent="-685800">
              <a:lnSpc>
                <a:spcPct val="107000"/>
              </a:lnSpc>
              <a:spcAft>
                <a:spcPts val="800"/>
              </a:spcAft>
              <a:buFont typeface="Arial" panose="020B0604020202020204" pitchFamily="34" charset="0"/>
              <a:buChar char="•"/>
            </a:pPr>
            <a:r>
              <a:rPr lang="en-US" sz="5400" dirty="0">
                <a:effectLst/>
                <a:latin typeface="Calibri" panose="020F0502020204030204" pitchFamily="34" charset="0"/>
                <a:ea typeface="PMingLiU" panose="02020500000000000000" pitchFamily="18" charset="-120"/>
                <a:cs typeface="Times New Roman" panose="02020603050405020304" pitchFamily="18" charset="0"/>
              </a:rPr>
              <a:t>Continue the FR2 topic as a “study” only objective from RAN#98-e with both RAN1 and RAN2 involvement</a:t>
            </a:r>
          </a:p>
          <a:p>
            <a:pPr marL="1955800" lvl="1" indent="-685800">
              <a:lnSpc>
                <a:spcPct val="107000"/>
              </a:lnSpc>
              <a:spcAft>
                <a:spcPts val="800"/>
              </a:spcAft>
              <a:buFont typeface="Arial" panose="020B0604020202020204" pitchFamily="34" charset="0"/>
              <a:buChar char="•"/>
            </a:pPr>
            <a:r>
              <a:rPr lang="en-US" sz="5000" dirty="0">
                <a:effectLst/>
                <a:latin typeface="Calibri" panose="020F0502020204030204" pitchFamily="34" charset="0"/>
                <a:ea typeface="PMingLiU" panose="02020500000000000000" pitchFamily="18" charset="-120"/>
                <a:cs typeface="Times New Roman" panose="02020603050405020304" pitchFamily="18" charset="0"/>
              </a:rPr>
              <a:t>The priority handling of this objective is up to the session chairs in RAN1 and RAN2</a:t>
            </a:r>
          </a:p>
          <a:p>
            <a:pPr marL="1955800" lvl="1" indent="-685800">
              <a:lnSpc>
                <a:spcPct val="107000"/>
              </a:lnSpc>
              <a:spcAft>
                <a:spcPts val="800"/>
              </a:spcAft>
              <a:buFont typeface="Arial" panose="020B0604020202020204" pitchFamily="34" charset="0"/>
              <a:buChar char="•"/>
            </a:pPr>
            <a:r>
              <a:rPr lang="en-US" sz="5000" dirty="0">
                <a:effectLst/>
                <a:latin typeface="Calibri" panose="020F0502020204030204" pitchFamily="34" charset="0"/>
                <a:ea typeface="PMingLiU" panose="02020500000000000000" pitchFamily="18" charset="-120"/>
                <a:cs typeface="Times New Roman" panose="02020603050405020304" pitchFamily="18" charset="0"/>
              </a:rPr>
              <a:t>The timing to start the RAN2 study is up to RAN2 session chair (e.g., after RAN1 has made some progress)</a:t>
            </a:r>
          </a:p>
          <a:p>
            <a:pPr marL="685800" indent="-685800">
              <a:lnSpc>
                <a:spcPct val="107000"/>
              </a:lnSpc>
              <a:spcAft>
                <a:spcPts val="800"/>
              </a:spcAft>
              <a:buFont typeface="Arial" panose="020B0604020202020204" pitchFamily="34" charset="0"/>
              <a:buChar char="•"/>
            </a:pPr>
            <a:r>
              <a:rPr lang="en-US" sz="5400" dirty="0">
                <a:effectLst/>
                <a:latin typeface="Calibri" panose="020F0502020204030204" pitchFamily="34" charset="0"/>
                <a:ea typeface="PMingLiU" panose="02020500000000000000" pitchFamily="18" charset="-120"/>
                <a:cs typeface="Times New Roman" panose="02020603050405020304" pitchFamily="18" charset="0"/>
              </a:rPr>
              <a:t>The CA objective is dropped from Rel-18. It should be re-considered in Rel-19</a:t>
            </a:r>
          </a:p>
          <a:p>
            <a:pPr>
              <a:lnSpc>
                <a:spcPct val="107000"/>
              </a:lnSpc>
              <a:spcAft>
                <a:spcPts val="800"/>
              </a:spcAft>
            </a:pPr>
            <a:endParaRPr lang="en-US" sz="5400" b="1" dirty="0">
              <a:effectLst/>
              <a:latin typeface="Calibri" panose="020F0502020204030204" pitchFamily="34" charset="0"/>
              <a:ea typeface="PMingLiU" panose="02020500000000000000" pitchFamily="18" charset="-120"/>
              <a:cs typeface="Times New Roman" panose="02020603050405020304" pitchFamily="18" charset="0"/>
            </a:endParaRPr>
          </a:p>
          <a:p>
            <a:pPr>
              <a:lnSpc>
                <a:spcPct val="107000"/>
              </a:lnSpc>
              <a:spcAft>
                <a:spcPts val="800"/>
              </a:spcAft>
            </a:pPr>
            <a:r>
              <a:rPr lang="en-US" sz="5400" b="1" dirty="0">
                <a:effectLst/>
                <a:latin typeface="Calibri" panose="020F0502020204030204" pitchFamily="34" charset="0"/>
                <a:ea typeface="PMingLiU" panose="02020500000000000000" pitchFamily="18" charset="-120"/>
                <a:cs typeface="Times New Roman" panose="02020603050405020304" pitchFamily="18" charset="0"/>
              </a:rPr>
              <a:t>Proposal 3 (I): </a:t>
            </a:r>
            <a:r>
              <a:rPr lang="en-US" sz="5400" dirty="0">
                <a:effectLst/>
                <a:latin typeface="Calibri" panose="020F0502020204030204" pitchFamily="34" charset="0"/>
                <a:ea typeface="PMingLiU" panose="02020500000000000000" pitchFamily="18" charset="-120"/>
                <a:cs typeface="Times New Roman" panose="02020603050405020304" pitchFamily="18" charset="0"/>
              </a:rPr>
              <a:t>For the SL-U objective, update the following bullet as:</a:t>
            </a:r>
          </a:p>
          <a:p>
            <a:pPr marL="685800" indent="-685800">
              <a:lnSpc>
                <a:spcPct val="107000"/>
              </a:lnSpc>
              <a:spcAft>
                <a:spcPts val="800"/>
              </a:spcAft>
              <a:buFont typeface="Arial" panose="020B0604020202020204" pitchFamily="34" charset="0"/>
              <a:buChar char="•"/>
            </a:pPr>
            <a:r>
              <a:rPr lang="en-US" sz="5400" dirty="0">
                <a:effectLst/>
                <a:latin typeface="Calibri" panose="020F0502020204030204" pitchFamily="34" charset="0"/>
                <a:ea typeface="PMingLiU" panose="02020500000000000000" pitchFamily="18" charset="-120"/>
                <a:cs typeface="Times New Roman" panose="02020603050405020304" pitchFamily="18" charset="0"/>
              </a:rPr>
              <a:t> </a:t>
            </a:r>
            <a:r>
              <a:rPr lang="en-US" sz="5400" strike="sngStrike" dirty="0">
                <a:effectLst/>
                <a:latin typeface="Calibri" panose="020F0502020204030204" pitchFamily="34" charset="0"/>
                <a:ea typeface="PMingLiU" panose="02020500000000000000" pitchFamily="18" charset="-120"/>
                <a:cs typeface="Times New Roman" panose="02020603050405020304" pitchFamily="18" charset="0"/>
              </a:rPr>
              <a:t>The study should</a:t>
            </a:r>
            <a:r>
              <a:rPr lang="en-US" sz="5400" dirty="0">
                <a:effectLst/>
                <a:latin typeface="Calibri" panose="020F0502020204030204" pitchFamily="34" charset="0"/>
                <a:ea typeface="PMingLiU" panose="02020500000000000000" pitchFamily="18" charset="-120"/>
                <a:cs typeface="Times New Roman" panose="02020603050405020304" pitchFamily="18" charset="0"/>
              </a:rPr>
              <a:t> focus on FR1 unlicensed bands (n46 and n96/n102)</a:t>
            </a:r>
            <a:r>
              <a:rPr lang="en-US" sz="5400" strike="sngStrike" dirty="0">
                <a:effectLst/>
                <a:latin typeface="Calibri" panose="020F0502020204030204" pitchFamily="34" charset="0"/>
                <a:ea typeface="PMingLiU" panose="02020500000000000000" pitchFamily="18" charset="-120"/>
                <a:cs typeface="Times New Roman" panose="02020603050405020304" pitchFamily="18" charset="0"/>
              </a:rPr>
              <a:t> and is to be completed by RAN#98</a:t>
            </a:r>
            <a:r>
              <a:rPr lang="en-US" sz="5400" dirty="0">
                <a:effectLst/>
                <a:latin typeface="Calibri" panose="020F0502020204030204" pitchFamily="34" charset="0"/>
                <a:ea typeface="PMingLiU" panose="02020500000000000000" pitchFamily="18" charset="-120"/>
                <a:cs typeface="Times New Roman" panose="02020603050405020304" pitchFamily="18" charset="0"/>
              </a:rPr>
              <a:t>.</a:t>
            </a:r>
          </a:p>
        </p:txBody>
      </p:sp>
    </p:spTree>
    <p:extLst>
      <p:ext uri="{BB962C8B-B14F-4D97-AF65-F5344CB8AC3E}">
        <p14:creationId xmlns:p14="http://schemas.microsoft.com/office/powerpoint/2010/main" val="1571407146"/>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2347</TotalTime>
  <Words>480</Words>
  <Application>Microsoft Office PowerPoint</Application>
  <PresentationFormat>Custom</PresentationFormat>
  <Paragraphs>30</Paragraphs>
  <Slides>4</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Helvetica Neue</vt:lpstr>
      <vt:lpstr>Helvetica Neue Medium</vt:lpstr>
      <vt:lpstr>OPPOSans B</vt:lpstr>
      <vt:lpstr>OPPOSans M</vt:lpstr>
      <vt:lpstr>OPPOSans R</vt:lpstr>
      <vt:lpstr>Arial</vt:lpstr>
      <vt:lpstr>Calibri</vt:lpstr>
      <vt:lpstr>Times New Roman</vt:lpstr>
      <vt:lpstr>Wingdings</vt:lpstr>
      <vt:lpstr>White 白底</vt:lpstr>
      <vt:lpstr>Black 黑底</vt:lpstr>
      <vt:lpstr>3GPP TSG RAN Meeting #98-e Electronic Meeting, December 12-16, 2022 Title: Moderator’s summary for discussion [98e-17-R18-SLEvo] Source: Moderator (OPPO) Agenda item: 9.3.1.5 Document for: Discussion and Decision</vt:lpstr>
      <vt:lpstr>Summary of Intermediate email discussion</vt:lpstr>
      <vt:lpstr>Moderator observations and comments</vt:lpstr>
      <vt:lpstr>Updated way forward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Kevin Lin</cp:lastModifiedBy>
  <cp:revision>1352</cp:revision>
  <cp:lastPrinted>2022-05-27T04:03:20Z</cp:lastPrinted>
  <dcterms:created xsi:type="dcterms:W3CDTF">2022-05-27T04:03:20Z</dcterms:created>
  <dcterms:modified xsi:type="dcterms:W3CDTF">2022-12-14T13:14:53Z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1033-11.1.0.10976</vt:lpwstr>
  </property>
</Properties>
</file>