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3" r:id="rId5"/>
    <p:sldId id="262"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64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247190-4C8A-48AE-805C-D5231E36914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25084C4-EE49-4FB2-9F5A-EB6C0E632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3D80846-DA33-4CEF-8C09-E2DA43F11559}"/>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5" name="フッター プレースホルダー 4">
            <a:extLst>
              <a:ext uri="{FF2B5EF4-FFF2-40B4-BE49-F238E27FC236}">
                <a16:creationId xmlns:a16="http://schemas.microsoft.com/office/drawing/2014/main" id="{AADC12CE-B84E-4377-927F-2A584607163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B050989-CC98-44C9-8B01-7DBC986EF72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65720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2C4C1B-B7C6-4B45-9435-4454F24D4D6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34A184D-3007-4C53-A63C-CC665DD0000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DF5905D-6209-4904-AF3D-2FC93C15AF95}"/>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5" name="フッター プレースホルダー 4">
            <a:extLst>
              <a:ext uri="{FF2B5EF4-FFF2-40B4-BE49-F238E27FC236}">
                <a16:creationId xmlns:a16="http://schemas.microsoft.com/office/drawing/2014/main" id="{E93259B2-7AC4-4018-8233-061AA181D8F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2F62840-FDDF-4BA5-BFD1-12662F6E3CF4}"/>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3691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B48FC53-3D4D-435D-BD1B-01F77FBCC9A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07BDE4F-6AE1-48D4-B434-FC8A4816780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B7BFA28-167E-46B9-A80F-84108877C586}"/>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5" name="フッター プレースホルダー 4">
            <a:extLst>
              <a:ext uri="{FF2B5EF4-FFF2-40B4-BE49-F238E27FC236}">
                <a16:creationId xmlns:a16="http://schemas.microsoft.com/office/drawing/2014/main" id="{078E3194-3FA8-4B05-A510-A39F3DCA3F4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F1CF3A5-D5D9-4D9E-9263-E1250E86109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72918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6D6EF7-29D7-43DB-993B-F2925959D51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6876488-FD43-426F-A14B-26660968F24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052E25B-D8BF-4304-99E2-5FBA5C5E54AD}"/>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5" name="フッター プレースホルダー 4">
            <a:extLst>
              <a:ext uri="{FF2B5EF4-FFF2-40B4-BE49-F238E27FC236}">
                <a16:creationId xmlns:a16="http://schemas.microsoft.com/office/drawing/2014/main" id="{048AD8EB-127D-44EC-B26B-C364661B95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CA3A10-DF86-4586-9EFF-B7F9091C4515}"/>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89757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1BE351-DE54-406C-9468-61062EE7D67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3210410-EC1E-41C3-B950-A725F1E219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9A3808E-EB95-4E78-BC7D-609F16E027DA}"/>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5" name="フッター プレースホルダー 4">
            <a:extLst>
              <a:ext uri="{FF2B5EF4-FFF2-40B4-BE49-F238E27FC236}">
                <a16:creationId xmlns:a16="http://schemas.microsoft.com/office/drawing/2014/main" id="{9251748D-F25B-4D7B-AD64-B179A91BE32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5BF8188-11BD-43A1-BA34-0CC729452EA3}"/>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181923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0893BD-EB4F-4126-B194-21D8C466536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A35CD2D-01FF-42F7-BFC0-4CFFC5375A80}"/>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C6DEE05-0525-41BF-A6AC-E2A7E78CA96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FD31867-2383-4180-932D-D1C2D1640407}"/>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6" name="フッター プレースホルダー 5">
            <a:extLst>
              <a:ext uri="{FF2B5EF4-FFF2-40B4-BE49-F238E27FC236}">
                <a16:creationId xmlns:a16="http://schemas.microsoft.com/office/drawing/2014/main" id="{599DF075-2C5A-4CB8-B42D-03C4C9093CB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E32BC54-3932-4FF0-B6CC-7300D8E0BCD1}"/>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70895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30FB6E-2463-44CB-93D6-FFBA1AB8F89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E5F3F2A-A761-4B33-81A6-916113D71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4EC61C4-DADF-4DA5-9165-FD33A8965AFF}"/>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B230C82-B4F1-40C7-9314-0CABD34A94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F080556-DD49-4A95-911B-3D70BC33A72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B070B86-C3B8-41D2-9830-4000D8A8B18E}"/>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8" name="フッター プレースホルダー 7">
            <a:extLst>
              <a:ext uri="{FF2B5EF4-FFF2-40B4-BE49-F238E27FC236}">
                <a16:creationId xmlns:a16="http://schemas.microsoft.com/office/drawing/2014/main" id="{491F098F-2B94-4926-BDF2-59454D5969A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66D5439-0879-48B3-991F-8385129AA64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95184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5B21C3-57E9-449A-9F00-63C6CD6D925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68551C31-38D3-46CC-BC3A-2A25DB46D32E}"/>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4" name="フッター プレースホルダー 3">
            <a:extLst>
              <a:ext uri="{FF2B5EF4-FFF2-40B4-BE49-F238E27FC236}">
                <a16:creationId xmlns:a16="http://schemas.microsoft.com/office/drawing/2014/main" id="{ADFBDA77-0CA3-4512-A28F-A5172ACEC12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DEB0ED5-B872-4AAC-A85E-3366C13AD176}"/>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981440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2590A83-3A8C-478A-84CC-3E169267DE35}"/>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3" name="フッター プレースホルダー 2">
            <a:extLst>
              <a:ext uri="{FF2B5EF4-FFF2-40B4-BE49-F238E27FC236}">
                <a16:creationId xmlns:a16="http://schemas.microsoft.com/office/drawing/2014/main" id="{5F1A79CD-6350-4D77-88F0-45B00755B8F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0AEC574-5775-4C90-9187-42DBD8889C4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964120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72C971-72FA-4AF7-874D-458E6A1014D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DA7393F-02D9-43DD-A24A-C8D8F17451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086B852-EEDE-44C4-889D-1270B39911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553089D-4A6A-42BB-9C08-E5096690A8ED}"/>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6" name="フッター プレースホルダー 5">
            <a:extLst>
              <a:ext uri="{FF2B5EF4-FFF2-40B4-BE49-F238E27FC236}">
                <a16:creationId xmlns:a16="http://schemas.microsoft.com/office/drawing/2014/main" id="{3ADC9D3C-97ED-4B5F-8043-3A89FF50BD7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21B4950-E875-4019-849B-591FD13CECEC}"/>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46516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382F41-2509-49C6-B04A-893E7FF411E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7F9D43D-3EA4-4095-8EFE-6BA2F1D825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2ACDA1D5-5A33-4D89-8000-963029CA9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E94151B-6371-4B57-8280-764B1C4D84DF}"/>
              </a:ext>
            </a:extLst>
          </p:cNvPr>
          <p:cNvSpPr>
            <a:spLocks noGrp="1"/>
          </p:cNvSpPr>
          <p:nvPr>
            <p:ph type="dt" sz="half" idx="10"/>
          </p:nvPr>
        </p:nvSpPr>
        <p:spPr/>
        <p:txBody>
          <a:bodyPr/>
          <a:lstStyle/>
          <a:p>
            <a:fld id="{C59994C9-1710-48BF-AE70-5291B992137F}" type="datetimeFigureOut">
              <a:rPr kumimoji="1" lang="ja-JP" altLang="en-US" smtClean="0"/>
              <a:t>2022/12/16</a:t>
            </a:fld>
            <a:endParaRPr kumimoji="1" lang="ja-JP" altLang="en-US"/>
          </a:p>
        </p:txBody>
      </p:sp>
      <p:sp>
        <p:nvSpPr>
          <p:cNvPr id="6" name="フッター プレースホルダー 5">
            <a:extLst>
              <a:ext uri="{FF2B5EF4-FFF2-40B4-BE49-F238E27FC236}">
                <a16:creationId xmlns:a16="http://schemas.microsoft.com/office/drawing/2014/main" id="{5914A8EE-F1A5-4EE5-8AE6-C2523869453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F00BEAA-0E4B-4398-A03D-54A1C6F7748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828135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FE694AF-3DE7-469F-ACBA-079F5B35E2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2B13153-79D1-4B47-9DD9-682511B848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920DCF-3533-4AB0-85A3-1870585314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9994C9-1710-48BF-AE70-5291B992137F}" type="datetimeFigureOut">
              <a:rPr kumimoji="1" lang="ja-JP" altLang="en-US" smtClean="0"/>
              <a:t>2022/12/16</a:t>
            </a:fld>
            <a:endParaRPr kumimoji="1" lang="ja-JP" altLang="en-US"/>
          </a:p>
        </p:txBody>
      </p:sp>
      <p:sp>
        <p:nvSpPr>
          <p:cNvPr id="5" name="フッター プレースホルダー 4">
            <a:extLst>
              <a:ext uri="{FF2B5EF4-FFF2-40B4-BE49-F238E27FC236}">
                <a16:creationId xmlns:a16="http://schemas.microsoft.com/office/drawing/2014/main" id="{DEAC2295-7288-4482-AD75-CEA343427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9F22EEE1-4B27-49F1-A52D-2DFEB4DB60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95531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0D7238-45CE-429E-B245-D110A5336790}"/>
              </a:ext>
            </a:extLst>
          </p:cNvPr>
          <p:cNvSpPr>
            <a:spLocks noGrp="1"/>
          </p:cNvSpPr>
          <p:nvPr>
            <p:ph type="ctrTitle"/>
          </p:nvPr>
        </p:nvSpPr>
        <p:spPr>
          <a:xfrm>
            <a:off x="1524000" y="1122363"/>
            <a:ext cx="9144000" cy="3082314"/>
          </a:xfrm>
        </p:spPr>
        <p:txBody>
          <a:bodyPr>
            <a:normAutofit/>
          </a:bodyPr>
          <a:lstStyle/>
          <a:p>
            <a:r>
              <a:rPr lang="en-US" altLang="ja-JP" dirty="0">
                <a:latin typeface="Calibri" panose="020F0502020204030204" pitchFamily="34" charset="0"/>
                <a:cs typeface="Calibri" panose="020F0502020204030204" pitchFamily="34" charset="0"/>
              </a:rPr>
              <a:t>Moderator’s summary for discussion [98e-15-R18-Multicarrier]</a:t>
            </a:r>
            <a:endParaRPr kumimoji="1" lang="ja-JP" altLang="en-US" dirty="0">
              <a:latin typeface="Calibri" panose="020F0502020204030204" pitchFamily="34" charset="0"/>
              <a:cs typeface="Calibri" panose="020F0502020204030204" pitchFamily="34" charset="0"/>
            </a:endParaRPr>
          </a:p>
        </p:txBody>
      </p:sp>
      <p:sp>
        <p:nvSpPr>
          <p:cNvPr id="3" name="字幕 2">
            <a:extLst>
              <a:ext uri="{FF2B5EF4-FFF2-40B4-BE49-F238E27FC236}">
                <a16:creationId xmlns:a16="http://schemas.microsoft.com/office/drawing/2014/main" id="{E29F717E-C531-49D0-A006-6BBE8FC6D64C}"/>
              </a:ext>
            </a:extLst>
          </p:cNvPr>
          <p:cNvSpPr>
            <a:spLocks noGrp="1"/>
          </p:cNvSpPr>
          <p:nvPr>
            <p:ph type="subTitle" idx="1"/>
          </p:nvPr>
        </p:nvSpPr>
        <p:spPr>
          <a:xfrm>
            <a:off x="1524000" y="4751754"/>
            <a:ext cx="9144000" cy="506046"/>
          </a:xfrm>
        </p:spPr>
        <p:txBody>
          <a:bodyPr/>
          <a:lstStyle/>
          <a:p>
            <a:r>
              <a:rPr kumimoji="1" lang="en-US" altLang="ja-JP" dirty="0">
                <a:latin typeface="Calibri" panose="020F0502020204030204" pitchFamily="34" charset="0"/>
                <a:cs typeface="Calibri" panose="020F0502020204030204" pitchFamily="34" charset="0"/>
              </a:rPr>
              <a:t>Moderator (NTT DOCOMO, INC.)</a:t>
            </a:r>
            <a:endParaRPr kumimoji="1" lang="ja-JP" altLang="en-US" dirty="0">
              <a:latin typeface="Calibri" panose="020F0502020204030204" pitchFamily="34" charset="0"/>
              <a:cs typeface="Calibri" panose="020F0502020204030204" pitchFamily="34" charset="0"/>
            </a:endParaRPr>
          </a:p>
        </p:txBody>
      </p:sp>
      <p:sp>
        <p:nvSpPr>
          <p:cNvPr id="4" name="TextBox 1">
            <a:extLst>
              <a:ext uri="{FF2B5EF4-FFF2-40B4-BE49-F238E27FC236}">
                <a16:creationId xmlns:a16="http://schemas.microsoft.com/office/drawing/2014/main" id="{411B74F8-9B0C-4186-92A0-D3CAF379B185}"/>
              </a:ext>
            </a:extLst>
          </p:cNvPr>
          <p:cNvSpPr txBox="1"/>
          <p:nvPr/>
        </p:nvSpPr>
        <p:spPr>
          <a:xfrm>
            <a:off x="236842" y="274551"/>
            <a:ext cx="4300976" cy="1107996"/>
          </a:xfrm>
          <a:prstGeom prst="rect">
            <a:avLst/>
          </a:prstGeom>
          <a:noFill/>
        </p:spPr>
        <p:txBody>
          <a:bodyPr wrap="square" rtlCol="0">
            <a:spAutoFit/>
          </a:bodyPr>
          <a:lstStyle/>
          <a:p>
            <a:r>
              <a:rPr lang="en-US" sz="1600" b="1" dirty="0">
                <a:latin typeface="+mj-ea"/>
                <a:ea typeface="+mj-ea"/>
              </a:rPr>
              <a:t>3GPP TSG-RAN Meeting #98-e	</a:t>
            </a:r>
            <a:endParaRPr lang="en-US" sz="1600" dirty="0">
              <a:latin typeface="+mj-ea"/>
              <a:ea typeface="+mj-ea"/>
            </a:endParaRPr>
          </a:p>
          <a:p>
            <a:r>
              <a:rPr lang="en-US" sz="1600" b="1" dirty="0">
                <a:latin typeface="+mj-ea"/>
                <a:ea typeface="+mj-ea"/>
              </a:rPr>
              <a:t>Electronic Meeting, December 12-16, 2022</a:t>
            </a:r>
          </a:p>
          <a:p>
            <a:r>
              <a:rPr lang="en-US" sz="1600" b="1" dirty="0">
                <a:latin typeface="+mj-ea"/>
                <a:ea typeface="+mj-ea"/>
              </a:rPr>
              <a:t>Agenda Item: 9.3.1.2</a:t>
            </a:r>
            <a:endParaRPr lang="en-US" sz="1600" dirty="0">
              <a:latin typeface="+mj-ea"/>
              <a:ea typeface="+mj-ea"/>
            </a:endParaRPr>
          </a:p>
          <a:p>
            <a:endParaRPr lang="en-US" dirty="0">
              <a:latin typeface="+mj-ea"/>
              <a:ea typeface="+mj-ea"/>
            </a:endParaRPr>
          </a:p>
        </p:txBody>
      </p:sp>
      <p:sp>
        <p:nvSpPr>
          <p:cNvPr id="5" name="TextBox 1">
            <a:extLst>
              <a:ext uri="{FF2B5EF4-FFF2-40B4-BE49-F238E27FC236}">
                <a16:creationId xmlns:a16="http://schemas.microsoft.com/office/drawing/2014/main" id="{33D5C39B-A033-409C-9008-B2FA1BC34D79}"/>
              </a:ext>
            </a:extLst>
          </p:cNvPr>
          <p:cNvSpPr txBox="1"/>
          <p:nvPr/>
        </p:nvSpPr>
        <p:spPr>
          <a:xfrm>
            <a:off x="9422793" y="274551"/>
            <a:ext cx="2519149" cy="337185"/>
          </a:xfrm>
          <a:prstGeom prst="rect">
            <a:avLst/>
          </a:prstGeom>
          <a:noFill/>
        </p:spPr>
        <p:txBody>
          <a:bodyPr wrap="square" rtlCol="0">
            <a:spAutoFit/>
          </a:bodyPr>
          <a:lstStyle/>
          <a:p>
            <a:pPr algn="r"/>
            <a:r>
              <a:rPr lang="en-US" sz="1600" b="1" dirty="0">
                <a:latin typeface="+mj-ea"/>
                <a:ea typeface="+mj-ea"/>
              </a:rPr>
              <a:t> RP-223455	</a:t>
            </a:r>
            <a:endParaRPr lang="en-US" sz="1600" dirty="0">
              <a:latin typeface="+mj-ea"/>
              <a:ea typeface="+mj-ea"/>
            </a:endParaRPr>
          </a:p>
        </p:txBody>
      </p:sp>
    </p:spTree>
    <p:extLst>
      <p:ext uri="{BB962C8B-B14F-4D97-AF65-F5344CB8AC3E}">
        <p14:creationId xmlns:p14="http://schemas.microsoft.com/office/powerpoint/2010/main" val="3783972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725FBC-4B10-D499-414B-F7D7C14E64DC}"/>
              </a:ext>
            </a:extLst>
          </p:cNvPr>
          <p:cNvSpPr>
            <a:spLocks noGrp="1"/>
          </p:cNvSpPr>
          <p:nvPr>
            <p:ph type="title"/>
          </p:nvPr>
        </p:nvSpPr>
        <p:spPr/>
        <p:txBody>
          <a:bodyPr>
            <a:normAutofit/>
          </a:bodyPr>
          <a:lstStyle/>
          <a:p>
            <a:r>
              <a:rPr kumimoji="1" lang="en-US" altLang="ja-JP" sz="4000" dirty="0"/>
              <a:t>Conclusion on additional RAN1 TU for Q1 2023</a:t>
            </a:r>
            <a:endParaRPr kumimoji="1" lang="ja-JP" altLang="en-US" sz="4000" dirty="0"/>
          </a:p>
        </p:txBody>
      </p:sp>
      <p:sp>
        <p:nvSpPr>
          <p:cNvPr id="3" name="コンテンツ プレースホルダー 2">
            <a:extLst>
              <a:ext uri="{FF2B5EF4-FFF2-40B4-BE49-F238E27FC236}">
                <a16:creationId xmlns:a16="http://schemas.microsoft.com/office/drawing/2014/main" id="{C8589DEE-1B58-EE3A-731D-767C5D6D1D50}"/>
              </a:ext>
            </a:extLst>
          </p:cNvPr>
          <p:cNvSpPr>
            <a:spLocks noGrp="1"/>
          </p:cNvSpPr>
          <p:nvPr>
            <p:ph idx="1"/>
          </p:nvPr>
        </p:nvSpPr>
        <p:spPr/>
        <p:txBody>
          <a:bodyPr>
            <a:normAutofit/>
          </a:bodyPr>
          <a:lstStyle/>
          <a:p>
            <a:pPr algn="l"/>
            <a:r>
              <a:rPr lang="en-US" altLang="ja-JP" b="0" i="0" u="none" strike="noStrike" baseline="0" dirty="0">
                <a:latin typeface="TimesNewRomanPSMT"/>
              </a:rPr>
              <a:t>It is confirmed by RAN/RAN1 chairs that additional 1 TU is allocated to Rel-18 MC </a:t>
            </a:r>
            <a:r>
              <a:rPr lang="en-US" altLang="ja-JP" b="0" i="0" u="none" strike="noStrike" baseline="0" dirty="0" err="1">
                <a:latin typeface="TimesNewRomanPSMT"/>
              </a:rPr>
              <a:t>enh</a:t>
            </a:r>
            <a:r>
              <a:rPr lang="en-US" altLang="ja-JP" b="0" i="0" u="none" strike="noStrike" baseline="0" dirty="0">
                <a:latin typeface="TimesNewRomanPSMT"/>
              </a:rPr>
              <a:t> WI for RAN1 in Q1 2023 (RAN1#112 meeting) by using one of RAN1 reserved TUs.</a:t>
            </a:r>
            <a:endParaRPr kumimoji="1" lang="ja-JP" altLang="en-US" sz="4000" dirty="0"/>
          </a:p>
        </p:txBody>
      </p:sp>
    </p:spTree>
    <p:extLst>
      <p:ext uri="{BB962C8B-B14F-4D97-AF65-F5344CB8AC3E}">
        <p14:creationId xmlns:p14="http://schemas.microsoft.com/office/powerpoint/2010/main" val="1831257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725FBC-4B10-D499-414B-F7D7C14E64DC}"/>
              </a:ext>
            </a:extLst>
          </p:cNvPr>
          <p:cNvSpPr>
            <a:spLocks noGrp="1"/>
          </p:cNvSpPr>
          <p:nvPr>
            <p:ph type="title"/>
          </p:nvPr>
        </p:nvSpPr>
        <p:spPr>
          <a:xfrm>
            <a:off x="838200" y="365125"/>
            <a:ext cx="10515600" cy="1123015"/>
          </a:xfrm>
        </p:spPr>
        <p:txBody>
          <a:bodyPr>
            <a:normAutofit/>
          </a:bodyPr>
          <a:lstStyle/>
          <a:p>
            <a:r>
              <a:rPr kumimoji="1" lang="en-US" altLang="ja-JP" sz="4000" dirty="0"/>
              <a:t>Background of the discussion for GTW</a:t>
            </a:r>
            <a:endParaRPr kumimoji="1" lang="ja-JP" altLang="en-US" sz="4000" dirty="0"/>
          </a:p>
        </p:txBody>
      </p:sp>
      <p:sp>
        <p:nvSpPr>
          <p:cNvPr id="3" name="コンテンツ プレースホルダー 2">
            <a:extLst>
              <a:ext uri="{FF2B5EF4-FFF2-40B4-BE49-F238E27FC236}">
                <a16:creationId xmlns:a16="http://schemas.microsoft.com/office/drawing/2014/main" id="{C8589DEE-1B58-EE3A-731D-767C5D6D1D50}"/>
              </a:ext>
            </a:extLst>
          </p:cNvPr>
          <p:cNvSpPr>
            <a:spLocks noGrp="1"/>
          </p:cNvSpPr>
          <p:nvPr>
            <p:ph idx="1"/>
          </p:nvPr>
        </p:nvSpPr>
        <p:spPr>
          <a:xfrm>
            <a:off x="838195" y="1583583"/>
            <a:ext cx="10515600" cy="5052730"/>
          </a:xfrm>
        </p:spPr>
        <p:txBody>
          <a:bodyPr>
            <a:normAutofit/>
          </a:bodyPr>
          <a:lstStyle/>
          <a:p>
            <a:r>
              <a:rPr lang="en-US" altLang="ja-JP" sz="2400" dirty="0">
                <a:latin typeface="TimesNewRomanPSMT"/>
              </a:rPr>
              <a:t>At the last RAN1 meeting, </a:t>
            </a:r>
            <a:r>
              <a:rPr lang="en-US" altLang="ja-JP" sz="2400" b="0" i="0" u="none" strike="noStrike" baseline="0" dirty="0">
                <a:latin typeface="TimesNewRomanPSMT"/>
              </a:rPr>
              <a:t>the issue on UL/SUL indicator in DCI format 0_X</a:t>
            </a:r>
            <a:r>
              <a:rPr lang="en-US" altLang="ja-JP" sz="2400" dirty="0">
                <a:latin typeface="TimesNewRomanPSMT"/>
              </a:rPr>
              <a:t> was extensively discussed. </a:t>
            </a:r>
          </a:p>
          <a:p>
            <a:pPr lvl="1"/>
            <a:r>
              <a:rPr lang="en-US" altLang="ja-JP" sz="2000" dirty="0">
                <a:latin typeface="TimesNewRomanPSMT"/>
              </a:rPr>
              <a:t>RAN1 agreed to support UL/SUL indicator field in DCI format 0_X, but no consensus was achieved between Alt.1(0~1 bit, i.e., for single cell configured with SUL) and Alt.2(0~4 bits, i.e., for each cell configured with SUL).</a:t>
            </a:r>
            <a:endParaRPr lang="en-US" altLang="ja-JP" sz="2000" b="0" i="0" u="none" strike="noStrike" baseline="0" dirty="0">
              <a:latin typeface="TimesNewRomanPSMT"/>
            </a:endParaRPr>
          </a:p>
          <a:p>
            <a:r>
              <a:rPr lang="en-US" altLang="ja-JP" sz="2400" b="0" i="0" u="none" strike="noStrike" baseline="0" dirty="0">
                <a:latin typeface="TimesNewRomanPSMT"/>
              </a:rPr>
              <a:t>In RP-222921, it is proposed to discuss and conclude the issue on UL/SUL indicator in DCI format 0_X at this RAN plenary.</a:t>
            </a:r>
            <a:endParaRPr lang="en-US" altLang="ja-JP" sz="1600" dirty="0">
              <a:latin typeface="TimesNewRomanPSMT"/>
            </a:endParaRPr>
          </a:p>
          <a:p>
            <a:pPr lvl="1"/>
            <a:r>
              <a:rPr lang="en-US" altLang="ja-JP" sz="2000" b="0" i="0" u="none" strike="noStrike" baseline="0" dirty="0">
                <a:latin typeface="TimesNewRomanPSMT"/>
              </a:rPr>
              <a:t>During initial round discussion</a:t>
            </a:r>
            <a:r>
              <a:rPr lang="en-US" altLang="ja-JP" sz="2000" dirty="0">
                <a:latin typeface="TimesNewRomanPSMT"/>
              </a:rPr>
              <a:t>, 12 companies agreed to discuss and conclude the issue at this plenary while 4 companies suggested to discuss the issue in WG meeting.</a:t>
            </a:r>
          </a:p>
          <a:p>
            <a:r>
              <a:rPr lang="en-US" altLang="ja-JP" sz="2400" b="0" i="0" u="none" strike="noStrike" baseline="0" dirty="0">
                <a:latin typeface="TimesNewRomanPSMT"/>
              </a:rPr>
              <a:t>The issue has been discussed in intermediate and final rounds of [98e-15-R18-Multicarrier], but the situation has not been changed from the last RAN1 meeting.</a:t>
            </a:r>
          </a:p>
          <a:p>
            <a:pPr lvl="1"/>
            <a:r>
              <a:rPr lang="en-US" altLang="ja-JP" sz="2000" dirty="0">
                <a:latin typeface="TimesNewRomanPSMT"/>
              </a:rPr>
              <a:t>RAN1 chair and WI rapporteur expressed concern on the risk of repeating the same discussion again in RAN1 if RAN cannot conclude this issue, and they argued that RAN1 should be able to focus on other remaining issues to complete this WI in Q1 2023.</a:t>
            </a:r>
            <a:endParaRPr lang="en-US" altLang="ja-JP" sz="2000" b="0" i="0" u="none" strike="noStrike" baseline="0" dirty="0">
              <a:latin typeface="TimesNewRomanPSMT"/>
            </a:endParaRPr>
          </a:p>
        </p:txBody>
      </p:sp>
    </p:spTree>
    <p:extLst>
      <p:ext uri="{BB962C8B-B14F-4D97-AF65-F5344CB8AC3E}">
        <p14:creationId xmlns:p14="http://schemas.microsoft.com/office/powerpoint/2010/main" val="3619314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713E41-D504-4DD1-CFC6-4A5CEDF4E4B4}"/>
              </a:ext>
            </a:extLst>
          </p:cNvPr>
          <p:cNvSpPr>
            <a:spLocks noGrp="1"/>
          </p:cNvSpPr>
          <p:nvPr>
            <p:ph type="title"/>
          </p:nvPr>
        </p:nvSpPr>
        <p:spPr/>
        <p:txBody>
          <a:bodyPr/>
          <a:lstStyle/>
          <a:p>
            <a:r>
              <a:rPr kumimoji="1" lang="en-US" altLang="ja-JP" dirty="0"/>
              <a:t>Proposal for GTW</a:t>
            </a:r>
            <a:endParaRPr kumimoji="1" lang="ja-JP" altLang="en-US" dirty="0"/>
          </a:p>
        </p:txBody>
      </p:sp>
      <p:sp>
        <p:nvSpPr>
          <p:cNvPr id="3" name="コンテンツ プレースホルダー 2">
            <a:extLst>
              <a:ext uri="{FF2B5EF4-FFF2-40B4-BE49-F238E27FC236}">
                <a16:creationId xmlns:a16="http://schemas.microsoft.com/office/drawing/2014/main" id="{09131CDC-E9AB-A932-DDE7-DB8696B26642}"/>
              </a:ext>
            </a:extLst>
          </p:cNvPr>
          <p:cNvSpPr>
            <a:spLocks noGrp="1"/>
          </p:cNvSpPr>
          <p:nvPr>
            <p:ph idx="1"/>
          </p:nvPr>
        </p:nvSpPr>
        <p:spPr/>
        <p:txBody>
          <a:bodyPr>
            <a:normAutofit fontScale="92500" lnSpcReduction="20000"/>
          </a:bodyPr>
          <a:lstStyle/>
          <a:p>
            <a:pPr marL="0" indent="0">
              <a:lnSpc>
                <a:spcPct val="100000"/>
              </a:lnSpc>
              <a:buNone/>
            </a:pPr>
            <a:r>
              <a:rPr lang="en-US" altLang="ja-JP" b="1" dirty="0">
                <a:latin typeface="TimesNewRomanPSMT"/>
              </a:rPr>
              <a:t>Down select one of following alternatives to conclude this issue</a:t>
            </a:r>
          </a:p>
          <a:p>
            <a:pPr>
              <a:lnSpc>
                <a:spcPct val="100000"/>
              </a:lnSpc>
            </a:pPr>
            <a:r>
              <a:rPr lang="en-US" altLang="ja-JP" dirty="0">
                <a:latin typeface="TimesNewRomanPSMT"/>
              </a:rPr>
              <a:t>Alt.1: UL/SUL indicator in a DCI format 0_X for multi-cell PUSCH scheduling is 1 bit (when it is present), which is for one serving cell within the set of co-scheduled cells (i.e., Type 1C).</a:t>
            </a:r>
          </a:p>
          <a:p>
            <a:pPr>
              <a:lnSpc>
                <a:spcPct val="100000"/>
              </a:lnSpc>
            </a:pPr>
            <a:r>
              <a:rPr lang="en-US" altLang="ja-JP" dirty="0">
                <a:latin typeface="TimesNewRomanPSMT"/>
              </a:rPr>
              <a:t>Alt.2: UL/SUL indicator in a DCI format 0_X for multi-cell PUSCH scheduling is sum of {0, 1} bits for each cell in the set configured for the DCI format 0_X (i.e., Type 2)</a:t>
            </a:r>
          </a:p>
          <a:p>
            <a:pPr marL="685800" lvl="2">
              <a:lnSpc>
                <a:spcPct val="100000"/>
              </a:lnSpc>
              <a:spcBef>
                <a:spcPts val="1000"/>
              </a:spcBef>
            </a:pPr>
            <a:r>
              <a:rPr lang="en-US" altLang="ja-JP" sz="2400" dirty="0">
                <a:latin typeface="TimesNewRomanPSMT"/>
              </a:rPr>
              <a:t>The number of bit (i.e., 0 or 1) for a cell in the set is determined according to the existing mechanism defined in TS 38.212 for UL/SUL indicator field.</a:t>
            </a:r>
          </a:p>
          <a:p>
            <a:pPr>
              <a:lnSpc>
                <a:spcPct val="100000"/>
              </a:lnSpc>
            </a:pPr>
            <a:r>
              <a:rPr lang="en-US" altLang="ja-JP" dirty="0">
                <a:latin typeface="TimesNewRomanPSMT"/>
              </a:rPr>
              <a:t>[Alt.3: UL/SUL indicator field is excluded from a DCI format 0_X. (only if RAN cannot converge on either Alt.1 or Alt.2)]</a:t>
            </a:r>
            <a:endParaRPr lang="ja-JP" altLang="en-US" dirty="0">
              <a:latin typeface="TimesNewRomanPSMT"/>
            </a:endParaRPr>
          </a:p>
        </p:txBody>
      </p:sp>
    </p:spTree>
    <p:extLst>
      <p:ext uri="{BB962C8B-B14F-4D97-AF65-F5344CB8AC3E}">
        <p14:creationId xmlns:p14="http://schemas.microsoft.com/office/powerpoint/2010/main" val="54687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725FBC-4B10-D499-414B-F7D7C14E64DC}"/>
              </a:ext>
            </a:extLst>
          </p:cNvPr>
          <p:cNvSpPr>
            <a:spLocks noGrp="1"/>
          </p:cNvSpPr>
          <p:nvPr>
            <p:ph type="title"/>
          </p:nvPr>
        </p:nvSpPr>
        <p:spPr>
          <a:xfrm>
            <a:off x="838200" y="365126"/>
            <a:ext cx="10515600" cy="943722"/>
          </a:xfrm>
        </p:spPr>
        <p:txBody>
          <a:bodyPr>
            <a:normAutofit/>
          </a:bodyPr>
          <a:lstStyle/>
          <a:p>
            <a:r>
              <a:rPr kumimoji="1" lang="en-US" altLang="ja-JP" sz="4000" dirty="0"/>
              <a:t>Appendix</a:t>
            </a:r>
            <a:endParaRPr kumimoji="1" lang="ja-JP" altLang="en-US" sz="4000" dirty="0"/>
          </a:p>
        </p:txBody>
      </p:sp>
      <p:sp>
        <p:nvSpPr>
          <p:cNvPr id="4" name="コンテンツ プレースホルダー 2">
            <a:extLst>
              <a:ext uri="{FF2B5EF4-FFF2-40B4-BE49-F238E27FC236}">
                <a16:creationId xmlns:a16="http://schemas.microsoft.com/office/drawing/2014/main" id="{44D65490-50E7-81D6-D2B9-9FDAB1F619CC}"/>
              </a:ext>
            </a:extLst>
          </p:cNvPr>
          <p:cNvSpPr txBox="1">
            <a:spLocks/>
          </p:cNvSpPr>
          <p:nvPr/>
        </p:nvSpPr>
        <p:spPr>
          <a:xfrm>
            <a:off x="291347" y="1394014"/>
            <a:ext cx="11515171" cy="497092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57200" lvl="1" indent="0">
              <a:buNone/>
            </a:pPr>
            <a:r>
              <a:rPr lang="en-US" altLang="ja-JP" sz="1800" b="1" i="0" u="none" strike="noStrike" baseline="0" dirty="0">
                <a:latin typeface="TimesNewRomanPSMT"/>
              </a:rPr>
              <a:t>Initial round feedback summary</a:t>
            </a:r>
          </a:p>
          <a:p>
            <a:pPr lvl="1"/>
            <a:r>
              <a:rPr lang="en-US" altLang="ja-JP" sz="1800" b="0" i="0" u="sng" strike="noStrike" baseline="0" dirty="0">
                <a:latin typeface="TimesNewRomanPSMT"/>
              </a:rPr>
              <a:t>RAN guidance/discussion is necessary/helpful</a:t>
            </a:r>
            <a:r>
              <a:rPr lang="en-US" altLang="ja-JP" sz="1800" b="0" i="0" u="none" strike="noStrike" baseline="0" dirty="0">
                <a:latin typeface="TimesNewRomanPSMT"/>
              </a:rPr>
              <a:t>: Nokia, ZTE, Qualcomm, CATT, NTT DOCOMO, Xiaomi, Intel, LG, MediaTek, vivo, Lenovo, Ericsson (12)</a:t>
            </a:r>
          </a:p>
          <a:p>
            <a:pPr lvl="1"/>
            <a:r>
              <a:rPr lang="en-US" altLang="ja-JP" sz="1800" b="0" i="0" u="sng" strike="noStrike" baseline="0" dirty="0">
                <a:latin typeface="TimesNewRomanPSMT"/>
              </a:rPr>
              <a:t>RAN guidance/discussion is not necessary</a:t>
            </a:r>
            <a:r>
              <a:rPr lang="en-US" altLang="ja-JP" sz="1800" b="0" i="0" u="none" strike="noStrike" baseline="0" dirty="0">
                <a:latin typeface="TimesNewRomanPSMT"/>
              </a:rPr>
              <a:t>: Huawei, China Telecom, CMCC, China Unicom (4)</a:t>
            </a:r>
            <a:endParaRPr kumimoji="1" lang="ja-JP" altLang="en-US" sz="1800" dirty="0"/>
          </a:p>
          <a:p>
            <a:pPr marL="457200" lvl="1" indent="0">
              <a:buNone/>
            </a:pPr>
            <a:r>
              <a:rPr lang="en-US" altLang="ja-JP" sz="1800" b="1" dirty="0">
                <a:latin typeface="TimesNewRomanPSMT"/>
              </a:rPr>
              <a:t>Intermediate round feedback summary</a:t>
            </a:r>
          </a:p>
          <a:p>
            <a:pPr lvl="1"/>
            <a:r>
              <a:rPr lang="en-US" altLang="ja-JP" sz="1800" u="sng" dirty="0">
                <a:latin typeface="TimesNewRomanPSMT"/>
              </a:rPr>
              <a:t>Alt. 1 (0~1 bit, type 1C) Support</a:t>
            </a:r>
            <a:r>
              <a:rPr lang="en-US" altLang="ja-JP" sz="1800" dirty="0">
                <a:latin typeface="TimesNewRomanPSMT"/>
              </a:rPr>
              <a:t>: Nokia, Qualcomm, </a:t>
            </a:r>
            <a:r>
              <a:rPr lang="en-US" altLang="ja-JP" sz="1800" dirty="0" err="1">
                <a:latin typeface="TimesNewRomanPSMT"/>
              </a:rPr>
              <a:t>Spreadtrum</a:t>
            </a:r>
            <a:r>
              <a:rPr lang="en-US" altLang="ja-JP" sz="1800" dirty="0">
                <a:latin typeface="TimesNewRomanPSMT"/>
              </a:rPr>
              <a:t>, Intel, Ericsson, Vodafone (6) ,</a:t>
            </a:r>
          </a:p>
          <a:p>
            <a:pPr lvl="2"/>
            <a:r>
              <a:rPr lang="en-US" altLang="ja-JP" sz="1400" u="sng" dirty="0">
                <a:latin typeface="TimesNewRomanPSMT"/>
              </a:rPr>
              <a:t>Objection</a:t>
            </a:r>
            <a:r>
              <a:rPr lang="en-US" altLang="ja-JP" sz="1400" dirty="0">
                <a:latin typeface="TimesNewRomanPSMT"/>
              </a:rPr>
              <a:t>: Samsung, Huawei (2)</a:t>
            </a:r>
          </a:p>
          <a:p>
            <a:pPr lvl="1"/>
            <a:r>
              <a:rPr lang="en-US" altLang="ja-JP" sz="1800" u="sng" dirty="0">
                <a:latin typeface="TimesNewRomanPSMT"/>
              </a:rPr>
              <a:t>Alt. 1’ (0~1 bit, type 1A) Support</a:t>
            </a:r>
            <a:r>
              <a:rPr lang="en-US" altLang="ja-JP" sz="1800" dirty="0">
                <a:latin typeface="TimesNewRomanPSMT"/>
              </a:rPr>
              <a:t>: Samsung (1)</a:t>
            </a:r>
          </a:p>
          <a:p>
            <a:pPr lvl="1"/>
            <a:r>
              <a:rPr lang="en-US" altLang="ja-JP" sz="1800" u="sng" dirty="0">
                <a:latin typeface="TimesNewRomanPSMT"/>
              </a:rPr>
              <a:t>Alt. 2 (0~4 bits, Type 2) Support</a:t>
            </a:r>
            <a:r>
              <a:rPr lang="en-US" altLang="ja-JP" sz="1800" dirty="0">
                <a:latin typeface="TimesNewRomanPSMT"/>
              </a:rPr>
              <a:t>: New H3C, Huawei, </a:t>
            </a:r>
            <a:r>
              <a:rPr lang="en-US" altLang="ja-JP" sz="1800" dirty="0" err="1">
                <a:latin typeface="TimesNewRomanPSMT"/>
              </a:rPr>
              <a:t>Spreadtrum</a:t>
            </a:r>
            <a:r>
              <a:rPr lang="en-US" altLang="ja-JP" sz="1800" dirty="0">
                <a:latin typeface="TimesNewRomanPSMT"/>
              </a:rPr>
              <a:t>, vivo, CATT, China Telecom, Xiaomi, China Unicom, CMCC (9)</a:t>
            </a:r>
          </a:p>
          <a:p>
            <a:pPr lvl="2"/>
            <a:r>
              <a:rPr lang="en-US" altLang="ja-JP" sz="1400" u="sng" dirty="0">
                <a:latin typeface="TimesNewRomanPSMT"/>
              </a:rPr>
              <a:t>Objection</a:t>
            </a:r>
            <a:r>
              <a:rPr lang="en-US" altLang="ja-JP" sz="1400" dirty="0">
                <a:latin typeface="TimesNewRomanPSMT"/>
              </a:rPr>
              <a:t>: Samsung, Qualcomm (2)</a:t>
            </a:r>
          </a:p>
          <a:p>
            <a:pPr lvl="1"/>
            <a:r>
              <a:rPr lang="en-US" altLang="ja-JP" sz="1800" u="sng" dirty="0">
                <a:latin typeface="TimesNewRomanPSMT"/>
              </a:rPr>
              <a:t>Alt.3 (omit) Support</a:t>
            </a:r>
            <a:r>
              <a:rPr lang="en-US" altLang="ja-JP" sz="1800" dirty="0">
                <a:latin typeface="TimesNewRomanPSMT"/>
              </a:rPr>
              <a:t>: Nokia, Samsung, Qualcomm, NTT DOCOMO, Ericsson (5) </a:t>
            </a:r>
          </a:p>
          <a:p>
            <a:pPr lvl="2"/>
            <a:r>
              <a:rPr lang="en-US" altLang="ja-JP" sz="1400" u="sng" dirty="0">
                <a:latin typeface="TimesNewRomanPSMT"/>
              </a:rPr>
              <a:t>Objection</a:t>
            </a:r>
            <a:r>
              <a:rPr lang="en-US" altLang="ja-JP" sz="1400" dirty="0">
                <a:latin typeface="TimesNewRomanPSMT"/>
              </a:rPr>
              <a:t>: Huawei, vivo, CATT, Xiaomi, CMCC, Vodafone (6)</a:t>
            </a:r>
          </a:p>
          <a:p>
            <a:pPr marL="457200" lvl="1" indent="0">
              <a:buNone/>
            </a:pPr>
            <a:r>
              <a:rPr lang="en-US" altLang="ja-JP" sz="1800" b="1" dirty="0">
                <a:latin typeface="TimesNewRomanPSMT"/>
              </a:rPr>
              <a:t>Final round feedback summary</a:t>
            </a:r>
          </a:p>
          <a:p>
            <a:pPr lvl="1"/>
            <a:r>
              <a:rPr lang="en-US" altLang="ja-JP" sz="1800" u="sng" dirty="0">
                <a:latin typeface="TimesNewRomanPSMT"/>
              </a:rPr>
              <a:t>Support Alt.2</a:t>
            </a:r>
            <a:r>
              <a:rPr lang="en-US" altLang="ja-JP" sz="1800" dirty="0">
                <a:latin typeface="TimesNewRomanPSMT"/>
              </a:rPr>
              <a:t>: CMCC, China Telecom, New H3C, vivo, China Unicom, Huawei, CATT, Xiaomi, </a:t>
            </a:r>
            <a:r>
              <a:rPr lang="en-US" altLang="ja-JP" sz="1800" dirty="0" err="1">
                <a:latin typeface="TimesNewRomanPSMT"/>
              </a:rPr>
              <a:t>Spreadtrum</a:t>
            </a:r>
            <a:r>
              <a:rPr lang="en-US" altLang="ja-JP" sz="1800" dirty="0">
                <a:latin typeface="TimesNewRomanPSMT"/>
              </a:rPr>
              <a:t> (9)</a:t>
            </a:r>
          </a:p>
          <a:p>
            <a:pPr lvl="1"/>
            <a:r>
              <a:rPr lang="en-US" altLang="ja-JP" sz="1800" u="sng" dirty="0">
                <a:latin typeface="TimesNewRomanPSMT"/>
              </a:rPr>
              <a:t>Objection to Alt.2</a:t>
            </a:r>
            <a:r>
              <a:rPr lang="en-US" altLang="ja-JP" sz="1800" dirty="0">
                <a:latin typeface="TimesNewRomanPSMT"/>
              </a:rPr>
              <a:t>: Qualcomm, Nokia, Ericsson, LG, Samsung (5)</a:t>
            </a:r>
          </a:p>
          <a:p>
            <a:pPr lvl="1"/>
            <a:r>
              <a:rPr lang="en-US" altLang="ja-JP" sz="1800" u="sng" dirty="0">
                <a:latin typeface="TimesNewRomanPSMT"/>
              </a:rPr>
              <a:t>Suggest to exclude this field from DCI format 0_X if consensus cannot be reached (Alt.3)</a:t>
            </a:r>
            <a:r>
              <a:rPr lang="en-US" altLang="ja-JP" sz="1800" dirty="0">
                <a:latin typeface="TimesNewRomanPSMT"/>
              </a:rPr>
              <a:t>: </a:t>
            </a:r>
            <a:r>
              <a:rPr lang="en-US" altLang="ja-JP" sz="1800" dirty="0">
                <a:solidFill>
                  <a:srgbClr val="FF0000"/>
                </a:solidFill>
                <a:latin typeface="TimesNewRomanPSMT"/>
              </a:rPr>
              <a:t>RAN1 chair</a:t>
            </a:r>
            <a:r>
              <a:rPr lang="en-US" altLang="ja-JP" sz="1800" dirty="0">
                <a:latin typeface="TimesNewRomanPSMT"/>
              </a:rPr>
              <a:t>, Nokia, Ericsson, LG, NTT DOCOMO</a:t>
            </a:r>
            <a:endParaRPr lang="ja-JP" altLang="en-US" sz="1800" dirty="0">
              <a:latin typeface="TimesNewRomanPSMT"/>
            </a:endParaRPr>
          </a:p>
        </p:txBody>
      </p:sp>
    </p:spTree>
    <p:extLst>
      <p:ext uri="{BB962C8B-B14F-4D97-AF65-F5344CB8AC3E}">
        <p14:creationId xmlns:p14="http://schemas.microsoft.com/office/powerpoint/2010/main" val="262629809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756</Words>
  <Application>Microsoft Office PowerPoint</Application>
  <PresentationFormat>ワイド画面</PresentationFormat>
  <Paragraphs>37</Paragraphs>
  <Slides>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5</vt:i4>
      </vt:variant>
    </vt:vector>
  </HeadingPairs>
  <TitlesOfParts>
    <vt:vector size="11" baseType="lpstr">
      <vt:lpstr>TimesNewRomanPSMT</vt:lpstr>
      <vt:lpstr>游ゴシック</vt:lpstr>
      <vt:lpstr>游ゴシック Light</vt:lpstr>
      <vt:lpstr>Arial</vt:lpstr>
      <vt:lpstr>Calibri</vt:lpstr>
      <vt:lpstr>Office テーマ</vt:lpstr>
      <vt:lpstr>Moderator’s summary for discussion [98e-15-R18-Multicarrier]</vt:lpstr>
      <vt:lpstr>Conclusion on additional RAN1 TU for Q1 2023</vt:lpstr>
      <vt:lpstr>Background of the discussion for GTW</vt:lpstr>
      <vt:lpstr>Proposal for GTW</vt:lpstr>
      <vt:lpstr>Appendix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Conclusion of [RAN93e-R18Prep-02] UL enhancements</dc:title>
  <dc:creator>Harada Hiroki</dc:creator>
  <cp:lastModifiedBy>Hiroki Harada</cp:lastModifiedBy>
  <cp:revision>5</cp:revision>
  <dcterms:created xsi:type="dcterms:W3CDTF">2021-09-03T03:30:24Z</dcterms:created>
  <dcterms:modified xsi:type="dcterms:W3CDTF">2022-12-16T08:05:07Z</dcterms:modified>
</cp:coreProperties>
</file>