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02" r:id="rId4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0E51B"/>
    <a:srgbClr val="53FFA1"/>
    <a:srgbClr val="C800BE"/>
    <a:srgbClr val="FBFADD"/>
    <a:srgbClr val="FBFBDD"/>
    <a:srgbClr val="F5F6E2"/>
    <a:srgbClr val="F1F2E6"/>
    <a:srgbClr val="FFA7A7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8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‹Nr.›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sz="4000" dirty="0"/>
            </a:br>
            <a:r>
              <a:rPr lang="en-US" altLang="zh-CN" sz="4000" dirty="0"/>
              <a:t>Moderator's summary for discussion </a:t>
            </a:r>
            <a:br>
              <a:rPr lang="en-US" altLang="zh-CN" sz="4000" dirty="0"/>
            </a:br>
            <a:r>
              <a:rPr lang="en-US" altLang="zh-CN" sz="4000" dirty="0"/>
              <a:t>[98e-12-RAN4-Irregular-BWs]</a:t>
            </a:r>
            <a:br>
              <a:rPr lang="en-US" altLang="zh-CN" sz="1600" b="0" i="0" dirty="0">
                <a:solidFill>
                  <a:srgbClr val="354052"/>
                </a:solidFill>
                <a:effectLst/>
                <a:latin typeface="-apple-system"/>
              </a:rPr>
            </a:br>
            <a:endParaRPr lang="en-US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4006" y="4108151"/>
            <a:ext cx="9859583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Moderator (</a:t>
            </a:r>
            <a:r>
              <a:rPr lang="en-US" altLang="zh-CN" dirty="0"/>
              <a:t>RAN VC,</a:t>
            </a:r>
            <a:r>
              <a:rPr lang="zh-CN" altLang="en-US" dirty="0"/>
              <a:t> </a:t>
            </a:r>
            <a:r>
              <a:rPr lang="en-US" altLang="zh-CN" dirty="0"/>
              <a:t>Deutsche Telekom)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5702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RP-223452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RAN#98-e</a:t>
            </a:r>
          </a:p>
          <a:p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/>
              <a:t> – 16</a:t>
            </a:r>
            <a:r>
              <a:rPr lang="en-US" b="1" baseline="30000" dirty="0"/>
              <a:t>th</a:t>
            </a:r>
            <a:r>
              <a:rPr lang="en-US" b="1" dirty="0"/>
              <a:t>, December  2022</a:t>
            </a:r>
          </a:p>
          <a:p>
            <a:endParaRPr lang="en-US" b="1" dirty="0"/>
          </a:p>
          <a:p>
            <a:r>
              <a:rPr lang="en-US" b="1" dirty="0"/>
              <a:t>Agenda Item: 9.2.4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DBCBD-687D-5827-5CF7-925D0897E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6913CA-7FBB-D170-1F58-5FA218970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549100"/>
            <a:ext cx="13756312" cy="4894229"/>
          </a:xfrm>
        </p:spPr>
        <p:txBody>
          <a:bodyPr/>
          <a:lstStyle/>
          <a:p>
            <a:pPr marL="0" indent="0" algn="l">
              <a:buNone/>
            </a:pPr>
            <a:r>
              <a:rPr lang="en-US" sz="2400" b="1" i="0" u="none" strike="noStrike" baseline="0" dirty="0">
                <a:latin typeface="TimesNewRomanPS-BoldMT"/>
              </a:rPr>
              <a:t>Document in the RAN#98e report that:</a:t>
            </a:r>
          </a:p>
          <a:p>
            <a:pPr marL="0" indent="0" algn="l">
              <a:buNone/>
            </a:pPr>
            <a:endParaRPr lang="en-US" sz="2400" b="1" i="0" u="none" strike="noStrike" baseline="0" dirty="0">
              <a:latin typeface="TimesNewRomanPS-BoldMT"/>
            </a:endParaRPr>
          </a:p>
          <a:p>
            <a:pPr algn="l"/>
            <a:r>
              <a:rPr lang="en-US" sz="2400" b="1" i="0" u="none" strike="noStrike" baseline="0" dirty="0">
                <a:latin typeface="TimesNewRomanPS-BoldMT"/>
              </a:rPr>
              <a:t>Let RAN4 proceed to conclude the SI in March 2023</a:t>
            </a:r>
          </a:p>
          <a:p>
            <a:pPr algn="l"/>
            <a:r>
              <a:rPr lang="en-US" sz="2400" b="1" i="0" u="none" strike="noStrike" baseline="0" dirty="0">
                <a:latin typeface="TimesNewRomanPS-BoldMT"/>
              </a:rPr>
              <a:t>Aspects of 2a (new) and 2b (legacy) should be discussed in parallel in 1Q2023</a:t>
            </a:r>
          </a:p>
          <a:p>
            <a:pPr algn="l"/>
            <a:r>
              <a:rPr lang="en-US" sz="2400" b="1" i="0" u="none" strike="noStrike" baseline="0" dirty="0">
                <a:latin typeface="TimesNewRomanPS-BoldMT"/>
              </a:rPr>
              <a:t>Aspects of 2b might be prerequisite to find final agreement on 2a aspects</a:t>
            </a:r>
          </a:p>
          <a:p>
            <a:pPr algn="l"/>
            <a:r>
              <a:rPr lang="en-US" sz="2400" b="1" i="0" u="none" strike="noStrike" baseline="0" dirty="0">
                <a:latin typeface="TimesNewRomanPS-BoldMT"/>
              </a:rPr>
              <a:t>The discussion in RAN4 should solely concentrate on the 100 kHz raster issue only </a:t>
            </a:r>
            <a:br>
              <a:rPr lang="en-US" sz="2400" b="1" i="0" u="none" strike="noStrike" baseline="0" dirty="0">
                <a:latin typeface="TimesNewRomanPS-BoldMT"/>
              </a:rPr>
            </a:br>
            <a:r>
              <a:rPr lang="en-US" sz="2400" b="1" i="0" u="none" strike="noStrike" baseline="0" dirty="0">
                <a:latin typeface="TimesNewRomanPS-BoldMT"/>
              </a:rPr>
              <a:t>as it relates to irregular channel bandwidths</a:t>
            </a:r>
          </a:p>
          <a:p>
            <a:pPr marL="0" indent="0" algn="l">
              <a:buNone/>
            </a:pPr>
            <a:endParaRPr lang="en-US" sz="2400" b="1" dirty="0">
              <a:latin typeface="TimesNewRomanPS-BoldMT"/>
            </a:endParaRPr>
          </a:p>
          <a:p>
            <a:pPr marL="0" indent="0" algn="l">
              <a:buNone/>
            </a:pPr>
            <a:r>
              <a:rPr lang="en-US" sz="2400" b="1" i="0" u="none" strike="noStrike" baseline="0" dirty="0">
                <a:latin typeface="TimesNewRomanPS-BoldMT"/>
              </a:rPr>
              <a:t>The exact handing is part of the normal process in a WG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47746062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Benutzerdefiniert</PresentationFormat>
  <Paragraphs>16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</vt:i4>
      </vt:variant>
    </vt:vector>
  </HeadingPairs>
  <TitlesOfParts>
    <vt:vector size="12" baseType="lpstr">
      <vt:lpstr>-apple-system</vt:lpstr>
      <vt:lpstr>Arial</vt:lpstr>
      <vt:lpstr>Calibri</vt:lpstr>
      <vt:lpstr>Nokia Pure Headline Ultra Light</vt:lpstr>
      <vt:lpstr>Nokia Pure Text</vt:lpstr>
      <vt:lpstr>Nokia Pure Text Light</vt:lpstr>
      <vt:lpstr>TimesNewRomanPS-BoldMT</vt:lpstr>
      <vt:lpstr>Wingdings</vt:lpstr>
      <vt:lpstr>Nokia White Master with headline</vt:lpstr>
      <vt:lpstr>2_Office Theme</vt:lpstr>
      <vt:lpstr> Moderator's summary for discussion  [98e-12-RAN4-Irregular-BWs] </vt:lpstr>
      <vt:lpstr>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Deutsche Telekom AG (Axel Klatt)</cp:lastModifiedBy>
  <cp:revision>668</cp:revision>
  <dcterms:created xsi:type="dcterms:W3CDTF">2018-05-24T11:49:12Z</dcterms:created>
  <dcterms:modified xsi:type="dcterms:W3CDTF">2022-12-15T07:16:54Z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