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81" r:id="rId2"/>
    <p:sldId id="988" r:id="rId3"/>
    <p:sldId id="1019" r:id="rId4"/>
    <p:sldId id="1020" r:id="rId5"/>
    <p:sldId id="1022" r:id="rId6"/>
    <p:sldId id="1024" r:id="rId7"/>
    <p:sldId id="1021" r:id="rId8"/>
    <p:sldId id="1023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2937" y="2304059"/>
            <a:ext cx="9926126" cy="1826265"/>
          </a:xfrm>
        </p:spPr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Moderator's summary of discussion 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98e-05-R18-NES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After intermediate round</a:t>
            </a:r>
            <a:endParaRPr lang="en-US" sz="2000" i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322921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RP-223445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1199072"/>
            <a:ext cx="11314633" cy="506684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On </a:t>
            </a:r>
            <a:r>
              <a:rPr lang="en-US" altLang="en-US" sz="1800" dirty="0"/>
              <a:t>whether/how </a:t>
            </a:r>
            <a:r>
              <a:rPr lang="en-US" altLang="en-US" sz="1800" dirty="0" smtClean="0"/>
              <a:t>to have </a:t>
            </a:r>
            <a:r>
              <a:rPr lang="en-US" altLang="en-US" sz="1800" dirty="0"/>
              <a:t>additional </a:t>
            </a:r>
            <a:r>
              <a:rPr lang="en-US" altLang="en-US" sz="1800" dirty="0" smtClean="0"/>
              <a:t>study, the following alternatives were provided for consideration:</a:t>
            </a:r>
            <a:endParaRPr lang="en-US" alt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b="1" i="1" dirty="0" smtClean="0"/>
              <a:t>Alternative </a:t>
            </a:r>
            <a:r>
              <a:rPr lang="en-US" sz="1600" b="1" i="1" dirty="0"/>
              <a:t>1</a:t>
            </a:r>
            <a:r>
              <a:rPr lang="en-US" sz="1600" i="1" dirty="0"/>
              <a:t>: Postpone the start of normative work to 2023.Q2 and focus on the additional study </a:t>
            </a:r>
            <a:r>
              <a:rPr lang="en-US" sz="1600" i="1" dirty="0" smtClean="0"/>
              <a:t>of network </a:t>
            </a:r>
            <a:r>
              <a:rPr lang="en-US" sz="1600" i="1" dirty="0"/>
              <a:t>energy savings techniques in Q1.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sz="1400" i="1" dirty="0" smtClean="0"/>
              <a:t>Note</a:t>
            </a:r>
            <a:r>
              <a:rPr lang="en-US" sz="1400" i="1" dirty="0"/>
              <a:t>: Under the current RAN schedule, only 2 quarters will be left for normative work in RAN1.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b="1" i="1" dirty="0" smtClean="0"/>
              <a:t>Alternative </a:t>
            </a:r>
            <a:r>
              <a:rPr lang="en-US" sz="1600" b="1" i="1" dirty="0"/>
              <a:t>2</a:t>
            </a:r>
            <a:r>
              <a:rPr lang="en-US" sz="1600" i="1" dirty="0"/>
              <a:t>: Start the normative work on network energy savings in 2023.Q1. In addition to </a:t>
            </a:r>
            <a:r>
              <a:rPr lang="en-US" sz="1600" i="1" dirty="0" smtClean="0"/>
              <a:t>the normative </a:t>
            </a:r>
            <a:r>
              <a:rPr lang="en-US" sz="1600" i="1" dirty="0"/>
              <a:t>work, extend the study of network energy savings techniques until end of 2023.Q1. </a:t>
            </a:r>
            <a:r>
              <a:rPr lang="en-US" sz="1600" i="1" dirty="0" smtClean="0"/>
              <a:t>The scope </a:t>
            </a:r>
            <a:r>
              <a:rPr lang="en-US" sz="1600" i="1" dirty="0"/>
              <a:t>of the Rel-18 normative work will be revisited and finalized in RAN#99.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b="1" i="1" dirty="0" smtClean="0"/>
              <a:t>Alternative </a:t>
            </a:r>
            <a:r>
              <a:rPr lang="en-US" sz="1600" b="1" i="1" dirty="0"/>
              <a:t>3</a:t>
            </a:r>
            <a:r>
              <a:rPr lang="en-US" sz="1600" i="1" dirty="0"/>
              <a:t>: Start the normative work on network energy savings in 2023.Q1. There is no </a:t>
            </a:r>
            <a:r>
              <a:rPr lang="en-US" sz="1600" i="1" dirty="0" smtClean="0"/>
              <a:t>extension on </a:t>
            </a:r>
            <a:r>
              <a:rPr lang="en-US" sz="1600" i="1" dirty="0"/>
              <a:t>the study of network energy savings techniques</a:t>
            </a:r>
            <a:r>
              <a:rPr lang="en-US" sz="1600" i="1" dirty="0" smtClean="0"/>
              <a:t>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Out of 42 </a:t>
            </a:r>
            <a:r>
              <a:rPr lang="en-US" sz="1800" dirty="0" smtClean="0"/>
              <a:t>companies who responded, </a:t>
            </a:r>
            <a:r>
              <a:rPr lang="en-US" sz="1800" dirty="0"/>
              <a:t>30 </a:t>
            </a:r>
            <a:r>
              <a:rPr lang="en-US" sz="1800" dirty="0" smtClean="0"/>
              <a:t>companies </a:t>
            </a:r>
            <a:r>
              <a:rPr lang="en-US" sz="1800" dirty="0"/>
              <a:t>were supportive of Alternative 3 </a:t>
            </a:r>
            <a:r>
              <a:rPr lang="en-US" sz="1800" dirty="0" smtClean="0"/>
              <a:t>– 71%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On the other hand, Deutsche </a:t>
            </a:r>
            <a:r>
              <a:rPr lang="en-US" sz="1600" dirty="0" smtClean="0"/>
              <a:t>Telekom, </a:t>
            </a:r>
            <a:r>
              <a:rPr lang="en-US" sz="1600" dirty="0"/>
              <a:t>Telecom Italia, </a:t>
            </a:r>
            <a:r>
              <a:rPr lang="en-US" sz="1600" dirty="0" err="1" smtClean="0"/>
              <a:t>Fraunhofer</a:t>
            </a:r>
            <a:r>
              <a:rPr lang="en-US" sz="1600" dirty="0" smtClean="0"/>
              <a:t> explicitly indicated that they preferred </a:t>
            </a:r>
            <a:r>
              <a:rPr lang="en-US" sz="1600" dirty="0" smtClean="0"/>
              <a:t>Alt-1</a:t>
            </a:r>
            <a:endParaRPr lang="en-US" sz="1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intermediate round, there were no additional NWM discussions on this topic</a:t>
            </a: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the study on Rel-18 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In the initial round, the following techniques received support from almost ALL companies</a:t>
            </a:r>
          </a:p>
          <a:p>
            <a:pPr lvl="1"/>
            <a:r>
              <a:rPr lang="en-US" sz="1600" dirty="0" smtClean="0"/>
              <a:t>Adaptation </a:t>
            </a:r>
            <a:r>
              <a:rPr lang="en-US" sz="1600" dirty="0"/>
              <a:t>of spatial elements (C-1</a:t>
            </a:r>
            <a:r>
              <a:rPr lang="en-US" sz="1600" dirty="0" smtClean="0"/>
              <a:t>)</a:t>
            </a:r>
            <a:endParaRPr lang="en-US" sz="1600" dirty="0"/>
          </a:p>
          <a:p>
            <a:pPr lvl="1"/>
            <a:r>
              <a:rPr lang="en-US" sz="1600" dirty="0" smtClean="0"/>
              <a:t>Adaptation of </a:t>
            </a:r>
            <a:r>
              <a:rPr lang="en-US" sz="1600" dirty="0"/>
              <a:t>transmission power of signals and channels (D-1</a:t>
            </a:r>
            <a:r>
              <a:rPr lang="en-US" sz="160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en-US" sz="1800" dirty="0" smtClean="0"/>
              <a:t>A </a:t>
            </a:r>
            <a:r>
              <a:rPr lang="en-US" sz="1800" dirty="0" smtClean="0"/>
              <a:t>proposal for WID objective was made and revised in the intermediate </a:t>
            </a:r>
            <a:r>
              <a:rPr lang="en-US" sz="1800" dirty="0" smtClean="0"/>
              <a:t>round based on the inputs:</a:t>
            </a:r>
            <a:endParaRPr lang="en-US" sz="1800" dirty="0" smtClean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RAN1-led: Spatial and power domain NES </a:t>
            </a:r>
            <a:r>
              <a:rPr lang="en-US" dirty="0"/>
              <a:t>enhancements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792141" y="2579300"/>
            <a:ext cx="10620610" cy="368347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Blip>
                <a:blip r:embed="rId2"/>
              </a:buBlip>
            </a:pPr>
            <a:r>
              <a:rPr 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Proposal 1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necessary enhancements on CSI and beam management related procedures including measurement and report, and signaling to enable efficient adaptation of spatial elements (e.g. antenna ports, active transceiver chains) [RAN1, RAN2]</a:t>
            </a:r>
            <a:r>
              <a:rPr lang="en-US" sz="1400" i="1" strike="sngStrike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, potentially including but not limited to</a:t>
            </a:r>
          </a:p>
          <a:p>
            <a:pPr marL="1085850" lvl="2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strike="sngStrike" dirty="0" smtClean="0">
                <a:solidFill>
                  <a:srgbClr val="FF0000"/>
                </a:solidFill>
              </a:rPr>
              <a:t>CSI </a:t>
            </a:r>
            <a:r>
              <a:rPr lang="en-US" sz="1600" i="1" strike="sngStrike" dirty="0">
                <a:solidFill>
                  <a:srgbClr val="FF0000"/>
                </a:solidFill>
              </a:rPr>
              <a:t>resource and/or CSI report configuration (RRC), and L1/L2 signaling for (re)configuration/adaptation/(de)activation, and TCI (re)configuration</a:t>
            </a:r>
            <a:endParaRPr lang="en-US" sz="1600" strike="sngStrike" dirty="0">
              <a:solidFill>
                <a:srgbClr val="FF0000"/>
              </a:solidFill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necessary enhancements on CSI related procedures including measurement and report, and signaling to enable efficient adaptation of power offset values between PDSCH and CSI-RS [RAN1, RAN2]</a:t>
            </a:r>
            <a:r>
              <a:rPr lang="en-US" sz="1400" i="1" strike="sngStrike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, potentially including but not limited to</a:t>
            </a:r>
          </a:p>
          <a:p>
            <a:pPr marL="1085850" lvl="2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strike="sngStrike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CSI </a:t>
            </a:r>
            <a:r>
              <a:rPr lang="en-US" sz="1400" i="1" strike="sngStrike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resource and/or CSI report configuration (RRC), and L1/L2 signaling for (re)configuration/adaptation/(</a:t>
            </a:r>
            <a:r>
              <a:rPr lang="en-US" sz="1400" i="1" strike="sngStrike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de)activation</a:t>
            </a:r>
          </a:p>
          <a:p>
            <a:pPr marL="1085850" lvl="2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strike="sngStrike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Mechanism </a:t>
            </a:r>
            <a:r>
              <a:rPr lang="en-US" sz="1400" i="1" strike="sngStrike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indication of power offset between PDSCH and CSI-RS</a:t>
            </a: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Note</a:t>
            </a:r>
            <a:r>
              <a:rPr lang="en-US" sz="1400" i="1" dirty="0">
                <a:latin typeface="Arial" panose="020B0604020202020204" pitchFamily="34" charset="0"/>
                <a:ea typeface="微软雅黑" panose="020B0503020204020204" pitchFamily="34" charset="-122"/>
              </a:rPr>
              <a:t>: Above objectives are only for UE specific </a:t>
            </a:r>
            <a:r>
              <a:rPr lang="en-US" sz="14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channels/signals</a:t>
            </a: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400" i="1" dirty="0">
                <a:latin typeface="Arial" panose="020B0604020202020204" pitchFamily="34" charset="0"/>
                <a:ea typeface="微软雅黑" panose="020B0503020204020204" pitchFamily="34" charset="-122"/>
              </a:rPr>
              <a:t>Note: Legacy UE CSI/CSI-RS capabilities applies when considering total number of CSI reports </a:t>
            </a:r>
            <a:r>
              <a:rPr lang="en-US" sz="14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and requirements</a:t>
            </a:r>
            <a:endParaRPr lang="en-US" sz="14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261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In the initial round, the following </a:t>
            </a:r>
            <a:r>
              <a:rPr lang="en-US" sz="1800" dirty="0" smtClean="0"/>
              <a:t>technique </a:t>
            </a:r>
            <a:r>
              <a:rPr lang="en-US" sz="1800" dirty="0"/>
              <a:t>received support from almost ALL companies</a:t>
            </a:r>
          </a:p>
          <a:p>
            <a:pPr lvl="1"/>
            <a:r>
              <a:rPr lang="en-US" sz="1600" dirty="0" smtClean="0"/>
              <a:t>Adaptation </a:t>
            </a:r>
            <a:r>
              <a:rPr lang="en-US" sz="1600" dirty="0"/>
              <a:t>of cell DTX/DRX, including the alignment of Cell DTX/DRX with UE </a:t>
            </a:r>
            <a:r>
              <a:rPr lang="en-US" sz="1600" dirty="0" smtClean="0"/>
              <a:t>DRX [</a:t>
            </a:r>
            <a:r>
              <a:rPr lang="en-US" sz="1600" dirty="0"/>
              <a:t>RAN2, RAN3 and possibly RAN1</a:t>
            </a:r>
            <a:r>
              <a:rPr lang="en-US" sz="1600" dirty="0" smtClean="0"/>
              <a:t>]</a:t>
            </a:r>
          </a:p>
          <a:p>
            <a:pPr lvl="1"/>
            <a:endParaRPr lang="en-US" sz="1600" dirty="0"/>
          </a:p>
          <a:p>
            <a:r>
              <a:rPr lang="en-US" sz="1800" dirty="0" smtClean="0"/>
              <a:t>A </a:t>
            </a:r>
            <a:r>
              <a:rPr lang="en-US" sz="1800" dirty="0"/>
              <a:t>proposal for WID objective was made and revised in the intermediate </a:t>
            </a:r>
            <a:r>
              <a:rPr lang="en-US" sz="1800" dirty="0"/>
              <a:t>round </a:t>
            </a:r>
            <a:r>
              <a:rPr lang="en-US" sz="1800" dirty="0" smtClean="0"/>
              <a:t>based </a:t>
            </a:r>
            <a:r>
              <a:rPr lang="en-US" sz="1800" dirty="0"/>
              <a:t>on the inputs:</a:t>
            </a:r>
            <a:endParaRPr lang="en-US" sz="1800" dirty="0"/>
          </a:p>
          <a:p>
            <a:pPr lvl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RAN2/RAN3-led </a:t>
            </a:r>
            <a:r>
              <a:rPr lang="en-US" dirty="0" smtClean="0"/>
              <a:t>enhancements (1/3)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9775" y="2734578"/>
            <a:ext cx="10463842" cy="1682147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ct val="20000"/>
              </a:spcBef>
              <a:buClrTx/>
              <a:buSzTx/>
              <a:buBlip>
                <a:blip r:embed="rId2"/>
              </a:buBlip>
            </a:pP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Proposal 2</a:t>
            </a:r>
            <a:endParaRPr lang="en-US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enhancement on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cell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DTX/DRX mechanism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including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the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alignment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of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cell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DRX/DRX with UE DRX in RRC-CONNECTED mode, and inter-node information exchange on cell DTX/DRX [RAN2, RAN1, RAN3]</a:t>
            </a: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Note: At least legacy SSB transmission remains unchanged</a:t>
            </a: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Note: The impact to IDLE/INACTIVE UEs due to the above enhancement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can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be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considered</a:t>
            </a:r>
            <a:endParaRPr lang="en-US" sz="16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32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Based on initial round discussions, the following proposal was discussed and revised in the intermediate round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pPr lvl="1"/>
            <a:r>
              <a:rPr lang="en-US" sz="1600" dirty="0" smtClean="0"/>
              <a:t>For the first bullet, there were no negative comments </a:t>
            </a:r>
            <a:r>
              <a:rPr lang="en-US" sz="1600" dirty="0" smtClean="0"/>
              <a:t>and the only revision is the adding of “if necessary”</a:t>
            </a:r>
            <a:endParaRPr lang="en-US" sz="1600" dirty="0" smtClean="0"/>
          </a:p>
          <a:p>
            <a:pPr lvl="1"/>
            <a:r>
              <a:rPr lang="en-US" sz="1600" dirty="0" smtClean="0"/>
              <a:t>For the second bullet, there were no negative comments but there were following suggestions </a:t>
            </a:r>
          </a:p>
          <a:p>
            <a:pPr lvl="2"/>
            <a:r>
              <a:rPr lang="en-US" sz="1400" dirty="0" smtClean="0"/>
              <a:t>Clarify that there is no RAN1 and RAN2 involvement (LGE, Apple)</a:t>
            </a:r>
          </a:p>
          <a:p>
            <a:pPr lvl="2"/>
            <a:r>
              <a:rPr lang="en-US" sz="1400" dirty="0"/>
              <a:t>Add RAN2 work related to confining paging frames and paging occasions in a cell-specific paging </a:t>
            </a:r>
            <a:r>
              <a:rPr lang="en-US" sz="1400" dirty="0" smtClean="0"/>
              <a:t>window (Nokia, LG </a:t>
            </a:r>
            <a:r>
              <a:rPr lang="en-US" sz="1400" dirty="0" err="1" smtClean="0"/>
              <a:t>Uplus</a:t>
            </a:r>
            <a:r>
              <a:rPr lang="en-US" sz="1400" dirty="0" smtClean="0"/>
              <a:t>, Intel, </a:t>
            </a:r>
            <a:r>
              <a:rPr lang="en-US" sz="1400" dirty="0" err="1" smtClean="0"/>
              <a:t>InterDigital</a:t>
            </a:r>
            <a:r>
              <a:rPr lang="en-US" sz="1400" dirty="0" smtClean="0"/>
              <a:t>, </a:t>
            </a:r>
            <a:r>
              <a:rPr lang="en-US" sz="1400" dirty="0" err="1" smtClean="0"/>
              <a:t>Spreadtrum</a:t>
            </a:r>
            <a:r>
              <a:rPr lang="en-US" sz="1400" dirty="0" smtClean="0"/>
              <a:t>) </a:t>
            </a:r>
            <a:endParaRPr lang="en-US" sz="1400" dirty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Moderator recommendation is to agree on the above Proposal 4 and further discuss if any additional work </a:t>
            </a:r>
            <a:r>
              <a:rPr lang="en-US" sz="1600" dirty="0" smtClean="0"/>
              <a:t>in </a:t>
            </a:r>
            <a:r>
              <a:rPr lang="en-US" sz="1600" dirty="0" smtClean="0"/>
              <a:t>RAN2 </a:t>
            </a:r>
            <a:r>
              <a:rPr lang="en-US" sz="1600" dirty="0" smtClean="0"/>
              <a:t>needs </a:t>
            </a:r>
            <a:r>
              <a:rPr lang="en-US" sz="1600" dirty="0" smtClean="0"/>
              <a:t>to be </a:t>
            </a:r>
            <a:r>
              <a:rPr lang="en-US" sz="1600" dirty="0" smtClean="0"/>
              <a:t>added to confine p</a:t>
            </a:r>
            <a:r>
              <a:rPr lang="en-US" sz="1600" dirty="0" smtClean="0"/>
              <a:t>aging </a:t>
            </a:r>
            <a:r>
              <a:rPr lang="en-US" sz="1600" dirty="0"/>
              <a:t>frames and paging occasions in a cell-specific paging </a:t>
            </a:r>
            <a:r>
              <a:rPr lang="en-US" sz="1600" dirty="0" smtClean="0"/>
              <a:t>window</a:t>
            </a: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RAN2/RAN3-led </a:t>
            </a:r>
            <a:r>
              <a:rPr lang="en-US" dirty="0" smtClean="0"/>
              <a:t>enhancements (2/3)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9775" y="1854686"/>
            <a:ext cx="10463842" cy="133709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indent="-358775">
              <a:spcBef>
                <a:spcPct val="20000"/>
              </a:spcBef>
              <a:buBlip>
                <a:blip r:embed="rId2"/>
              </a:buBlip>
            </a:pPr>
            <a:r>
              <a:rPr lang="en-US" sz="2000" b="1" dirty="0" smtClean="0">
                <a:latin typeface="Arial" panose="020B0604020202020204" pitchFamily="34" charset="0"/>
              </a:rPr>
              <a:t>Proposal </a:t>
            </a:r>
            <a:r>
              <a:rPr lang="en-US" sz="2000" b="1" dirty="0" smtClean="0">
                <a:latin typeface="Arial" panose="020B0604020202020204" pitchFamily="34" charset="0"/>
              </a:rPr>
              <a:t>3</a:t>
            </a:r>
            <a:endParaRPr lang="en-US" sz="2000" b="1" dirty="0" smtClean="0">
              <a:latin typeface="Arial" panose="020B0604020202020204" pitchFamily="34" charset="0"/>
            </a:endParaRP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mechanism(s) to prevent legacy UEs camping on cells adopting the Rel-18 NES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techniques,</a:t>
            </a:r>
            <a:r>
              <a:rPr lang="en-US" sz="1600" i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if necessary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[RAN2]</a:t>
            </a: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inter-node beam activation and enhancements on restricting paging in a limited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area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[RAN3]</a:t>
            </a:r>
          </a:p>
        </p:txBody>
      </p:sp>
    </p:spTree>
    <p:extLst>
      <p:ext uri="{BB962C8B-B14F-4D97-AF65-F5344CB8AC3E}">
        <p14:creationId xmlns:p14="http://schemas.microsoft.com/office/powerpoint/2010/main" val="2552351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3"/>
            <a:ext cx="11314633" cy="2391210"/>
          </a:xfrm>
        </p:spPr>
        <p:txBody>
          <a:bodyPr/>
          <a:lstStyle/>
          <a:p>
            <a:r>
              <a:rPr lang="en-US" dirty="0" smtClean="0"/>
              <a:t>Two other potential enhancements were discussed for RAN2</a:t>
            </a:r>
          </a:p>
          <a:p>
            <a:pPr lvl="1"/>
            <a:r>
              <a:rPr lang="en-US" dirty="0"/>
              <a:t>Specify a mechanism so that a NG-RAN node can configure NES-capable Rel-18 UEs to prioritize/</a:t>
            </a:r>
            <a:r>
              <a:rPr lang="en-US" dirty="0" err="1"/>
              <a:t>downprioritize</a:t>
            </a:r>
            <a:r>
              <a:rPr lang="en-US" dirty="0"/>
              <a:t> specific cell(s) or frequencies applying NES technique(s), if necessary [RAN2]</a:t>
            </a:r>
          </a:p>
          <a:p>
            <a:pPr lvl="1"/>
            <a:r>
              <a:rPr lang="en-US" dirty="0"/>
              <a:t>Specify CHO procedure enhancement(s) [RAN2]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Based on the comments in the intermediate round, the moderator recommendation is to include the following CHO enhancement as an objective in the Rel-18 WID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RAN2/RAN3-led </a:t>
            </a:r>
            <a:r>
              <a:rPr lang="en-US" dirty="0" smtClean="0"/>
              <a:t>NES enhancements </a:t>
            </a:r>
            <a:r>
              <a:rPr lang="en-US" dirty="0" smtClean="0"/>
              <a:t>(3/3)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9775" y="3692106"/>
            <a:ext cx="10463842" cy="103516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indent="-358775">
              <a:spcBef>
                <a:spcPct val="20000"/>
              </a:spcBef>
              <a:buBlip>
                <a:blip r:embed="rId2"/>
              </a:buBlip>
            </a:pPr>
            <a:r>
              <a:rPr lang="en-US" sz="2000" b="1" dirty="0" smtClean="0">
                <a:latin typeface="Arial" panose="020B0604020202020204" pitchFamily="34" charset="0"/>
              </a:rPr>
              <a:t>Proposal </a:t>
            </a:r>
            <a:r>
              <a:rPr lang="en-US" sz="2000" b="1" dirty="0" smtClean="0">
                <a:latin typeface="Arial" panose="020B0604020202020204" pitchFamily="34" charset="0"/>
              </a:rPr>
              <a:t>5</a:t>
            </a:r>
            <a:endParaRPr lang="en-US" sz="2000" b="1" dirty="0" smtClean="0">
              <a:latin typeface="Arial" panose="020B0604020202020204" pitchFamily="34" charset="0"/>
            </a:endParaRP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</a:rPr>
              <a:t>Specify </a:t>
            </a:r>
            <a:r>
              <a:rPr lang="en-US" sz="1600" i="1" dirty="0">
                <a:latin typeface="Arial" panose="020B0604020202020204" pitchFamily="34" charset="0"/>
              </a:rPr>
              <a:t>CHO procedure enhancement(s) </a:t>
            </a:r>
            <a:r>
              <a:rPr lang="en-US" sz="1600" i="1" strike="sngStrike" dirty="0">
                <a:solidFill>
                  <a:srgbClr val="FF0000"/>
                </a:solidFill>
                <a:latin typeface="Arial" panose="020B0604020202020204" pitchFamily="34" charset="0"/>
              </a:rPr>
              <a:t>for faster UE handover </a:t>
            </a:r>
            <a:r>
              <a:rPr lang="en-US" sz="1600" i="1" dirty="0">
                <a:latin typeface="Arial" panose="020B0604020202020204" pitchFamily="34" charset="0"/>
              </a:rPr>
              <a:t>in case source</a:t>
            </a:r>
            <a:r>
              <a:rPr lang="en-US" sz="1600" i="1" u="sng" dirty="0">
                <a:solidFill>
                  <a:srgbClr val="FF0000"/>
                </a:solidFill>
                <a:latin typeface="Arial" panose="020B0604020202020204" pitchFamily="34" charset="0"/>
              </a:rPr>
              <a:t>/target</a:t>
            </a:r>
            <a:r>
              <a:rPr lang="en-US" sz="1600" i="1" dirty="0">
                <a:latin typeface="Arial" panose="020B0604020202020204" pitchFamily="34" charset="0"/>
              </a:rPr>
              <a:t> cell is in NES </a:t>
            </a:r>
            <a:r>
              <a:rPr lang="en-US" sz="1600" i="1" dirty="0" smtClean="0">
                <a:latin typeface="Arial" panose="020B0604020202020204" pitchFamily="34" charset="0"/>
              </a:rPr>
              <a:t>mode</a:t>
            </a:r>
            <a:endParaRPr lang="en-US" sz="16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6319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Based on the comments received during the initial round, there </a:t>
            </a:r>
            <a:r>
              <a:rPr lang="en-US" sz="1800" dirty="0" smtClean="0"/>
              <a:t>were </a:t>
            </a:r>
            <a:r>
              <a:rPr lang="en-US" sz="1800" dirty="0"/>
              <a:t>two potential areas that has </a:t>
            </a:r>
            <a:r>
              <a:rPr lang="en-US" sz="1800" dirty="0" smtClean="0"/>
              <a:t>substantial support:</a:t>
            </a:r>
          </a:p>
          <a:p>
            <a:pPr lvl="1"/>
            <a:r>
              <a:rPr lang="en-US" sz="1600" dirty="0"/>
              <a:t>Time/frequency domain NES technique: Adaptation/reduction/elimination of common </a:t>
            </a:r>
            <a:r>
              <a:rPr lang="en-US" sz="1600" dirty="0" smtClean="0"/>
              <a:t>channels/signals (UE </a:t>
            </a:r>
            <a:r>
              <a:rPr lang="en-US" sz="1600" dirty="0"/>
              <a:t>WUS can also be considered) in single or multi-carrier </a:t>
            </a:r>
            <a:r>
              <a:rPr lang="en-US" sz="1600" dirty="0" smtClean="0"/>
              <a:t>operation</a:t>
            </a:r>
          </a:p>
          <a:p>
            <a:pPr lvl="1"/>
            <a:r>
              <a:rPr lang="en-US" sz="1600" dirty="0"/>
              <a:t>D-5 (UE post-distortion</a:t>
            </a:r>
            <a:r>
              <a:rPr lang="en-US" sz="1600" dirty="0" smtClean="0"/>
              <a:t>)</a:t>
            </a:r>
          </a:p>
          <a:p>
            <a:pPr lvl="1"/>
            <a:endParaRPr lang="en-US" sz="1600" dirty="0"/>
          </a:p>
          <a:p>
            <a:r>
              <a:rPr lang="en-US" sz="1800" dirty="0" smtClean="0"/>
              <a:t>Time/frequency </a:t>
            </a:r>
            <a:r>
              <a:rPr lang="en-US" sz="1800" dirty="0"/>
              <a:t>domain NES </a:t>
            </a:r>
            <a:r>
              <a:rPr lang="en-US" sz="1800" dirty="0" smtClean="0"/>
              <a:t>techniques consists of four components (as proposed by the rapporteur):</a:t>
            </a:r>
          </a:p>
          <a:p>
            <a:pPr lvl="1"/>
            <a:r>
              <a:rPr lang="en-US" sz="1600" dirty="0" smtClean="0"/>
              <a:t>SSB-less </a:t>
            </a:r>
            <a:r>
              <a:rPr lang="en-US" sz="1600" dirty="0" err="1"/>
              <a:t>SCell</a:t>
            </a:r>
            <a:r>
              <a:rPr lang="en-US" sz="1600" dirty="0"/>
              <a:t> operation [RAN4, RAN2]</a:t>
            </a:r>
          </a:p>
          <a:p>
            <a:pPr lvl="1"/>
            <a:r>
              <a:rPr lang="en-US" sz="1600" dirty="0" smtClean="0"/>
              <a:t>SIB1-less </a:t>
            </a:r>
            <a:r>
              <a:rPr lang="en-US" sz="1600" dirty="0"/>
              <a:t>operation with or without SSB [RAN2, RAN1, RAN4]</a:t>
            </a:r>
          </a:p>
          <a:p>
            <a:pPr lvl="1"/>
            <a:r>
              <a:rPr lang="en-US" sz="1600" dirty="0" smtClean="0"/>
              <a:t>On-demand </a:t>
            </a:r>
            <a:r>
              <a:rPr lang="en-US" sz="1600" dirty="0"/>
              <a:t>SSB/SIB1 transmission [RAN1, RAN2, RAN4]</a:t>
            </a:r>
          </a:p>
          <a:p>
            <a:pPr lvl="1"/>
            <a:r>
              <a:rPr lang="en-US" sz="1600" dirty="0" smtClean="0"/>
              <a:t>Longer </a:t>
            </a:r>
            <a:r>
              <a:rPr lang="en-US" sz="1600" dirty="0"/>
              <a:t>SSB transmission periodicity [RAN2, RAN4</a:t>
            </a:r>
            <a:r>
              <a:rPr lang="en-US" sz="1600" dirty="0" smtClean="0"/>
              <a:t>]</a:t>
            </a:r>
          </a:p>
          <a:p>
            <a:r>
              <a:rPr lang="en-US" sz="1800" dirty="0" smtClean="0"/>
              <a:t>Moderator’s recommendation is to take “</a:t>
            </a:r>
            <a:r>
              <a:rPr lang="en-US" sz="1800" dirty="0"/>
              <a:t>SSB-less </a:t>
            </a:r>
            <a:r>
              <a:rPr lang="en-US" sz="1800" dirty="0" err="1"/>
              <a:t>SCell</a:t>
            </a:r>
            <a:r>
              <a:rPr lang="en-US" sz="1800" dirty="0"/>
              <a:t> </a:t>
            </a:r>
            <a:r>
              <a:rPr lang="en-US" sz="1800" dirty="0" smtClean="0"/>
              <a:t>operation” in Rel-18 as a compromise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NES </a:t>
            </a:r>
            <a:r>
              <a:rPr lang="en-US" dirty="0"/>
              <a:t>enhancements </a:t>
            </a:r>
            <a:r>
              <a:rPr lang="en-US" dirty="0" smtClean="0"/>
              <a:t>(1/2)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9775" y="4813543"/>
            <a:ext cx="10463842" cy="14406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ct val="20000"/>
              </a:spcBef>
              <a:buClrTx/>
              <a:buSzTx/>
              <a:buBlip>
                <a:blip r:embed="rId2"/>
              </a:buBlip>
            </a:pP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Proposal </a:t>
            </a:r>
            <a:r>
              <a:rPr 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endParaRPr lang="en-US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Specify SSB-less </a:t>
            </a:r>
            <a:r>
              <a:rPr lang="en-US" sz="1600" i="1" dirty="0" err="1" smtClean="0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operation for inter-band CA, if found feasible, where a UE measures SSB transmitted on </a:t>
            </a:r>
            <a:r>
              <a:rPr lang="en-US" sz="1600" i="1" dirty="0" err="1" smtClean="0">
                <a:latin typeface="Arial" panose="020B0604020202020204" pitchFamily="34" charset="0"/>
                <a:ea typeface="微软雅黑" panose="020B0503020204020204" pitchFamily="34" charset="-122"/>
              </a:rPr>
              <a:t>PCell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or another </a:t>
            </a:r>
            <a:r>
              <a:rPr lang="en-US" sz="1600" i="1" dirty="0" err="1" smtClean="0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for an </a:t>
            </a:r>
            <a:r>
              <a:rPr lang="en-US" sz="1600" i="1" dirty="0" err="1" smtClean="0">
                <a:latin typeface="Arial" panose="020B0604020202020204" pitchFamily="34" charset="0"/>
                <a:ea typeface="微软雅黑" panose="020B0503020204020204" pitchFamily="34" charset="-122"/>
              </a:rPr>
              <a:t>SCell’s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time/frequency synchronization (including </a:t>
            </a:r>
            <a:r>
              <a:rPr lang="en-US" sz="1600" i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downlink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AGC), including potential enhancement on </a:t>
            </a:r>
            <a:r>
              <a:rPr lang="en-US" sz="1600" i="1" dirty="0" err="1" smtClean="0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activation procedures if necessary [RAN4, RAN2] </a:t>
            </a:r>
            <a:endParaRPr lang="en-US" sz="16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81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sz="1800" dirty="0"/>
              <a:t>D-5 (UE post-distortion), </a:t>
            </a:r>
            <a:r>
              <a:rPr lang="en-US" sz="1800" dirty="0" smtClean="0"/>
              <a:t>three </a:t>
            </a:r>
            <a:r>
              <a:rPr lang="en-US" sz="1800" dirty="0"/>
              <a:t>companies (Qualcomm, Verizon, </a:t>
            </a:r>
            <a:r>
              <a:rPr lang="en-US" sz="1800" dirty="0" smtClean="0"/>
              <a:t>AT&amp;T, and Vodafone) </a:t>
            </a:r>
            <a:r>
              <a:rPr lang="en-US" sz="1800" dirty="0"/>
              <a:t>have indicated </a:t>
            </a:r>
            <a:r>
              <a:rPr lang="en-US" sz="1800" dirty="0" smtClean="0"/>
              <a:t>support to further </a:t>
            </a:r>
            <a:r>
              <a:rPr lang="en-US" sz="1800" dirty="0"/>
              <a:t>study and/or </a:t>
            </a:r>
            <a:r>
              <a:rPr lang="en-US" sz="1800" dirty="0" smtClean="0"/>
              <a:t>specify </a:t>
            </a:r>
            <a:r>
              <a:rPr lang="en-US" sz="1800" dirty="0"/>
              <a:t>in </a:t>
            </a:r>
            <a:r>
              <a:rPr lang="en-US" sz="1800" dirty="0" smtClean="0"/>
              <a:t>Rel-18</a:t>
            </a:r>
            <a:endParaRPr lang="en-US" sz="1800" dirty="0"/>
          </a:p>
          <a:p>
            <a:pPr lvl="1"/>
            <a:endParaRPr lang="en-US" sz="1600" dirty="0" smtClean="0"/>
          </a:p>
          <a:p>
            <a:r>
              <a:rPr lang="en-US" sz="1800" dirty="0" smtClean="0"/>
              <a:t>However, there is no proposal on D-5 from the moderator considering the following aspects</a:t>
            </a:r>
          </a:p>
          <a:p>
            <a:pPr lvl="1"/>
            <a:r>
              <a:rPr lang="en-US" sz="1600" dirty="0"/>
              <a:t>D-5 was evaluated by only a </a:t>
            </a:r>
            <a:r>
              <a:rPr lang="en-US" sz="1600" dirty="0" smtClean="0"/>
              <a:t>single source in the study item</a:t>
            </a:r>
          </a:p>
          <a:p>
            <a:pPr lvl="1"/>
            <a:r>
              <a:rPr lang="en-US" sz="1600" dirty="0" smtClean="0"/>
              <a:t>PA </a:t>
            </a:r>
            <a:r>
              <a:rPr lang="en-US" sz="1600" dirty="0"/>
              <a:t>scaling values used for D-5 evaluation were not </a:t>
            </a:r>
            <a:r>
              <a:rPr lang="en-US" sz="1600" dirty="0" smtClean="0"/>
              <a:t>covered by </a:t>
            </a:r>
            <a:r>
              <a:rPr lang="en-US" sz="1600" dirty="0"/>
              <a:t>RAN1 power consumption scaling </a:t>
            </a:r>
            <a:r>
              <a:rPr lang="en-US" sz="1600" dirty="0" smtClean="0"/>
              <a:t>model</a:t>
            </a:r>
          </a:p>
          <a:p>
            <a:pPr lvl="1"/>
            <a:endParaRPr lang="en-US" sz="1600" dirty="0"/>
          </a:p>
          <a:p>
            <a:r>
              <a:rPr lang="en-US" sz="1800" dirty="0"/>
              <a:t>Moderator’s recommendation is to further consider D-5 as an </a:t>
            </a:r>
            <a:r>
              <a:rPr lang="en-US" sz="1800" dirty="0" smtClean="0"/>
              <a:t>enhancement for </a:t>
            </a:r>
            <a:r>
              <a:rPr lang="en-US" sz="1800" dirty="0"/>
              <a:t>Rel-19 at a later </a:t>
            </a:r>
            <a:r>
              <a:rPr lang="en-US" sz="1800" dirty="0" smtClean="0"/>
              <a:t>phase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NES </a:t>
            </a:r>
            <a:r>
              <a:rPr lang="en-US" dirty="0"/>
              <a:t>enhancements </a:t>
            </a:r>
            <a:r>
              <a:rPr lang="en-US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1045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20267</TotalTime>
  <Words>1082</Words>
  <Application>Microsoft Office PowerPoint</Application>
  <PresentationFormat>와이드스크린</PresentationFormat>
  <Paragraphs>82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微软雅黑</vt:lpstr>
      <vt:lpstr>宋体</vt:lpstr>
      <vt:lpstr>굴림</vt:lpstr>
      <vt:lpstr>Arial</vt:lpstr>
      <vt:lpstr>Arial Black</vt:lpstr>
      <vt:lpstr>Calibri</vt:lpstr>
      <vt:lpstr>Times New Roman</vt:lpstr>
      <vt:lpstr>3gpp</vt:lpstr>
      <vt:lpstr>Moderator's summary of discussion  [98e-05-R18-NES]  After intermediate round</vt:lpstr>
      <vt:lpstr>Extending the study on Rel-18 NES</vt:lpstr>
      <vt:lpstr>RAN1-led: Spatial and power domain NES enhancements</vt:lpstr>
      <vt:lpstr>RAN2/RAN3-led enhancements (1/3)</vt:lpstr>
      <vt:lpstr>RAN2/RAN3-led enhancements (2/3)</vt:lpstr>
      <vt:lpstr>RAN2/RAN3-led NES enhancements (3/3)</vt:lpstr>
      <vt:lpstr>Other NES enhancements (1/2)</vt:lpstr>
      <vt:lpstr>Other NES enhancements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937</cp:revision>
  <cp:lastPrinted>2016-09-15T08:31:00Z</cp:lastPrinted>
  <dcterms:created xsi:type="dcterms:W3CDTF">2009-11-27T05:15:00Z</dcterms:created>
  <dcterms:modified xsi:type="dcterms:W3CDTF">2022-12-14T12:06:26Z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