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43" r:id="rId5"/>
    <p:sldId id="348" r:id="rId6"/>
    <p:sldId id="349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cconi Tiziana" initials="TT" lastIdx="1" clrIdx="0">
    <p:extLst>
      <p:ext uri="{19B8F6BF-5375-455C-9EA6-DF929625EA0E}">
        <p15:presenceInfo xmlns:p15="http://schemas.microsoft.com/office/powerpoint/2012/main" userId="S::00918007@telecomitalia.it::3d6596db-9e5d-4639-a707-c59231d6789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A1"/>
    <a:srgbClr val="82B9E7"/>
    <a:srgbClr val="0164F2"/>
    <a:srgbClr val="003264"/>
    <a:srgbClr val="003178"/>
    <a:srgbClr val="004691"/>
    <a:srgbClr val="00B0EF"/>
    <a:srgbClr val="EB0028"/>
    <a:srgbClr val="01B0F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004" y="40"/>
      </p:cViewPr>
      <p:guideLst>
        <p:guide orient="horz" pos="2183"/>
        <p:guide pos="3840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2671D9D3-573C-F2B3-7484-10C8971B58C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4FA18B-DC18-CE41-EFCF-6F9628A6E1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9089E-851B-DC46-AF8D-17331806FF01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00FC74E-917C-BBDE-95B8-048992FB7D6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A01C0C9-25EC-38CE-9D5C-0EAAE1D2C2F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C12A6-0771-BA4E-A7EF-7F668679AF0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75454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16BA8-1C26-E241-87A3-7E6D47DF2B15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E622D-138F-DD46-A48B-F8C674FCEA9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2160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8E622D-138F-DD46-A48B-F8C674FCEA9E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5039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86C459C6-9B16-6ECB-73FB-9C6456C05A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72" t="1203" r="982" b="1297"/>
          <a:stretch/>
        </p:blipFill>
        <p:spPr>
          <a:xfrm>
            <a:off x="-71436" y="-14288"/>
            <a:ext cx="12306300" cy="6922294"/>
          </a:xfrm>
          <a:prstGeom prst="rect">
            <a:avLst/>
          </a:prstGeom>
        </p:spPr>
      </p:pic>
      <p:pic>
        <p:nvPicPr>
          <p:cNvPr id="8" name="Immagine 7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4FF1A853-0415-F5F1-D8E1-0BD2C7CFAC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63698" y="5274290"/>
            <a:ext cx="2664604" cy="104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326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1 diapositiv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">
            <a:extLst>
              <a:ext uri="{FF2B5EF4-FFF2-40B4-BE49-F238E27FC236}">
                <a16:creationId xmlns:a16="http://schemas.microsoft.com/office/drawing/2014/main" id="{D301A90A-CD1D-D47F-C08F-993A14C760D0}"/>
              </a:ext>
            </a:extLst>
          </p:cNvPr>
          <p:cNvSpPr txBox="1"/>
          <p:nvPr userDrawn="1"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rgbClr val="0033A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‹#›</a:t>
            </a:fld>
            <a:endParaRPr sz="800" b="0" i="0" u="none" strike="noStrike" cap="none">
              <a:solidFill>
                <a:srgbClr val="0033A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cxnSp>
        <p:nvCxnSpPr>
          <p:cNvPr id="13" name="Shape 13">
            <a:extLst>
              <a:ext uri="{FF2B5EF4-FFF2-40B4-BE49-F238E27FC236}">
                <a16:creationId xmlns:a16="http://schemas.microsoft.com/office/drawing/2014/main" id="{187050B4-FD71-CBC5-048D-242134B60428}"/>
              </a:ext>
            </a:extLst>
          </p:cNvPr>
          <p:cNvCxnSpPr/>
          <p:nvPr userDrawn="1"/>
        </p:nvCxnSpPr>
        <p:spPr>
          <a:xfrm>
            <a:off x="11650345" y="6372225"/>
            <a:ext cx="0" cy="260350"/>
          </a:xfrm>
          <a:prstGeom prst="straightConnector1">
            <a:avLst/>
          </a:prstGeom>
          <a:noFill/>
          <a:ln w="9525" cap="flat" cmpd="sng">
            <a:solidFill>
              <a:srgbClr val="EB0028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" name="Immagine 13" descr="Immagine che contiene squalo&#10;&#10;Descrizione generata automaticamente">
            <a:extLst>
              <a:ext uri="{FF2B5EF4-FFF2-40B4-BE49-F238E27FC236}">
                <a16:creationId xmlns:a16="http://schemas.microsoft.com/office/drawing/2014/main" id="{34E55E35-3532-EE74-D67F-A37782A430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65200" cy="6858000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01A941A3-D470-8F1D-EF84-2C6A6B73C6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8015" y="6201290"/>
            <a:ext cx="501657" cy="41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24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649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0DB77CC9-582B-A34A-BA4A-470351A231D2}"/>
              </a:ext>
            </a:extLst>
          </p:cNvPr>
          <p:cNvSpPr/>
          <p:nvPr/>
        </p:nvSpPr>
        <p:spPr>
          <a:xfrm>
            <a:off x="1917230" y="1159070"/>
            <a:ext cx="8357540" cy="132343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it-IT" sz="4000" b="1" dirty="0" err="1">
                <a:solidFill>
                  <a:schemeClr val="bg1"/>
                </a:solidFill>
              </a:rPr>
              <a:t>Moderator’s</a:t>
            </a:r>
            <a:r>
              <a:rPr lang="it-IT" sz="4000" b="1" dirty="0">
                <a:solidFill>
                  <a:schemeClr val="bg1"/>
                </a:solidFill>
              </a:rPr>
              <a:t> </a:t>
            </a:r>
            <a:r>
              <a:rPr lang="it-IT" sz="4000" b="1" dirty="0" err="1">
                <a:solidFill>
                  <a:schemeClr val="bg1"/>
                </a:solidFill>
              </a:rPr>
              <a:t>summary</a:t>
            </a:r>
            <a:r>
              <a:rPr lang="it-IT" sz="4000" b="1" dirty="0">
                <a:solidFill>
                  <a:schemeClr val="bg1"/>
                </a:solidFill>
              </a:rPr>
              <a:t>: [98e-04-ITU-AH] ITU </a:t>
            </a:r>
            <a:r>
              <a:rPr lang="it-IT" sz="4000" b="1" dirty="0" err="1">
                <a:solidFill>
                  <a:schemeClr val="bg1"/>
                </a:solidFill>
              </a:rPr>
              <a:t>discussion</a:t>
            </a:r>
            <a:endParaRPr lang="it-IT" sz="4000" b="1" dirty="0">
              <a:solidFill>
                <a:schemeClr val="bg1"/>
              </a:solidFill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47EA4D5-B26A-482B-907F-2D1C2FBC4A0E}"/>
              </a:ext>
            </a:extLst>
          </p:cNvPr>
          <p:cNvSpPr txBox="1"/>
          <p:nvPr/>
        </p:nvSpPr>
        <p:spPr>
          <a:xfrm>
            <a:off x="2102734" y="2726849"/>
            <a:ext cx="7986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3GPP TSG RAN#98</a:t>
            </a:r>
            <a:r>
              <a:rPr lang="it-IT" sz="1800" b="0" i="0" u="none" strike="noStrike" baseline="0" dirty="0"/>
              <a:t>°   					</a:t>
            </a:r>
            <a:r>
              <a:rPr lang="it-IT" sz="1800" b="0" i="0" u="none" strike="noStrike" baseline="0" dirty="0">
                <a:solidFill>
                  <a:schemeClr val="bg1"/>
                </a:solidFill>
              </a:rPr>
              <a:t>RP-223444</a:t>
            </a:r>
          </a:p>
          <a:p>
            <a:r>
              <a:rPr lang="en-US" dirty="0">
                <a:solidFill>
                  <a:schemeClr val="bg1"/>
                </a:solidFill>
              </a:rPr>
              <a:t>Electronic Meeting, December 12-16, 2022</a:t>
            </a:r>
            <a:endParaRPr lang="it-IT" dirty="0">
              <a:solidFill>
                <a:schemeClr val="bg1"/>
              </a:solidFill>
            </a:endParaRPr>
          </a:p>
          <a:p>
            <a:r>
              <a:rPr lang="it-IT" dirty="0">
                <a:solidFill>
                  <a:schemeClr val="bg1"/>
                </a:solidFill>
              </a:rPr>
              <a:t>Agenda item: 8</a:t>
            </a:r>
          </a:p>
          <a:p>
            <a:r>
              <a:rPr lang="it-IT" dirty="0">
                <a:solidFill>
                  <a:schemeClr val="bg1"/>
                </a:solidFill>
              </a:rPr>
              <a:t>Source: RAN ITU-R AH </a:t>
            </a:r>
            <a:r>
              <a:rPr lang="it-IT" dirty="0" err="1">
                <a:solidFill>
                  <a:schemeClr val="bg1"/>
                </a:solidFill>
              </a:rPr>
              <a:t>convener</a:t>
            </a:r>
            <a:r>
              <a:rPr lang="it-IT" dirty="0">
                <a:solidFill>
                  <a:schemeClr val="bg1"/>
                </a:solidFill>
              </a:rPr>
              <a:t> (Telecom Italia)</a:t>
            </a:r>
          </a:p>
          <a:p>
            <a:pPr algn="ctr"/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59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3">
            <a:extLst>
              <a:ext uri="{FF2B5EF4-FFF2-40B4-BE49-F238E27FC236}">
                <a16:creationId xmlns:a16="http://schemas.microsoft.com/office/drawing/2014/main" id="{2C4AB4ED-22AA-40C8-8C83-BF657D72DB05}"/>
              </a:ext>
            </a:extLst>
          </p:cNvPr>
          <p:cNvSpPr txBox="1"/>
          <p:nvPr/>
        </p:nvSpPr>
        <p:spPr>
          <a:xfrm>
            <a:off x="1049824" y="210649"/>
            <a:ext cx="8371972" cy="461665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it-IT" sz="2200" dirty="0" smtClean="0">
                <a:solidFill>
                  <a:srgbClr val="134193"/>
                </a:solidFill>
                <a:latin typeface="TIM Sans Medium" panose="02020503040602060503" pitchFamily="18" charset="0"/>
                <a:ea typeface="+mj-ea"/>
                <a:cs typeface="+mj-cs"/>
              </a:defRPr>
            </a:lvl1pPr>
          </a:lstStyle>
          <a:p>
            <a:r>
              <a:rPr lang="en-GB" sz="2400" b="1" dirty="0">
                <a:ln w="6350" cap="flat">
                  <a:noFill/>
                  <a:miter lim="800000"/>
                </a:ln>
                <a:latin typeface="+mn-lt"/>
              </a:rPr>
              <a:t>Summary</a:t>
            </a:r>
          </a:p>
        </p:txBody>
      </p:sp>
      <p:sp>
        <p:nvSpPr>
          <p:cNvPr id="10" name="CasellaDiTesto 4">
            <a:extLst>
              <a:ext uri="{FF2B5EF4-FFF2-40B4-BE49-F238E27FC236}">
                <a16:creationId xmlns:a16="http://schemas.microsoft.com/office/drawing/2014/main" id="{479F2451-68A9-4B55-94B6-AF97EB34E7AB}"/>
              </a:ext>
            </a:extLst>
          </p:cNvPr>
          <p:cNvSpPr txBox="1"/>
          <p:nvPr/>
        </p:nvSpPr>
        <p:spPr>
          <a:xfrm>
            <a:off x="1165572" y="948356"/>
            <a:ext cx="106290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/>
              <a:t>The Chair indicated the following documents falls under this mail discussion: RP-222704, 2722, 2723, 3389, </a:t>
            </a:r>
            <a:r>
              <a:rPr lang="it-IT" sz="2000" dirty="0"/>
              <a:t>3422, 3190, 3191, 3420, 3390, 3391, 3392, 3428</a:t>
            </a:r>
          </a:p>
          <a:p>
            <a:pPr algn="l"/>
            <a:endParaRPr lang="it-IT" sz="2000" dirty="0"/>
          </a:p>
          <a:p>
            <a:pPr algn="l"/>
            <a:r>
              <a:rPr lang="it-IT" sz="2000" dirty="0" err="1"/>
              <a:t>Conclusions</a:t>
            </a:r>
            <a:r>
              <a:rPr lang="it-IT" sz="2000" dirty="0"/>
              <a:t>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GB" altLang="it-IT" sz="2000" dirty="0" err="1"/>
              <a:t>LSin</a:t>
            </a:r>
            <a:r>
              <a:rPr lang="en-GB" altLang="it-IT" sz="2000" dirty="0"/>
              <a:t> RP-223390 is noted, used as basis for </a:t>
            </a:r>
            <a:r>
              <a:rPr lang="en-GB" altLang="it-IT" sz="2000" dirty="0" err="1"/>
              <a:t>LSout</a:t>
            </a:r>
            <a:r>
              <a:rPr lang="en-GB" altLang="it-IT" sz="2000" dirty="0"/>
              <a:t> agreed in RP-223439 </a:t>
            </a:r>
            <a:endParaRPr lang="it-IT" altLang="it-IT" sz="2000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GB" altLang="it-IT" sz="2000" dirty="0" err="1"/>
              <a:t>LSin</a:t>
            </a:r>
            <a:r>
              <a:rPr lang="en-GB" altLang="it-IT" sz="2000" dirty="0"/>
              <a:t> RP-223391 noted, used as basis for </a:t>
            </a:r>
            <a:r>
              <a:rPr lang="en-GB" altLang="it-IT" sz="2000" dirty="0" err="1"/>
              <a:t>LSout</a:t>
            </a:r>
            <a:r>
              <a:rPr lang="en-GB" altLang="it-IT" sz="2000" dirty="0"/>
              <a:t> agreed in  RP-223440</a:t>
            </a:r>
            <a:endParaRPr lang="it-IT" altLang="it-IT" sz="2000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GB" altLang="it-IT" sz="2000" dirty="0" err="1"/>
              <a:t>LSin</a:t>
            </a:r>
            <a:r>
              <a:rPr lang="en-GB" altLang="it-IT" sz="2000" dirty="0"/>
              <a:t> RP-223392 noted, used as basis for </a:t>
            </a:r>
            <a:r>
              <a:rPr lang="en-GB" altLang="it-IT" sz="2000" dirty="0" err="1"/>
              <a:t>LSout</a:t>
            </a:r>
            <a:r>
              <a:rPr lang="en-GB" altLang="it-IT" sz="2000" dirty="0"/>
              <a:t> agreed RP-223441</a:t>
            </a:r>
            <a:endParaRPr lang="it-IT" altLang="it-IT" sz="2000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it-IT" sz="2000" dirty="0"/>
              <a:t>RP-222704, 2722, 2723, 3389, 3422, 3428 are noted</a:t>
            </a:r>
            <a:endParaRPr lang="it-IT" altLang="it-IT" sz="2000" dirty="0"/>
          </a:p>
          <a:p>
            <a:pPr algn="l"/>
            <a:endParaRPr lang="it-IT" sz="2000" dirty="0"/>
          </a:p>
          <a:p>
            <a:pPr algn="l"/>
            <a:r>
              <a:rPr lang="it-IT" sz="2000" dirty="0"/>
              <a:t>Open </a:t>
            </a:r>
            <a:r>
              <a:rPr lang="it-IT" sz="2000" dirty="0" err="1"/>
              <a:t>issues</a:t>
            </a:r>
            <a:r>
              <a:rPr lang="it-IT" sz="2000" dirty="0"/>
              <a:t>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000" dirty="0"/>
              <a:t>IMT-2020 Satellite (</a:t>
            </a:r>
            <a:r>
              <a:rPr lang="it-IT" sz="2000" dirty="0" err="1"/>
              <a:t>see</a:t>
            </a:r>
            <a:r>
              <a:rPr lang="it-IT" sz="2000" dirty="0"/>
              <a:t> </a:t>
            </a:r>
            <a:r>
              <a:rPr lang="it-IT" sz="2000" dirty="0" err="1"/>
              <a:t>next</a:t>
            </a:r>
            <a:r>
              <a:rPr lang="it-IT" sz="2000" dirty="0"/>
              <a:t> slide)</a:t>
            </a:r>
          </a:p>
          <a:p>
            <a:pPr algn="l"/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47809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3">
            <a:extLst>
              <a:ext uri="{FF2B5EF4-FFF2-40B4-BE49-F238E27FC236}">
                <a16:creationId xmlns:a16="http://schemas.microsoft.com/office/drawing/2014/main" id="{2C4AB4ED-22AA-40C8-8C83-BF657D72DB05}"/>
              </a:ext>
            </a:extLst>
          </p:cNvPr>
          <p:cNvSpPr txBox="1"/>
          <p:nvPr/>
        </p:nvSpPr>
        <p:spPr>
          <a:xfrm>
            <a:off x="1049824" y="210649"/>
            <a:ext cx="8371972" cy="461665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it-IT" sz="2200" dirty="0" smtClean="0">
                <a:solidFill>
                  <a:srgbClr val="134193"/>
                </a:solidFill>
                <a:latin typeface="TIM Sans Medium" panose="02020503040602060503" pitchFamily="18" charset="0"/>
                <a:ea typeface="+mj-ea"/>
                <a:cs typeface="+mj-cs"/>
              </a:defRPr>
            </a:lvl1pPr>
          </a:lstStyle>
          <a:p>
            <a:r>
              <a:rPr lang="en-GB" sz="2400" b="1" dirty="0">
                <a:ln w="6350" cap="flat">
                  <a:noFill/>
                  <a:miter lim="800000"/>
                </a:ln>
                <a:latin typeface="+mn-lt"/>
              </a:rPr>
              <a:t>Open issues</a:t>
            </a:r>
          </a:p>
        </p:txBody>
      </p:sp>
      <p:sp>
        <p:nvSpPr>
          <p:cNvPr id="10" name="CasellaDiTesto 4">
            <a:extLst>
              <a:ext uri="{FF2B5EF4-FFF2-40B4-BE49-F238E27FC236}">
                <a16:creationId xmlns:a16="http://schemas.microsoft.com/office/drawing/2014/main" id="{479F2451-68A9-4B55-94B6-AF97EB34E7AB}"/>
              </a:ext>
            </a:extLst>
          </p:cNvPr>
          <p:cNvSpPr txBox="1"/>
          <p:nvPr/>
        </p:nvSpPr>
        <p:spPr>
          <a:xfrm>
            <a:off x="1165572" y="948356"/>
            <a:ext cx="1062903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There is no consensus on the 3GPP components to be evaluated and submitted for inclusion in the new ITU-R Recommendation on IMT-2020 Satellite Radio Interface Technologies</a:t>
            </a:r>
          </a:p>
          <a:p>
            <a:pPr algn="l"/>
            <a:endParaRPr lang="en-GB" sz="2000" dirty="0"/>
          </a:p>
          <a:p>
            <a:pPr algn="l"/>
            <a:r>
              <a:rPr lang="en-GB" sz="2000" dirty="0"/>
              <a:t>Clear majority: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Approve the Study Item and LS to SA, PCG and 3GPP OPs with the following agreement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The evaluation and submission shall cover Rel-17 NR-NTN and Rel-17 NTN-IoT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Open to consider the following addition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Whether to include additional 3GPP components will be decided in RAN#99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r>
              <a:rPr lang="en-GB" sz="2000" dirty="0"/>
              <a:t>Two companies would like to allow the evaluation and submission of NR and LTE pre-</a:t>
            </a:r>
            <a:r>
              <a:rPr lang="en-GB" sz="2000" dirty="0" err="1"/>
              <a:t>Rel</a:t>
            </a:r>
            <a:r>
              <a:rPr lang="en-GB" sz="2000" dirty="0"/>
              <a:t> 17</a:t>
            </a:r>
          </a:p>
          <a:p>
            <a:endParaRPr lang="en-GB" sz="2000" dirty="0"/>
          </a:p>
          <a:p>
            <a:r>
              <a:rPr lang="en-GB" sz="2000" dirty="0"/>
              <a:t>Moderator’s proposal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Note 3420 (ITU-R </a:t>
            </a:r>
            <a:r>
              <a:rPr lang="fr-FR" sz="2000" dirty="0" err="1"/>
              <a:t>Circular</a:t>
            </a:r>
            <a:r>
              <a:rPr lang="fr-FR" sz="2000" dirty="0"/>
              <a:t> </a:t>
            </a:r>
            <a:r>
              <a:rPr lang="fr-FR" sz="2000" dirty="0" err="1"/>
              <a:t>Letter</a:t>
            </a:r>
            <a:r>
              <a:rPr lang="fr-FR" sz="2000" dirty="0"/>
              <a:t> 4/LCCE/134) </a:t>
            </a:r>
            <a:r>
              <a:rPr lang="en-GB" sz="2000" dirty="0"/>
              <a:t>and 3190 (</a:t>
            </a:r>
            <a:r>
              <a:rPr lang="en-US" sz="2000" dirty="0"/>
              <a:t>3GPP submission towards IMT-2020 Satellite)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RP-223191 is revised in 3510. Approve the SID in RP-223510 based on the majority view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Approve the LS to SA, PCG and 3GPP OPs in RP-223498 </a:t>
            </a:r>
            <a:endParaRPr lang="en-GB" sz="2000" dirty="0"/>
          </a:p>
          <a:p>
            <a:pPr algn="l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4157941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6D053B322BE74D9B1D083897B981A4" ma:contentTypeVersion="6" ma:contentTypeDescription="Create a new document." ma:contentTypeScope="" ma:versionID="872dbb6b05392c0e75d30d58a14d0c11">
  <xsd:schema xmlns:xsd="http://www.w3.org/2001/XMLSchema" xmlns:xs="http://www.w3.org/2001/XMLSchema" xmlns:p="http://schemas.microsoft.com/office/2006/metadata/properties" xmlns:ns2="ab711c82-996f-424a-b635-ceade46f3ded" targetNamespace="http://schemas.microsoft.com/office/2006/metadata/properties" ma:root="true" ma:fieldsID="afc17e87b69a7de910a0a6dbefcd3c95" ns2:_="">
    <xsd:import namespace="ab711c82-996f-424a-b635-ceade46f3d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711c82-996f-424a-b635-ceade46f3d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190E2B-934B-4675-BCEE-6C00BA61AAF4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ab711c82-996f-424a-b635-ceade46f3ded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AF57A55-D35E-4631-8593-7BD628B6B9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b711c82-996f-424a-b635-ceade46f3d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B45BDA2-FBF3-49F9-B0E8-617C5FE6E0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284</Words>
  <Application>Microsoft Office PowerPoint</Application>
  <PresentationFormat>Widescreen</PresentationFormat>
  <Paragraphs>32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 Sans</vt:lpstr>
      <vt:lpstr>Tema di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Romano Giovanni</cp:lastModifiedBy>
  <cp:revision>88</cp:revision>
  <cp:lastPrinted>2019-09-27T11:11:51Z</cp:lastPrinted>
  <dcterms:created xsi:type="dcterms:W3CDTF">2019-09-25T16:06:26Z</dcterms:created>
  <dcterms:modified xsi:type="dcterms:W3CDTF">2022-12-16T12:23:06Z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0x010100156D053B322BE74D9B1D083897B981A4</vt:lpwstr>
  </property>
  <property fmtid="{D5CDD505-2E9C-101B-9397-08002B2CF9AE}" pid="3" name="MSIP_Label_d5e397fc-1581-4f20-a09a-f1b2dd53ab2e_Enabled">
    <vt:lpwstr>true</vt:lpwstr>
  </property>
  <property fmtid="{D5CDD505-2E9C-101B-9397-08002B2CF9AE}" pid="4" name="MSIP_Label_d5e397fc-1581-4f20-a09a-f1b2dd53ab2e_SetDate">
    <vt:lpwstr>2022-11-25T15:26:33Z</vt:lpwstr>
  </property>
  <property fmtid="{D5CDD505-2E9C-101B-9397-08002B2CF9AE}" pid="5" name="MSIP_Label_d5e397fc-1581-4f20-a09a-f1b2dd53ab2e_Method">
    <vt:lpwstr>Privileged</vt:lpwstr>
  </property>
  <property fmtid="{D5CDD505-2E9C-101B-9397-08002B2CF9AE}" pid="6" name="MSIP_Label_d5e397fc-1581-4f20-a09a-f1b2dd53ab2e_Name">
    <vt:lpwstr>PUBBLICO</vt:lpwstr>
  </property>
  <property fmtid="{D5CDD505-2E9C-101B-9397-08002B2CF9AE}" pid="7" name="MSIP_Label_d5e397fc-1581-4f20-a09a-f1b2dd53ab2e_SiteId">
    <vt:lpwstr>6815f468-021c-48f2-a6b2-d65c8e979dfb</vt:lpwstr>
  </property>
  <property fmtid="{D5CDD505-2E9C-101B-9397-08002B2CF9AE}" pid="8" name="MSIP_Label_d5e397fc-1581-4f20-a09a-f1b2dd53ab2e_ActionId">
    <vt:lpwstr>9acbad2a-f84b-4d94-82a8-ed38fcf72d20</vt:lpwstr>
  </property>
  <property fmtid="{D5CDD505-2E9C-101B-9397-08002B2CF9AE}" pid="9" name="MSIP_Label_d5e397fc-1581-4f20-a09a-f1b2dd53ab2e_ContentBits">
    <vt:lpwstr>0</vt:lpwstr>
  </property>
</Properties>
</file>