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56" r:id="rId2"/>
    <p:sldId id="265" r:id="rId3"/>
    <p:sldId id="257" r:id="rId4"/>
    <p:sldId id="258" r:id="rId5"/>
    <p:sldId id="259" r:id="rId6"/>
    <p:sldId id="260" r:id="rId7"/>
    <p:sldId id="262" r:id="rId8"/>
    <p:sldId id="264" r:id="rId9"/>
    <p:sldId id="1223" r:id="rId10"/>
    <p:sldId id="261" r:id="rId11"/>
    <p:sldId id="263" r:id="rId12"/>
    <p:sldId id="122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7100"/>
    <a:srgbClr val="FF0000"/>
    <a:srgbClr val="C80000"/>
    <a:srgbClr val="960000"/>
    <a:srgbClr val="EBEBEB"/>
    <a:srgbClr val="FFFFFF"/>
    <a:srgbClr val="84D0A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88" autoAdjust="0"/>
    <p:restoredTop sz="96720" autoAdjust="0"/>
  </p:normalViewPr>
  <p:slideViewPr>
    <p:cSldViewPr snapToGrid="0">
      <p:cViewPr varScale="1">
        <p:scale>
          <a:sx n="81" d="100"/>
          <a:sy n="81" d="100"/>
        </p:scale>
        <p:origin x="102" y="252"/>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23" d="100"/>
          <a:sy n="123" d="100"/>
        </p:scale>
        <p:origin x="1458"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2B52E1-D314-4B6E-BA3A-CDBCDD444A3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A6EFB19-F2D4-4D47-A3A0-A0A1F668504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1A54248-2F7D-47AE-BD85-F8655F691659}" type="datetimeFigureOut">
              <a:rPr lang="en-US" smtClean="0"/>
              <a:t>12/5/2022</a:t>
            </a:fld>
            <a:endParaRPr lang="en-US"/>
          </a:p>
        </p:txBody>
      </p:sp>
      <p:sp>
        <p:nvSpPr>
          <p:cNvPr id="4" name="Footer Placeholder 3">
            <a:extLst>
              <a:ext uri="{FF2B5EF4-FFF2-40B4-BE49-F238E27FC236}">
                <a16:creationId xmlns:a16="http://schemas.microsoft.com/office/drawing/2014/main" id="{FDE9B970-498A-4800-AC7A-57CDD1DED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BA98AB7-4EAD-42DC-8A8A-ADC86EA4DA0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2564390-0070-41F6-B2CE-B5B860EA9623}" type="slidenum">
              <a:rPr lang="en-US" smtClean="0"/>
              <a:t>‹#›</a:t>
            </a:fld>
            <a:endParaRPr lang="en-US"/>
          </a:p>
        </p:txBody>
      </p:sp>
    </p:spTree>
    <p:extLst>
      <p:ext uri="{BB962C8B-B14F-4D97-AF65-F5344CB8AC3E}">
        <p14:creationId xmlns:p14="http://schemas.microsoft.com/office/powerpoint/2010/main" val="30088679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1520C6-56AC-4B6D-AC74-4BFBEC9D5141}" type="datetimeFigureOut">
              <a:rPr lang="en-US" smtClean="0"/>
              <a:t>12/5/2022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AA6347-9C5C-4498-B753-1DF27CA46170}" type="slidenum">
              <a:rPr lang="en-US" smtClean="0"/>
              <a:t>‹#›</a:t>
            </a:fld>
            <a:endParaRPr lang="en-US"/>
          </a:p>
        </p:txBody>
      </p:sp>
    </p:spTree>
    <p:extLst>
      <p:ext uri="{BB962C8B-B14F-4D97-AF65-F5344CB8AC3E}">
        <p14:creationId xmlns:p14="http://schemas.microsoft.com/office/powerpoint/2010/main" val="12841088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 Futurewei - WHIT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9D9DDC7-2BB8-4443-A3BF-5B037CF51F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2899" y="714597"/>
            <a:ext cx="3172967" cy="1180380"/>
          </a:xfrm>
          <a:prstGeom prst="rect">
            <a:avLst/>
          </a:prstGeom>
        </p:spPr>
      </p:pic>
      <p:pic>
        <p:nvPicPr>
          <p:cNvPr id="3" name="Picture 2">
            <a:extLst>
              <a:ext uri="{FF2B5EF4-FFF2-40B4-BE49-F238E27FC236}">
                <a16:creationId xmlns:a16="http://schemas.microsoft.com/office/drawing/2014/main" id="{AB15C283-DE47-4173-9DDA-52D215B490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58706" y="2143125"/>
            <a:ext cx="4733293" cy="4733293"/>
          </a:xfrm>
          <a:prstGeom prst="rect">
            <a:avLst/>
          </a:prstGeom>
        </p:spPr>
      </p:pic>
      <p:sp>
        <p:nvSpPr>
          <p:cNvPr id="18" name="Title 1">
            <a:extLst>
              <a:ext uri="{FF2B5EF4-FFF2-40B4-BE49-F238E27FC236}">
                <a16:creationId xmlns:a16="http://schemas.microsoft.com/office/drawing/2014/main" id="{9B3696E6-E108-49BD-9D30-6DAABF97E629}"/>
              </a:ext>
            </a:extLst>
          </p:cNvPr>
          <p:cNvSpPr>
            <a:spLocks noGrp="1"/>
          </p:cNvSpPr>
          <p:nvPr>
            <p:ph type="ctrTitle" hasCustomPrompt="1"/>
          </p:nvPr>
        </p:nvSpPr>
        <p:spPr>
          <a:xfrm>
            <a:off x="1282012" y="2827209"/>
            <a:ext cx="7432728" cy="1203582"/>
          </a:xfrm>
        </p:spPr>
        <p:txBody>
          <a:bodyPr anchor="b">
            <a:noAutofit/>
          </a:bodyPr>
          <a:lstStyle>
            <a:lvl1pPr algn="l">
              <a:defRPr sz="4400">
                <a:solidFill>
                  <a:schemeClr val="tx1">
                    <a:lumMod val="50000"/>
                  </a:schemeClr>
                </a:solidFill>
              </a:defRPr>
            </a:lvl1pPr>
          </a:lstStyle>
          <a:p>
            <a:r>
              <a:rPr lang="en-US" dirty="0"/>
              <a:t>Click to edit master title style</a:t>
            </a:r>
          </a:p>
        </p:txBody>
      </p:sp>
      <p:sp>
        <p:nvSpPr>
          <p:cNvPr id="19" name="Subtitle 2">
            <a:extLst>
              <a:ext uri="{FF2B5EF4-FFF2-40B4-BE49-F238E27FC236}">
                <a16:creationId xmlns:a16="http://schemas.microsoft.com/office/drawing/2014/main" id="{A5B05DE4-1D9D-47A1-86EA-CE39F94BF9A2}"/>
              </a:ext>
            </a:extLst>
          </p:cNvPr>
          <p:cNvSpPr>
            <a:spLocks noGrp="1"/>
          </p:cNvSpPr>
          <p:nvPr>
            <p:ph type="subTitle" idx="1" hasCustomPrompt="1"/>
          </p:nvPr>
        </p:nvSpPr>
        <p:spPr>
          <a:xfrm>
            <a:off x="1282012" y="4183085"/>
            <a:ext cx="7432728" cy="1203582"/>
          </a:xfrm>
        </p:spPr>
        <p:txBody>
          <a:bodyPr>
            <a:normAutofit/>
          </a:bodyPr>
          <a:lstStyle>
            <a:lvl1pPr marL="0" indent="0" algn="l">
              <a:lnSpc>
                <a:spcPct val="100000"/>
              </a:lnSpc>
              <a:spcBef>
                <a:spcPts val="0"/>
              </a:spcBef>
              <a:buNone/>
              <a:defRPr sz="1800">
                <a:solidFill>
                  <a:schemeClr val="tx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spTree>
    <p:extLst>
      <p:ext uri="{BB962C8B-B14F-4D97-AF65-F5344CB8AC3E}">
        <p14:creationId xmlns:p14="http://schemas.microsoft.com/office/powerpoint/2010/main" val="122974341"/>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Contents Slide">
    <p:bg>
      <p:bgPr>
        <a:solidFill>
          <a:srgbClr val="EBEBEB"/>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70A5EE-C4AE-4F08-8E29-73B7F72E7B65}"/>
              </a:ext>
            </a:extLst>
          </p:cNvPr>
          <p:cNvSpPr/>
          <p:nvPr userDrawn="1"/>
        </p:nvSpPr>
        <p:spPr>
          <a:xfrm>
            <a:off x="10077651" y="6246795"/>
            <a:ext cx="1561901" cy="402927"/>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838200" y="365125"/>
            <a:ext cx="10515600" cy="1134161"/>
          </a:xfrm>
        </p:spPr>
        <p:txBody>
          <a:bodyPr anchor="b">
            <a:normAutofit/>
          </a:bodyPr>
          <a:lstStyle>
            <a:lvl1pPr>
              <a:defRPr sz="3600" u="sng" baseline="0">
                <a:solidFill>
                  <a:schemeClr val="tx2"/>
                </a:solidFill>
                <a:uFill>
                  <a:solidFill>
                    <a:schemeClr val="accent1"/>
                  </a:solidFill>
                </a:uFill>
              </a:defRPr>
            </a:lvl1pPr>
          </a:lstStyle>
          <a:p>
            <a:r>
              <a:rPr lang="en-US" dirty="0"/>
              <a:t>Click to Add Contents Page Title</a:t>
            </a:r>
          </a:p>
        </p:txBody>
      </p:sp>
      <p:sp>
        <p:nvSpPr>
          <p:cNvPr id="3" name="Content Placeholder 2"/>
          <p:cNvSpPr>
            <a:spLocks noGrp="1"/>
          </p:cNvSpPr>
          <p:nvPr>
            <p:ph idx="1"/>
          </p:nvPr>
        </p:nvSpPr>
        <p:spPr/>
        <p:txBody>
          <a:bodyPr/>
          <a:lstStyle>
            <a:lvl1pPr marL="457200" indent="-457200">
              <a:buFont typeface="+mj-lt"/>
              <a:buAutoNum type="arabicPeriod"/>
              <a:defRPr>
                <a:solidFill>
                  <a:schemeClr val="tx2"/>
                </a:solidFill>
              </a:defRPr>
            </a:lvl1pPr>
            <a:lvl2pPr marL="914400" indent="-457200">
              <a:buFont typeface="+mj-lt"/>
              <a:buAutoNum type="alphaLcParen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r>
              <a:rPr lang="en-US"/>
              <a:t>FUTUREWEI INTERNAL</a:t>
            </a: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3B917CB5-27BD-4ECA-9D86-80D4B900A204}" type="slidenum">
              <a:rPr lang="en-US" smtClean="0"/>
              <a:pPr/>
              <a:t>‹#›</a:t>
            </a:fld>
            <a:endParaRPr lang="en-US"/>
          </a:p>
        </p:txBody>
      </p:sp>
    </p:spTree>
    <p:extLst>
      <p:ext uri="{BB962C8B-B14F-4D97-AF65-F5344CB8AC3E}">
        <p14:creationId xmlns:p14="http://schemas.microsoft.com/office/powerpoint/2010/main" val="26934530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2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36016125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a:t>FUTUREWEI INTERNAL</a:t>
            </a:r>
          </a:p>
        </p:txBody>
      </p:sp>
      <p:sp>
        <p:nvSpPr>
          <p:cNvPr id="6" name="Slide Number Placeholder 5"/>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10199730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lvl1pPr>
              <a:defRPr/>
            </a:lvl1pPr>
          </a:lstStyle>
          <a:p>
            <a:r>
              <a:rPr lang="en-US" dirty="0"/>
              <a:t>RP-202180</a:t>
            </a:r>
          </a:p>
        </p:txBody>
      </p:sp>
      <p:sp>
        <p:nvSpPr>
          <p:cNvPr id="7" name="Slide Number Placeholder 6"/>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40415529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r>
              <a:rPr lang="en-US"/>
              <a:t>FUTUREWEI INTERNAL</a:t>
            </a:r>
          </a:p>
        </p:txBody>
      </p:sp>
      <p:sp>
        <p:nvSpPr>
          <p:cNvPr id="9" name="Slide Number Placeholder 8"/>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2054162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lvl1pPr>
              <a:defRPr/>
            </a:lvl1pPr>
          </a:lstStyle>
          <a:p>
            <a:r>
              <a:rPr lang="en-US" dirty="0"/>
              <a:t>RP-202180</a:t>
            </a:r>
          </a:p>
        </p:txBody>
      </p:sp>
      <p:sp>
        <p:nvSpPr>
          <p:cNvPr id="5" name="Slide Number Placeholder 4"/>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5926013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FUTUREWEI INTERNAL</a:t>
            </a:r>
          </a:p>
        </p:txBody>
      </p:sp>
      <p:sp>
        <p:nvSpPr>
          <p:cNvPr id="4" name="Slide Number Placeholder 3"/>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18827179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Total 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D3CCE0D-422C-4606-BBE4-D6405DB93225}"/>
              </a:ext>
            </a:extLst>
          </p:cNvPr>
          <p:cNvSpPr/>
          <p:nvPr userDrawn="1"/>
        </p:nvSpPr>
        <p:spPr>
          <a:xfrm>
            <a:off x="10077651" y="6246795"/>
            <a:ext cx="1561901" cy="4029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a:t>FUTUREWEI INTERNAL</a:t>
            </a:r>
          </a:p>
        </p:txBody>
      </p:sp>
      <p:sp>
        <p:nvSpPr>
          <p:cNvPr id="4" name="Slide Number Placeholder 3"/>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27327600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24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a:t>FUTUREWEI INTERNAL</a:t>
            </a:r>
          </a:p>
        </p:txBody>
      </p:sp>
      <p:sp>
        <p:nvSpPr>
          <p:cNvPr id="7" name="Slide Number Placeholder 6"/>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40321969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a:t>FUTUREWEI INTERNAL</a:t>
            </a:r>
          </a:p>
        </p:txBody>
      </p:sp>
      <p:sp>
        <p:nvSpPr>
          <p:cNvPr id="7" name="Slide Number Placeholder 6"/>
          <p:cNvSpPr>
            <a:spLocks noGrp="1"/>
          </p:cNvSpPr>
          <p:nvPr>
            <p:ph type="sldNum" sz="quarter" idx="12"/>
          </p:nvPr>
        </p:nvSpPr>
        <p:spPr/>
        <p:txBody>
          <a:bodyPr/>
          <a:lstStyle/>
          <a:p>
            <a:fld id="{3B917CB5-27BD-4ECA-9D86-80D4B900A204}" type="slidenum">
              <a:rPr lang="en-US" smtClean="0"/>
              <a:t>‹#›</a:t>
            </a:fld>
            <a:endParaRPr lang="en-US"/>
          </a:p>
        </p:txBody>
      </p:sp>
    </p:spTree>
    <p:extLst>
      <p:ext uri="{BB962C8B-B14F-4D97-AF65-F5344CB8AC3E}">
        <p14:creationId xmlns:p14="http://schemas.microsoft.com/office/powerpoint/2010/main" val="3785809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 Futurewei - BLACK">
    <p:bg>
      <p:bgPr>
        <a:solidFill>
          <a:schemeClr val="tx1">
            <a:lumMod val="5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15C283-DE47-4173-9DDA-52D215B490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58706" y="2143125"/>
            <a:ext cx="4733293" cy="4733293"/>
          </a:xfrm>
          <a:prstGeom prst="rect">
            <a:avLst/>
          </a:prstGeom>
        </p:spPr>
      </p:pic>
      <p:pic>
        <p:nvPicPr>
          <p:cNvPr id="4" name="Picture 3">
            <a:extLst>
              <a:ext uri="{FF2B5EF4-FFF2-40B4-BE49-F238E27FC236}">
                <a16:creationId xmlns:a16="http://schemas.microsoft.com/office/drawing/2014/main" id="{8BD0BA7B-B880-415E-9A5F-71B42F08206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2900" y="716758"/>
            <a:ext cx="3172966" cy="1180380"/>
          </a:xfrm>
          <a:prstGeom prst="rect">
            <a:avLst/>
          </a:prstGeom>
        </p:spPr>
      </p:pic>
      <p:sp>
        <p:nvSpPr>
          <p:cNvPr id="18" name="Title 1">
            <a:extLst>
              <a:ext uri="{FF2B5EF4-FFF2-40B4-BE49-F238E27FC236}">
                <a16:creationId xmlns:a16="http://schemas.microsoft.com/office/drawing/2014/main" id="{9B3696E6-E108-49BD-9D30-6DAABF97E629}"/>
              </a:ext>
            </a:extLst>
          </p:cNvPr>
          <p:cNvSpPr>
            <a:spLocks noGrp="1"/>
          </p:cNvSpPr>
          <p:nvPr>
            <p:ph type="ctrTitle" hasCustomPrompt="1"/>
          </p:nvPr>
        </p:nvSpPr>
        <p:spPr>
          <a:xfrm>
            <a:off x="1282012" y="2834112"/>
            <a:ext cx="7432728" cy="1203582"/>
          </a:xfrm>
        </p:spPr>
        <p:txBody>
          <a:bodyPr anchor="b">
            <a:noAutofit/>
          </a:bodyPr>
          <a:lstStyle>
            <a:lvl1pPr algn="l">
              <a:defRPr sz="4400">
                <a:solidFill>
                  <a:schemeClr val="bg1"/>
                </a:solidFill>
              </a:defRPr>
            </a:lvl1pPr>
          </a:lstStyle>
          <a:p>
            <a:r>
              <a:rPr lang="en-US" dirty="0"/>
              <a:t>Click to edit master title style</a:t>
            </a:r>
          </a:p>
        </p:txBody>
      </p:sp>
      <p:sp>
        <p:nvSpPr>
          <p:cNvPr id="19" name="Subtitle 2">
            <a:extLst>
              <a:ext uri="{FF2B5EF4-FFF2-40B4-BE49-F238E27FC236}">
                <a16:creationId xmlns:a16="http://schemas.microsoft.com/office/drawing/2014/main" id="{A5B05DE4-1D9D-47A1-86EA-CE39F94BF9A2}"/>
              </a:ext>
            </a:extLst>
          </p:cNvPr>
          <p:cNvSpPr>
            <a:spLocks noGrp="1"/>
          </p:cNvSpPr>
          <p:nvPr>
            <p:ph type="subTitle" idx="1" hasCustomPrompt="1"/>
          </p:nvPr>
        </p:nvSpPr>
        <p:spPr>
          <a:xfrm>
            <a:off x="1282012" y="4189988"/>
            <a:ext cx="7432728" cy="1203582"/>
          </a:xfrm>
        </p:spPr>
        <p:txBody>
          <a:bodyPr>
            <a:normAutofit/>
          </a:bodyPr>
          <a:lstStyle>
            <a:lvl1pPr marL="0" indent="0" algn="l">
              <a:lnSpc>
                <a:spcPct val="100000"/>
              </a:lnSpc>
              <a:spcBef>
                <a:spcPts val="0"/>
              </a:spcBef>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sp>
        <p:nvSpPr>
          <p:cNvPr id="7" name="Footer Placeholder 4">
            <a:extLst>
              <a:ext uri="{FF2B5EF4-FFF2-40B4-BE49-F238E27FC236}">
                <a16:creationId xmlns:a16="http://schemas.microsoft.com/office/drawing/2014/main" id="{5711C357-8A8C-4D59-9F79-52127D796D19}"/>
              </a:ext>
            </a:extLst>
          </p:cNvPr>
          <p:cNvSpPr txBox="1">
            <a:spLocks/>
          </p:cNvSpPr>
          <p:nvPr userDrawn="1"/>
        </p:nvSpPr>
        <p:spPr>
          <a:xfrm>
            <a:off x="1277297" y="6318250"/>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FUTUREWEI INTERNAL</a:t>
            </a:r>
          </a:p>
        </p:txBody>
      </p:sp>
    </p:spTree>
    <p:extLst>
      <p:ext uri="{BB962C8B-B14F-4D97-AF65-F5344CB8AC3E}">
        <p14:creationId xmlns:p14="http://schemas.microsoft.com/office/powerpoint/2010/main" val="44941531"/>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sp>
        <p:nvSpPr>
          <p:cNvPr id="8" name="TextBox 6"/>
          <p:cNvSpPr txBox="1"/>
          <p:nvPr/>
        </p:nvSpPr>
        <p:spPr>
          <a:xfrm>
            <a:off x="1026563" y="1506449"/>
            <a:ext cx="3814944" cy="831007"/>
          </a:xfrm>
          <a:prstGeom prst="rect">
            <a:avLst/>
          </a:prstGeom>
          <a:noFill/>
        </p:spPr>
        <p:txBody>
          <a:bodyPr wrap="square" lIns="91450" tIns="45725" rIns="91450" bIns="45725">
            <a:spAutoFit/>
          </a:bodyPr>
          <a:lstStyle/>
          <a:p>
            <a:pPr algn="l">
              <a:defRPr/>
            </a:pPr>
            <a:r>
              <a:rPr lang="en-US" altLang="zh-CN" sz="4800" dirty="0">
                <a:solidFill>
                  <a:schemeClr val="tx2">
                    <a:lumMod val="75000"/>
                    <a:lumOff val="25000"/>
                  </a:schemeClr>
                </a:solidFill>
              </a:rPr>
              <a:t>Thank You.</a:t>
            </a:r>
            <a:endParaRPr lang="zh-CN" altLang="zh-CN" sz="4800" dirty="0">
              <a:solidFill>
                <a:schemeClr val="tx2">
                  <a:lumMod val="75000"/>
                  <a:lumOff val="25000"/>
                </a:schemeClr>
              </a:solidFill>
            </a:endParaRPr>
          </a:p>
        </p:txBody>
      </p:sp>
      <p:sp>
        <p:nvSpPr>
          <p:cNvPr id="10" name="TextBox 9">
            <a:extLst>
              <a:ext uri="{FF2B5EF4-FFF2-40B4-BE49-F238E27FC236}">
                <a16:creationId xmlns:a16="http://schemas.microsoft.com/office/drawing/2014/main" id="{ECBD5311-5A41-4702-A9C2-A44B292D3D2D}"/>
              </a:ext>
            </a:extLst>
          </p:cNvPr>
          <p:cNvSpPr txBox="1"/>
          <p:nvPr userDrawn="1"/>
        </p:nvSpPr>
        <p:spPr>
          <a:xfrm>
            <a:off x="7887199" y="2729263"/>
            <a:ext cx="3524041" cy="1754337"/>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2019 Futurewei Technologies, Inc. </a:t>
            </a:r>
          </a:p>
          <a:p>
            <a:pPr algn="l">
              <a:defRPr/>
            </a:pPr>
            <a:r>
              <a:rPr lang="en-US" altLang="zh-CN" sz="900" b="1" dirty="0">
                <a:solidFill>
                  <a:schemeClr val="tx2">
                    <a:lumMod val="75000"/>
                    <a:lumOff val="25000"/>
                  </a:schemeClr>
                </a:solidFill>
              </a:rPr>
              <a:t>All Rights Reserved.</a:t>
            </a:r>
          </a:p>
          <a:p>
            <a:pPr algn="l">
              <a:defRPr/>
            </a:pPr>
            <a:endParaRPr lang="en-US" altLang="zh-CN" sz="900" b="1" dirty="0">
              <a:solidFill>
                <a:schemeClr val="tx2">
                  <a:lumMod val="75000"/>
                  <a:lumOff val="25000"/>
                </a:schemeClr>
              </a:solidFill>
            </a:endParaRP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Futurewei may change the information at any time without notice. </a:t>
            </a:r>
            <a:endParaRPr lang="zh-CN" altLang="zh-CN" sz="900" dirty="0">
              <a:solidFill>
                <a:schemeClr val="tx2">
                  <a:lumMod val="75000"/>
                  <a:lumOff val="25000"/>
                </a:schemeClr>
              </a:solidFill>
            </a:endParaRPr>
          </a:p>
        </p:txBody>
      </p:sp>
      <p:pic>
        <p:nvPicPr>
          <p:cNvPr id="6" name="Picture 5">
            <a:extLst>
              <a:ext uri="{FF2B5EF4-FFF2-40B4-BE49-F238E27FC236}">
                <a16:creationId xmlns:a16="http://schemas.microsoft.com/office/drawing/2014/main" id="{AE3B95E3-A4E3-4180-ACF7-9602855676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80095" y="4851326"/>
            <a:ext cx="2587422" cy="962551"/>
          </a:xfrm>
          <a:prstGeom prst="rect">
            <a:avLst/>
          </a:prstGeom>
        </p:spPr>
      </p:pic>
    </p:spTree>
    <p:extLst>
      <p:ext uri="{BB962C8B-B14F-4D97-AF65-F5344CB8AC3E}">
        <p14:creationId xmlns:p14="http://schemas.microsoft.com/office/powerpoint/2010/main" val="3844166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 Futurewei - RED">
    <p:bg>
      <p:bgPr>
        <a:gradFill flip="none" rotWithShape="1">
          <a:gsLst>
            <a:gs pos="0">
              <a:schemeClr val="accent1">
                <a:lumMod val="67000"/>
              </a:schemeClr>
            </a:gs>
            <a:gs pos="60000">
              <a:schemeClr val="accent1">
                <a:lumMod val="97000"/>
                <a:lumOff val="3000"/>
              </a:schemeClr>
            </a:gs>
            <a:gs pos="100000">
              <a:schemeClr val="accent1">
                <a:lumMod val="60000"/>
                <a:lumOff val="40000"/>
              </a:schemeClr>
            </a:gs>
          </a:gsLst>
          <a:lin ang="16200000" scaled="1"/>
          <a:tileRect/>
        </a:gra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524418E-0FDA-4885-AB8A-19A635583F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77126" y="2143126"/>
            <a:ext cx="4714874" cy="4714874"/>
          </a:xfrm>
          <a:prstGeom prst="rect">
            <a:avLst/>
          </a:prstGeom>
        </p:spPr>
      </p:pic>
      <p:pic>
        <p:nvPicPr>
          <p:cNvPr id="9" name="Picture 8">
            <a:extLst>
              <a:ext uri="{FF2B5EF4-FFF2-40B4-BE49-F238E27FC236}">
                <a16:creationId xmlns:a16="http://schemas.microsoft.com/office/drawing/2014/main" id="{424DB6E2-492B-436F-88FB-271B554F40D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2900" y="716758"/>
            <a:ext cx="3172966" cy="1180380"/>
          </a:xfrm>
          <a:prstGeom prst="rect">
            <a:avLst/>
          </a:prstGeom>
        </p:spPr>
      </p:pic>
      <p:sp>
        <p:nvSpPr>
          <p:cNvPr id="10" name="Title 1">
            <a:extLst>
              <a:ext uri="{FF2B5EF4-FFF2-40B4-BE49-F238E27FC236}">
                <a16:creationId xmlns:a16="http://schemas.microsoft.com/office/drawing/2014/main" id="{E7B52C1A-0247-4994-8D6A-9720A9B2B26D}"/>
              </a:ext>
            </a:extLst>
          </p:cNvPr>
          <p:cNvSpPr>
            <a:spLocks noGrp="1"/>
          </p:cNvSpPr>
          <p:nvPr>
            <p:ph type="ctrTitle" hasCustomPrompt="1"/>
          </p:nvPr>
        </p:nvSpPr>
        <p:spPr>
          <a:xfrm>
            <a:off x="1282012" y="2834112"/>
            <a:ext cx="7432728" cy="1203582"/>
          </a:xfrm>
        </p:spPr>
        <p:txBody>
          <a:bodyPr anchor="b">
            <a:noAutofit/>
          </a:bodyPr>
          <a:lstStyle>
            <a:lvl1pPr algn="l">
              <a:defRPr sz="4400">
                <a:solidFill>
                  <a:schemeClr val="bg1"/>
                </a:solidFill>
              </a:defRPr>
            </a:lvl1pPr>
          </a:lstStyle>
          <a:p>
            <a:r>
              <a:rPr lang="en-US" dirty="0"/>
              <a:t>Click to edit master title style</a:t>
            </a:r>
          </a:p>
        </p:txBody>
      </p:sp>
      <p:sp>
        <p:nvSpPr>
          <p:cNvPr id="11" name="Subtitle 2">
            <a:extLst>
              <a:ext uri="{FF2B5EF4-FFF2-40B4-BE49-F238E27FC236}">
                <a16:creationId xmlns:a16="http://schemas.microsoft.com/office/drawing/2014/main" id="{877ABE81-667F-4B92-B685-B18D90C140BE}"/>
              </a:ext>
            </a:extLst>
          </p:cNvPr>
          <p:cNvSpPr>
            <a:spLocks noGrp="1"/>
          </p:cNvSpPr>
          <p:nvPr>
            <p:ph type="subTitle" idx="1" hasCustomPrompt="1"/>
          </p:nvPr>
        </p:nvSpPr>
        <p:spPr>
          <a:xfrm>
            <a:off x="1282012" y="4189988"/>
            <a:ext cx="7432728" cy="1203582"/>
          </a:xfrm>
        </p:spPr>
        <p:txBody>
          <a:bodyPr>
            <a:normAutofit/>
          </a:bodyPr>
          <a:lstStyle>
            <a:lvl1pPr marL="0" indent="0" algn="l">
              <a:lnSpc>
                <a:spcPct val="100000"/>
              </a:lnSpc>
              <a:spcBef>
                <a:spcPts val="0"/>
              </a:spcBef>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sp>
        <p:nvSpPr>
          <p:cNvPr id="12" name="Footer Placeholder 4">
            <a:extLst>
              <a:ext uri="{FF2B5EF4-FFF2-40B4-BE49-F238E27FC236}">
                <a16:creationId xmlns:a16="http://schemas.microsoft.com/office/drawing/2014/main" id="{91E30456-AB65-444C-9C0B-F6B67B8CA0C2}"/>
              </a:ext>
            </a:extLst>
          </p:cNvPr>
          <p:cNvSpPr txBox="1">
            <a:spLocks/>
          </p:cNvSpPr>
          <p:nvPr userDrawn="1"/>
        </p:nvSpPr>
        <p:spPr>
          <a:xfrm>
            <a:off x="1277297" y="6318250"/>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FUTUREWEI INTERNAL</a:t>
            </a:r>
          </a:p>
        </p:txBody>
      </p:sp>
    </p:spTree>
    <p:extLst>
      <p:ext uri="{BB962C8B-B14F-4D97-AF65-F5344CB8AC3E}">
        <p14:creationId xmlns:p14="http://schemas.microsoft.com/office/powerpoint/2010/main" val="4238395890"/>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 Explore">
    <p:spTree>
      <p:nvGrpSpPr>
        <p:cNvPr id="1" name=""/>
        <p:cNvGrpSpPr/>
        <p:nvPr/>
      </p:nvGrpSpPr>
      <p:grpSpPr>
        <a:xfrm>
          <a:off x="0" y="0"/>
          <a:ext cx="0" cy="0"/>
          <a:chOff x="0" y="0"/>
          <a:chExt cx="0" cy="0"/>
        </a:xfrm>
      </p:grpSpPr>
      <p:pic>
        <p:nvPicPr>
          <p:cNvPr id="17" name="图片 3">
            <a:extLst>
              <a:ext uri="{FF2B5EF4-FFF2-40B4-BE49-F238E27FC236}">
                <a16:creationId xmlns:a16="http://schemas.microsoft.com/office/drawing/2014/main" id="{96CCBEBB-C7D7-4306-A353-FA6707CAA90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6763" cy="5602265"/>
          </a:xfrm>
          <a:prstGeom prst="rect">
            <a:avLst/>
          </a:prstGeom>
        </p:spPr>
      </p:pic>
      <p:sp>
        <p:nvSpPr>
          <p:cNvPr id="2" name="Title 1"/>
          <p:cNvSpPr>
            <a:spLocks noGrp="1"/>
          </p:cNvSpPr>
          <p:nvPr>
            <p:ph type="ctrTitle" hasCustomPrompt="1"/>
          </p:nvPr>
        </p:nvSpPr>
        <p:spPr>
          <a:xfrm>
            <a:off x="939112" y="531863"/>
            <a:ext cx="6629400" cy="1203582"/>
          </a:xfrm>
        </p:spPr>
        <p:txBody>
          <a:bodyPr anchor="b">
            <a:normAutofit/>
          </a:bodyPr>
          <a:lstStyle>
            <a:lvl1pPr algn="l">
              <a:defRPr sz="3200"/>
            </a:lvl1pPr>
          </a:lstStyle>
          <a:p>
            <a:r>
              <a:rPr lang="en-US" dirty="0"/>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sp>
        <p:nvSpPr>
          <p:cNvPr id="18" name="L 形 6">
            <a:extLst>
              <a:ext uri="{FF2B5EF4-FFF2-40B4-BE49-F238E27FC236}">
                <a16:creationId xmlns:a16="http://schemas.microsoft.com/office/drawing/2014/main" id="{14785764-A1FA-42F1-9F0B-DF5427F3A888}"/>
              </a:ext>
            </a:extLst>
          </p:cNvPr>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8" name="Picture 7">
            <a:extLst>
              <a:ext uri="{FF2B5EF4-FFF2-40B4-BE49-F238E27FC236}">
                <a16:creationId xmlns:a16="http://schemas.microsoft.com/office/drawing/2014/main" id="{B3698FA6-3C60-4084-9663-FC568E623B7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
        <p:nvSpPr>
          <p:cNvPr id="9" name="Footer Placeholder 4">
            <a:extLst>
              <a:ext uri="{FF2B5EF4-FFF2-40B4-BE49-F238E27FC236}">
                <a16:creationId xmlns:a16="http://schemas.microsoft.com/office/drawing/2014/main" id="{6A13360B-9612-4FD3-B500-4B8DB99ACA13}"/>
              </a:ext>
            </a:extLst>
          </p:cNvPr>
          <p:cNvSpPr txBox="1">
            <a:spLocks/>
          </p:cNvSpPr>
          <p:nvPr userDrawn="1"/>
        </p:nvSpPr>
        <p:spPr>
          <a:xfrm>
            <a:off x="939112" y="6318250"/>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FUTUREWEI INTERNAL</a:t>
            </a:r>
          </a:p>
        </p:txBody>
      </p:sp>
    </p:spTree>
    <p:extLst>
      <p:ext uri="{BB962C8B-B14F-4D97-AF65-F5344CB8AC3E}">
        <p14:creationId xmlns:p14="http://schemas.microsoft.com/office/powerpoint/2010/main" val="56653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 Intelligence">
    <p:spTree>
      <p:nvGrpSpPr>
        <p:cNvPr id="1" name=""/>
        <p:cNvGrpSpPr/>
        <p:nvPr/>
      </p:nvGrpSpPr>
      <p:grpSpPr>
        <a:xfrm>
          <a:off x="0" y="0"/>
          <a:ext cx="0" cy="0"/>
          <a:chOff x="0" y="0"/>
          <a:chExt cx="0" cy="0"/>
        </a:xfrm>
      </p:grpSpPr>
      <p:pic>
        <p:nvPicPr>
          <p:cNvPr id="8" name="图片 13">
            <a:extLst>
              <a:ext uri="{FF2B5EF4-FFF2-40B4-BE49-F238E27FC236}">
                <a16:creationId xmlns:a16="http://schemas.microsoft.com/office/drawing/2014/main" id="{ACC1B500-7FE0-4EF4-9B6B-A6CD3D8A46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6763" cy="5602265"/>
          </a:xfrm>
          <a:prstGeom prst="rect">
            <a:avLst/>
          </a:prstGeom>
        </p:spPr>
      </p:pic>
      <p:sp>
        <p:nvSpPr>
          <p:cNvPr id="2" name="Title 1"/>
          <p:cNvSpPr>
            <a:spLocks noGrp="1"/>
          </p:cNvSpPr>
          <p:nvPr>
            <p:ph type="ctrTitle" hasCustomPrompt="1"/>
          </p:nvPr>
        </p:nvSpPr>
        <p:spPr>
          <a:xfrm>
            <a:off x="939112" y="531863"/>
            <a:ext cx="6629400" cy="1203582"/>
          </a:xfrm>
        </p:spPr>
        <p:txBody>
          <a:bodyPr anchor="b">
            <a:normAutofit/>
          </a:bodyPr>
          <a:lstStyle>
            <a:lvl1pPr algn="l">
              <a:defRPr sz="3200"/>
            </a:lvl1pPr>
          </a:lstStyle>
          <a:p>
            <a:r>
              <a:rPr lang="en-US" dirty="0"/>
              <a:t>Click to edit master title style</a:t>
            </a:r>
          </a:p>
        </p:txBody>
      </p:sp>
      <p:sp>
        <p:nvSpPr>
          <p:cNvPr id="3" name="Subtitle 2"/>
          <p:cNvSpPr>
            <a:spLocks noGrp="1"/>
          </p:cNvSpPr>
          <p:nvPr>
            <p:ph type="subTitle" idx="1" hasCustomPrompt="1"/>
          </p:nvPr>
        </p:nvSpPr>
        <p:spPr>
          <a:xfrm>
            <a:off x="939112" y="1887739"/>
            <a:ext cx="4769710" cy="1203582"/>
          </a:xfrm>
        </p:spPr>
        <p:txBody>
          <a:bodyPr>
            <a:normAutofit/>
          </a:bodyPr>
          <a:lstStyle>
            <a:lvl1pPr marL="0" indent="0" algn="l">
              <a:lnSpc>
                <a:spcPct val="100000"/>
              </a:lnSpc>
              <a:spcBef>
                <a:spcPts val="0"/>
              </a:spcBef>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sp>
        <p:nvSpPr>
          <p:cNvPr id="18" name="L 形 6">
            <a:extLst>
              <a:ext uri="{FF2B5EF4-FFF2-40B4-BE49-F238E27FC236}">
                <a16:creationId xmlns:a16="http://schemas.microsoft.com/office/drawing/2014/main" id="{14785764-A1FA-42F1-9F0B-DF5427F3A888}"/>
              </a:ext>
            </a:extLst>
          </p:cNvPr>
          <p:cNvSpPr/>
          <p:nvPr userDrawn="1"/>
        </p:nvSpPr>
        <p:spPr>
          <a:xfrm rot="5400000">
            <a:off x="5810958" y="263194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10" name="Picture 9">
            <a:extLst>
              <a:ext uri="{FF2B5EF4-FFF2-40B4-BE49-F238E27FC236}">
                <a16:creationId xmlns:a16="http://schemas.microsoft.com/office/drawing/2014/main" id="{E8E04AF9-BAC3-4435-9EBE-B0C9B84EDBC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
        <p:nvSpPr>
          <p:cNvPr id="9" name="Footer Placeholder 4">
            <a:extLst>
              <a:ext uri="{FF2B5EF4-FFF2-40B4-BE49-F238E27FC236}">
                <a16:creationId xmlns:a16="http://schemas.microsoft.com/office/drawing/2014/main" id="{BD2B30B1-C366-4E9A-8D55-D26CF3DEA52B}"/>
              </a:ext>
            </a:extLst>
          </p:cNvPr>
          <p:cNvSpPr txBox="1">
            <a:spLocks/>
          </p:cNvSpPr>
          <p:nvPr userDrawn="1"/>
        </p:nvSpPr>
        <p:spPr>
          <a:xfrm>
            <a:off x="939112" y="6318250"/>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FUTUREWEI INTERNAL</a:t>
            </a:r>
          </a:p>
        </p:txBody>
      </p:sp>
    </p:spTree>
    <p:extLst>
      <p:ext uri="{BB962C8B-B14F-4D97-AF65-F5344CB8AC3E}">
        <p14:creationId xmlns:p14="http://schemas.microsoft.com/office/powerpoint/2010/main" val="37576536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 Beacon">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60E69E37-96B1-4E41-AF75-35921026E2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2" name="Title 1"/>
          <p:cNvSpPr>
            <a:spLocks noGrp="1"/>
          </p:cNvSpPr>
          <p:nvPr>
            <p:ph type="ctrTitle"/>
          </p:nvPr>
        </p:nvSpPr>
        <p:spPr>
          <a:xfrm>
            <a:off x="939112" y="531863"/>
            <a:ext cx="6629400" cy="1203582"/>
          </a:xfrm>
        </p:spPr>
        <p:txBody>
          <a:bodyPr anchor="b">
            <a:normAutofit/>
          </a:bodyPr>
          <a:lstStyle>
            <a:lvl1pPr algn="l">
              <a:defRPr sz="32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sp>
        <p:nvSpPr>
          <p:cNvPr id="18" name="L 形 6">
            <a:extLst>
              <a:ext uri="{FF2B5EF4-FFF2-40B4-BE49-F238E27FC236}">
                <a16:creationId xmlns:a16="http://schemas.microsoft.com/office/drawing/2014/main" id="{14785764-A1FA-42F1-9F0B-DF5427F3A888}"/>
              </a:ext>
            </a:extLst>
          </p:cNvPr>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10" name="Picture 9">
            <a:extLst>
              <a:ext uri="{FF2B5EF4-FFF2-40B4-BE49-F238E27FC236}">
                <a16:creationId xmlns:a16="http://schemas.microsoft.com/office/drawing/2014/main" id="{1D747DC0-21C0-4DDF-9019-3BD21FDC74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
        <p:nvSpPr>
          <p:cNvPr id="8" name="Footer Placeholder 4">
            <a:extLst>
              <a:ext uri="{FF2B5EF4-FFF2-40B4-BE49-F238E27FC236}">
                <a16:creationId xmlns:a16="http://schemas.microsoft.com/office/drawing/2014/main" id="{9E082D9E-C293-4F46-93EA-3E362F459B81}"/>
              </a:ext>
            </a:extLst>
          </p:cNvPr>
          <p:cNvSpPr txBox="1">
            <a:spLocks/>
          </p:cNvSpPr>
          <p:nvPr userDrawn="1"/>
        </p:nvSpPr>
        <p:spPr>
          <a:xfrm>
            <a:off x="939112" y="6318250"/>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FUTUREWEI INTERNAL</a:t>
            </a:r>
          </a:p>
        </p:txBody>
      </p:sp>
    </p:spTree>
    <p:extLst>
      <p:ext uri="{BB962C8B-B14F-4D97-AF65-F5344CB8AC3E}">
        <p14:creationId xmlns:p14="http://schemas.microsoft.com/office/powerpoint/2010/main" val="1457676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 Innovation">
    <p:spTree>
      <p:nvGrpSpPr>
        <p:cNvPr id="1" name=""/>
        <p:cNvGrpSpPr/>
        <p:nvPr/>
      </p:nvGrpSpPr>
      <p:grpSpPr>
        <a:xfrm>
          <a:off x="0" y="0"/>
          <a:ext cx="0" cy="0"/>
          <a:chOff x="0" y="0"/>
          <a:chExt cx="0" cy="0"/>
        </a:xfrm>
      </p:grpSpPr>
      <p:pic>
        <p:nvPicPr>
          <p:cNvPr id="8" name="图片 3">
            <a:extLst>
              <a:ext uri="{FF2B5EF4-FFF2-40B4-BE49-F238E27FC236}">
                <a16:creationId xmlns:a16="http://schemas.microsoft.com/office/drawing/2014/main" id="{757A6291-4F8E-49EB-A813-1DE599B7089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6763" cy="5602265"/>
          </a:xfrm>
          <a:prstGeom prst="rect">
            <a:avLst/>
          </a:prstGeom>
        </p:spPr>
      </p:pic>
      <p:sp>
        <p:nvSpPr>
          <p:cNvPr id="2" name="Title 1"/>
          <p:cNvSpPr>
            <a:spLocks noGrp="1"/>
          </p:cNvSpPr>
          <p:nvPr>
            <p:ph type="ctrTitle" hasCustomPrompt="1"/>
          </p:nvPr>
        </p:nvSpPr>
        <p:spPr>
          <a:xfrm>
            <a:off x="939112" y="531863"/>
            <a:ext cx="6087764" cy="1203582"/>
          </a:xfrm>
        </p:spPr>
        <p:txBody>
          <a:bodyPr anchor="b">
            <a:normAutofit/>
          </a:bodyPr>
          <a:lstStyle>
            <a:lvl1pPr algn="l">
              <a:defRPr sz="32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939112" y="1887739"/>
            <a:ext cx="4909753"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sp>
        <p:nvSpPr>
          <p:cNvPr id="18" name="L 形 6">
            <a:extLst>
              <a:ext uri="{FF2B5EF4-FFF2-40B4-BE49-F238E27FC236}">
                <a16:creationId xmlns:a16="http://schemas.microsoft.com/office/drawing/2014/main" id="{14785764-A1FA-42F1-9F0B-DF5427F3A888}"/>
              </a:ext>
            </a:extLst>
          </p:cNvPr>
          <p:cNvSpPr/>
          <p:nvPr userDrawn="1"/>
        </p:nvSpPr>
        <p:spPr>
          <a:xfrm rot="5400000">
            <a:off x="6008667" y="2381837"/>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11" name="Picture 10">
            <a:extLst>
              <a:ext uri="{FF2B5EF4-FFF2-40B4-BE49-F238E27FC236}">
                <a16:creationId xmlns:a16="http://schemas.microsoft.com/office/drawing/2014/main" id="{F10F5ECA-6ACC-4ADB-93E9-2CD095E3AFA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
        <p:nvSpPr>
          <p:cNvPr id="9" name="Footer Placeholder 4">
            <a:extLst>
              <a:ext uri="{FF2B5EF4-FFF2-40B4-BE49-F238E27FC236}">
                <a16:creationId xmlns:a16="http://schemas.microsoft.com/office/drawing/2014/main" id="{8F5ED4C8-B52B-439F-9561-A5296ABBD05E}"/>
              </a:ext>
            </a:extLst>
          </p:cNvPr>
          <p:cNvSpPr txBox="1">
            <a:spLocks/>
          </p:cNvSpPr>
          <p:nvPr userDrawn="1"/>
        </p:nvSpPr>
        <p:spPr>
          <a:xfrm>
            <a:off x="939112" y="6318250"/>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FUTUREWEI INTERNAL</a:t>
            </a:r>
          </a:p>
        </p:txBody>
      </p:sp>
    </p:spTree>
    <p:extLst>
      <p:ext uri="{BB962C8B-B14F-4D97-AF65-F5344CB8AC3E}">
        <p14:creationId xmlns:p14="http://schemas.microsoft.com/office/powerpoint/2010/main" val="2487703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 Leader">
    <p:spTree>
      <p:nvGrpSpPr>
        <p:cNvPr id="1" name=""/>
        <p:cNvGrpSpPr/>
        <p:nvPr/>
      </p:nvGrpSpPr>
      <p:grpSpPr>
        <a:xfrm>
          <a:off x="0" y="0"/>
          <a:ext cx="0" cy="0"/>
          <a:chOff x="0" y="0"/>
          <a:chExt cx="0" cy="0"/>
        </a:xfrm>
      </p:grpSpPr>
      <p:pic>
        <p:nvPicPr>
          <p:cNvPr id="8" name="图片 9">
            <a:extLst>
              <a:ext uri="{FF2B5EF4-FFF2-40B4-BE49-F238E27FC236}">
                <a16:creationId xmlns:a16="http://schemas.microsoft.com/office/drawing/2014/main" id="{9ADE69FA-CEA6-41D6-98A1-DBEA069229D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03" y="0"/>
            <a:ext cx="12201065" cy="5602262"/>
          </a:xfrm>
          <a:prstGeom prst="rect">
            <a:avLst/>
          </a:prstGeom>
        </p:spPr>
      </p:pic>
      <p:sp>
        <p:nvSpPr>
          <p:cNvPr id="2" name="Title 1"/>
          <p:cNvSpPr>
            <a:spLocks noGrp="1"/>
          </p:cNvSpPr>
          <p:nvPr>
            <p:ph type="ctrTitle" hasCustomPrompt="1"/>
          </p:nvPr>
        </p:nvSpPr>
        <p:spPr>
          <a:xfrm>
            <a:off x="939112" y="531863"/>
            <a:ext cx="6629400" cy="1203582"/>
          </a:xfrm>
        </p:spPr>
        <p:txBody>
          <a:bodyPr anchor="b">
            <a:normAutofit/>
          </a:bodyPr>
          <a:lstStyle>
            <a:lvl1pPr algn="l">
              <a:defRPr sz="3200">
                <a:solidFill>
                  <a:schemeClr val="tx2"/>
                </a:solidFill>
              </a:defRPr>
            </a:lvl1pPr>
          </a:lstStyle>
          <a:p>
            <a:r>
              <a:rPr lang="en-US" dirty="0"/>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sp>
        <p:nvSpPr>
          <p:cNvPr id="10" name="L 形 7">
            <a:extLst>
              <a:ext uri="{FF2B5EF4-FFF2-40B4-BE49-F238E27FC236}">
                <a16:creationId xmlns:a16="http://schemas.microsoft.com/office/drawing/2014/main" id="{FDAEED12-1287-4EA3-8CAA-1E0DD872515C}"/>
              </a:ext>
            </a:extLst>
          </p:cNvPr>
          <p:cNvSpPr/>
          <p:nvPr userDrawn="1"/>
        </p:nvSpPr>
        <p:spPr>
          <a:xfrm rot="10800000">
            <a:off x="10502896" y="1522948"/>
            <a:ext cx="717936" cy="701032"/>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12" name="Picture 11">
            <a:extLst>
              <a:ext uri="{FF2B5EF4-FFF2-40B4-BE49-F238E27FC236}">
                <a16:creationId xmlns:a16="http://schemas.microsoft.com/office/drawing/2014/main" id="{38369094-64E7-4898-9C74-8E39D33F5D8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
        <p:nvSpPr>
          <p:cNvPr id="9" name="Footer Placeholder 4">
            <a:extLst>
              <a:ext uri="{FF2B5EF4-FFF2-40B4-BE49-F238E27FC236}">
                <a16:creationId xmlns:a16="http://schemas.microsoft.com/office/drawing/2014/main" id="{508A7EEC-4F7A-4C60-8B07-DD3955117880}"/>
              </a:ext>
            </a:extLst>
          </p:cNvPr>
          <p:cNvSpPr txBox="1">
            <a:spLocks/>
          </p:cNvSpPr>
          <p:nvPr userDrawn="1"/>
        </p:nvSpPr>
        <p:spPr>
          <a:xfrm>
            <a:off x="939112" y="6318250"/>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FUTUREWEI INTERNAL</a:t>
            </a:r>
          </a:p>
        </p:txBody>
      </p:sp>
    </p:spTree>
    <p:extLst>
      <p:ext uri="{BB962C8B-B14F-4D97-AF65-F5344CB8AC3E}">
        <p14:creationId xmlns:p14="http://schemas.microsoft.com/office/powerpoint/2010/main" val="2885539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 Ascend">
    <p:spTree>
      <p:nvGrpSpPr>
        <p:cNvPr id="1" name=""/>
        <p:cNvGrpSpPr/>
        <p:nvPr/>
      </p:nvGrpSpPr>
      <p:grpSpPr>
        <a:xfrm>
          <a:off x="0" y="0"/>
          <a:ext cx="0" cy="0"/>
          <a:chOff x="0" y="0"/>
          <a:chExt cx="0" cy="0"/>
        </a:xfrm>
      </p:grpSpPr>
      <p:pic>
        <p:nvPicPr>
          <p:cNvPr id="8" name="图片 3">
            <a:extLst>
              <a:ext uri="{FF2B5EF4-FFF2-40B4-BE49-F238E27FC236}">
                <a16:creationId xmlns:a16="http://schemas.microsoft.com/office/drawing/2014/main" id="{FD8E7476-2E49-46F1-9033-CA73A478D76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3825" r="2034" b="5607"/>
          <a:stretch/>
        </p:blipFill>
        <p:spPr>
          <a:xfrm>
            <a:off x="1" y="-36206"/>
            <a:ext cx="12196763" cy="5638471"/>
          </a:xfrm>
          <a:prstGeom prst="rect">
            <a:avLst/>
          </a:prstGeom>
        </p:spPr>
      </p:pic>
      <p:sp>
        <p:nvSpPr>
          <p:cNvPr id="2" name="Title 1"/>
          <p:cNvSpPr>
            <a:spLocks noGrp="1"/>
          </p:cNvSpPr>
          <p:nvPr>
            <p:ph type="ctrTitle" hasCustomPrompt="1"/>
          </p:nvPr>
        </p:nvSpPr>
        <p:spPr>
          <a:xfrm>
            <a:off x="939112" y="531863"/>
            <a:ext cx="6629400" cy="1203582"/>
          </a:xfrm>
        </p:spPr>
        <p:txBody>
          <a:bodyPr anchor="b">
            <a:normAutofit/>
          </a:bodyPr>
          <a:lstStyle>
            <a:lvl1pPr algn="l">
              <a:defRPr sz="3200"/>
            </a:lvl1pPr>
          </a:lstStyle>
          <a:p>
            <a:r>
              <a:rPr lang="en-US" dirty="0"/>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sp>
        <p:nvSpPr>
          <p:cNvPr id="18" name="L 形 6">
            <a:extLst>
              <a:ext uri="{FF2B5EF4-FFF2-40B4-BE49-F238E27FC236}">
                <a16:creationId xmlns:a16="http://schemas.microsoft.com/office/drawing/2014/main" id="{14785764-A1FA-42F1-9F0B-DF5427F3A888}"/>
              </a:ext>
            </a:extLst>
          </p:cNvPr>
          <p:cNvSpPr/>
          <p:nvPr userDrawn="1"/>
        </p:nvSpPr>
        <p:spPr>
          <a:xfrm rot="5400000">
            <a:off x="7853942" y="1726993"/>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11" name="Picture 10">
            <a:extLst>
              <a:ext uri="{FF2B5EF4-FFF2-40B4-BE49-F238E27FC236}">
                <a16:creationId xmlns:a16="http://schemas.microsoft.com/office/drawing/2014/main" id="{E4634466-EA65-4AEC-9B69-ACF50DA854E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
        <p:nvSpPr>
          <p:cNvPr id="9" name="Footer Placeholder 4">
            <a:extLst>
              <a:ext uri="{FF2B5EF4-FFF2-40B4-BE49-F238E27FC236}">
                <a16:creationId xmlns:a16="http://schemas.microsoft.com/office/drawing/2014/main" id="{9BF8CD66-4D0A-4109-BDCF-BA00FF3F6892}"/>
              </a:ext>
            </a:extLst>
          </p:cNvPr>
          <p:cNvSpPr txBox="1">
            <a:spLocks/>
          </p:cNvSpPr>
          <p:nvPr userDrawn="1"/>
        </p:nvSpPr>
        <p:spPr>
          <a:xfrm>
            <a:off x="939112" y="6318250"/>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FUTUREWEI INTERNAL</a:t>
            </a:r>
          </a:p>
        </p:txBody>
      </p:sp>
    </p:spTree>
    <p:extLst>
      <p:ext uri="{BB962C8B-B14F-4D97-AF65-F5344CB8AC3E}">
        <p14:creationId xmlns:p14="http://schemas.microsoft.com/office/powerpoint/2010/main" val="5173409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1257941" y="6336902"/>
            <a:ext cx="4114800" cy="290983"/>
          </a:xfrm>
          <a:prstGeom prst="rect">
            <a:avLst/>
          </a:prstGeom>
        </p:spPr>
        <p:txBody>
          <a:bodyPr vert="horz" lIns="91440" tIns="45720" rIns="91440" bIns="45720" rtlCol="0" anchor="ctr"/>
          <a:lstStyle>
            <a:lvl1pPr algn="l">
              <a:defRPr sz="1000">
                <a:solidFill>
                  <a:schemeClr val="tx1"/>
                </a:solidFill>
              </a:defRPr>
            </a:lvl1pPr>
          </a:lstStyle>
          <a:p>
            <a:r>
              <a:rPr lang="en-US"/>
              <a:t>FUTUREWEI INTERNAL</a:t>
            </a:r>
            <a:endParaRPr lang="en-US" dirty="0"/>
          </a:p>
        </p:txBody>
      </p:sp>
      <p:sp>
        <p:nvSpPr>
          <p:cNvPr id="6" name="Slide Number Placeholder 5"/>
          <p:cNvSpPr>
            <a:spLocks noGrp="1"/>
          </p:cNvSpPr>
          <p:nvPr>
            <p:ph type="sldNum" sz="quarter" idx="4"/>
          </p:nvPr>
        </p:nvSpPr>
        <p:spPr>
          <a:xfrm>
            <a:off x="719264" y="6336902"/>
            <a:ext cx="512806" cy="300257"/>
          </a:xfrm>
          <a:prstGeom prst="rect">
            <a:avLst/>
          </a:prstGeom>
        </p:spPr>
        <p:txBody>
          <a:bodyPr vert="horz" lIns="91440" tIns="45720" rIns="91440" bIns="45720" rtlCol="0" anchor="ctr"/>
          <a:lstStyle>
            <a:lvl1pPr algn="ctr">
              <a:defRPr sz="1000">
                <a:solidFill>
                  <a:schemeClr val="tx1"/>
                </a:solidFill>
              </a:defRPr>
            </a:lvl1pPr>
          </a:lstStyle>
          <a:p>
            <a:fld id="{3B917CB5-27BD-4ECA-9D86-80D4B900A204}" type="slidenum">
              <a:rPr lang="en-US" smtClean="0"/>
              <a:pPr/>
              <a:t>‹#›</a:t>
            </a:fld>
            <a:endParaRPr lang="en-US"/>
          </a:p>
        </p:txBody>
      </p:sp>
      <p:pic>
        <p:nvPicPr>
          <p:cNvPr id="7" name="Picture 6">
            <a:extLst>
              <a:ext uri="{FF2B5EF4-FFF2-40B4-BE49-F238E27FC236}">
                <a16:creationId xmlns:a16="http://schemas.microsoft.com/office/drawing/2014/main" id="{10CF3E4E-23D5-413E-AB9B-AD98EAEF5906}"/>
              </a:ext>
            </a:extLst>
          </p:cNvPr>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a:off x="9990654" y="6166487"/>
            <a:ext cx="1482082" cy="551352"/>
          </a:xfrm>
          <a:prstGeom prst="rect">
            <a:avLst/>
          </a:prstGeom>
        </p:spPr>
      </p:pic>
    </p:spTree>
    <p:extLst>
      <p:ext uri="{BB962C8B-B14F-4D97-AF65-F5344CB8AC3E}">
        <p14:creationId xmlns:p14="http://schemas.microsoft.com/office/powerpoint/2010/main" val="2494264121"/>
      </p:ext>
    </p:extLst>
  </p:cSld>
  <p:clrMap bg1="lt1" tx1="dk1" bg2="lt2" tx2="dk2" accent1="accent1" accent2="accent2" accent3="accent3" accent4="accent4" accent5="accent5" accent6="accent6" hlink="hlink" folHlink="folHlink"/>
  <p:sldLayoutIdLst>
    <p:sldLayoutId id="2147483715" r:id="rId1"/>
    <p:sldLayoutId id="2147483718" r:id="rId2"/>
    <p:sldLayoutId id="2147483719" r:id="rId3"/>
    <p:sldLayoutId id="2147483649" r:id="rId4"/>
    <p:sldLayoutId id="2147483703" r:id="rId5"/>
    <p:sldLayoutId id="2147483709" r:id="rId6"/>
    <p:sldLayoutId id="2147483705" r:id="rId7"/>
    <p:sldLayoutId id="2147483706" r:id="rId8"/>
    <p:sldLayoutId id="2147483707" r:id="rId9"/>
    <p:sldLayoutId id="2147483708" r:id="rId10"/>
    <p:sldLayoutId id="2147483650" r:id="rId11"/>
    <p:sldLayoutId id="2147483651" r:id="rId12"/>
    <p:sldLayoutId id="2147483652" r:id="rId13"/>
    <p:sldLayoutId id="2147483653" r:id="rId14"/>
    <p:sldLayoutId id="2147483654" r:id="rId15"/>
    <p:sldLayoutId id="2147483655" r:id="rId16"/>
    <p:sldLayoutId id="2147483702" r:id="rId17"/>
    <p:sldLayoutId id="2147483656" r:id="rId18"/>
    <p:sldLayoutId id="2147483657" r:id="rId19"/>
    <p:sldLayoutId id="2147483658" r:id="rId20"/>
  </p:sldLayoutIdLst>
  <p:hf hdr="0" dt="0"/>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F9E1816E-136A-4703-A52E-02E9968C5AC1}"/>
              </a:ext>
            </a:extLst>
          </p:cNvPr>
          <p:cNvSpPr>
            <a:spLocks noGrp="1"/>
          </p:cNvSpPr>
          <p:nvPr>
            <p:ph type="ctrTitle"/>
          </p:nvPr>
        </p:nvSpPr>
        <p:spPr>
          <a:xfrm>
            <a:off x="901012" y="3429000"/>
            <a:ext cx="7432728" cy="1203582"/>
          </a:xfrm>
        </p:spPr>
        <p:txBody>
          <a:bodyPr/>
          <a:lstStyle/>
          <a:p>
            <a:pPr algn="ctr"/>
            <a:r>
              <a:rPr lang="en-US" dirty="0"/>
              <a:t>Rel-18 Expanded and Improved Positioning WI Scope</a:t>
            </a:r>
          </a:p>
        </p:txBody>
      </p:sp>
      <p:sp>
        <p:nvSpPr>
          <p:cNvPr id="4" name="TextBox 3">
            <a:extLst>
              <a:ext uri="{FF2B5EF4-FFF2-40B4-BE49-F238E27FC236}">
                <a16:creationId xmlns:a16="http://schemas.microsoft.com/office/drawing/2014/main" id="{9890331B-B390-4AA8-B2F0-231E25F62DDF}"/>
              </a:ext>
            </a:extLst>
          </p:cNvPr>
          <p:cNvSpPr txBox="1"/>
          <p:nvPr/>
        </p:nvSpPr>
        <p:spPr>
          <a:xfrm>
            <a:off x="5524500" y="342899"/>
            <a:ext cx="6200775" cy="1754326"/>
          </a:xfrm>
          <a:prstGeom prst="rect">
            <a:avLst/>
          </a:prstGeom>
          <a:noFill/>
        </p:spPr>
        <p:txBody>
          <a:bodyPr wrap="square" rtlCol="0">
            <a:spAutoFit/>
          </a:bodyPr>
          <a:lstStyle/>
          <a:p>
            <a:r>
              <a:rPr lang="en-US" dirty="0"/>
              <a:t>3GPP TSG RAN Meeting #98-e		RP-223336</a:t>
            </a:r>
          </a:p>
          <a:p>
            <a:r>
              <a:rPr lang="en-US" dirty="0"/>
              <a:t>e-meeting, December 12 – 16, 2022</a:t>
            </a:r>
          </a:p>
          <a:p>
            <a:r>
              <a:rPr lang="en-US" dirty="0"/>
              <a:t>Agenda Item: 	9.1.1</a:t>
            </a:r>
          </a:p>
          <a:p>
            <a:r>
              <a:rPr lang="en-US" dirty="0"/>
              <a:t>Source:		FUTUREWEI</a:t>
            </a:r>
          </a:p>
          <a:p>
            <a:r>
              <a:rPr lang="en-US" dirty="0"/>
              <a:t>Document for:	Discussion and decision</a:t>
            </a:r>
          </a:p>
          <a:p>
            <a:endParaRPr lang="en-US" dirty="0"/>
          </a:p>
        </p:txBody>
      </p:sp>
    </p:spTree>
    <p:extLst>
      <p:ext uri="{BB962C8B-B14F-4D97-AF65-F5344CB8AC3E}">
        <p14:creationId xmlns:p14="http://schemas.microsoft.com/office/powerpoint/2010/main" val="4081490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6480C-D846-0DFA-C522-442DC7BB86A2}"/>
              </a:ext>
            </a:extLst>
          </p:cNvPr>
          <p:cNvSpPr>
            <a:spLocks noGrp="1"/>
          </p:cNvSpPr>
          <p:nvPr>
            <p:ph type="title"/>
          </p:nvPr>
        </p:nvSpPr>
        <p:spPr>
          <a:xfrm>
            <a:off x="838200" y="0"/>
            <a:ext cx="10515600" cy="1134161"/>
          </a:xfrm>
        </p:spPr>
        <p:txBody>
          <a:bodyPr/>
          <a:lstStyle/>
          <a:p>
            <a:r>
              <a:rPr lang="en-US" dirty="0"/>
              <a:t>Discussion</a:t>
            </a:r>
          </a:p>
        </p:txBody>
      </p:sp>
      <p:sp>
        <p:nvSpPr>
          <p:cNvPr id="3" name="Content Placeholder 2">
            <a:extLst>
              <a:ext uri="{FF2B5EF4-FFF2-40B4-BE49-F238E27FC236}">
                <a16:creationId xmlns:a16="http://schemas.microsoft.com/office/drawing/2014/main" id="{B5A973E0-FD50-4761-F2B3-20DB7BDE4F05}"/>
              </a:ext>
            </a:extLst>
          </p:cNvPr>
          <p:cNvSpPr>
            <a:spLocks noGrp="1"/>
          </p:cNvSpPr>
          <p:nvPr>
            <p:ph idx="1"/>
          </p:nvPr>
        </p:nvSpPr>
        <p:spPr>
          <a:xfrm>
            <a:off x="838199" y="1435510"/>
            <a:ext cx="11074879" cy="4936715"/>
          </a:xfrm>
        </p:spPr>
        <p:txBody>
          <a:bodyPr>
            <a:normAutofit fontScale="70000" lnSpcReduction="20000"/>
          </a:bodyPr>
          <a:lstStyle/>
          <a:p>
            <a:r>
              <a:rPr lang="en-US" dirty="0"/>
              <a:t>SL positioning for FR1 (7.3, recommended)</a:t>
            </a:r>
          </a:p>
          <a:p>
            <a:pPr lvl="1"/>
            <a:r>
              <a:rPr lang="en-US" dirty="0"/>
              <a:t>Strong support from RAN1 for normative work</a:t>
            </a:r>
          </a:p>
          <a:p>
            <a:pPr lvl="1"/>
            <a:r>
              <a:rPr lang="en-US" b="1" dirty="0"/>
              <a:t>Multiple evaluations for various use cases and scenarios showed feasibility of the accuracy requirements in FR1</a:t>
            </a:r>
          </a:p>
          <a:p>
            <a:r>
              <a:rPr lang="en-US" dirty="0"/>
              <a:t>LPHAP (7.7, recommended)</a:t>
            </a:r>
          </a:p>
          <a:p>
            <a:pPr lvl="1"/>
            <a:r>
              <a:rPr lang="en-US" dirty="0"/>
              <a:t>LPHAP study demonstrated that the battery life (6-12  months) requirements may be fulfilled with relatively low specs changes (such as SRS enhancements, DRX enhancements and paging skipping)</a:t>
            </a:r>
          </a:p>
          <a:p>
            <a:pPr lvl="1"/>
            <a:r>
              <a:rPr lang="en-US" b="1" dirty="0"/>
              <a:t>LPHAP has a strong support for normative work from RAN1 and RAN2 </a:t>
            </a:r>
          </a:p>
          <a:p>
            <a:r>
              <a:rPr lang="en-US" dirty="0"/>
              <a:t>RedCap (7.8, recommended)</a:t>
            </a:r>
          </a:p>
          <a:p>
            <a:pPr lvl="1"/>
            <a:r>
              <a:rPr lang="en-US" dirty="0"/>
              <a:t>Supported by RAN1 for normative work</a:t>
            </a:r>
          </a:p>
          <a:p>
            <a:pPr lvl="1"/>
            <a:r>
              <a:rPr lang="en-US" b="1" dirty="0"/>
              <a:t>Requires relatively little spec changes </a:t>
            </a:r>
            <a:r>
              <a:rPr lang="en-US" dirty="0"/>
              <a:t>(such as support of SRS hopping)</a:t>
            </a:r>
          </a:p>
          <a:p>
            <a:r>
              <a:rPr lang="en-US" dirty="0"/>
              <a:t>PRS/SRS Bandwidth Aggregation (7.5)</a:t>
            </a:r>
          </a:p>
          <a:p>
            <a:pPr lvl="1"/>
            <a:r>
              <a:rPr lang="en-US" dirty="0"/>
              <a:t>The PRS/SRS Bandwidth Aggregation study concluded feasibility for single-chain Tx/Rx architectures at both the UE and </a:t>
            </a:r>
            <a:r>
              <a:rPr lang="en-US" dirty="0" err="1"/>
              <a:t>gNB</a:t>
            </a:r>
            <a:r>
              <a:rPr lang="en-US" dirty="0"/>
              <a:t> and the bandwidth aggregation for intra-band contiguous carriers</a:t>
            </a:r>
          </a:p>
          <a:p>
            <a:r>
              <a:rPr lang="en-US" dirty="0"/>
              <a:t>Integrity for RAT-Dependent Positioning Techniques (7.4, recommended)</a:t>
            </a:r>
          </a:p>
          <a:p>
            <a:pPr lvl="1"/>
            <a:r>
              <a:rPr lang="en-US" dirty="0"/>
              <a:t>Supported by RAN1 for normative work</a:t>
            </a:r>
          </a:p>
          <a:p>
            <a:pPr lvl="1"/>
            <a:r>
              <a:rPr lang="en-US" b="1" dirty="0"/>
              <a:t>It may require substantial work </a:t>
            </a:r>
            <a:r>
              <a:rPr lang="en-US" dirty="0"/>
              <a:t>compared with other topics given the large number of potential error sources that were considered in the study phase</a:t>
            </a:r>
          </a:p>
          <a:p>
            <a:r>
              <a:rPr lang="en-US" dirty="0"/>
              <a:t>CPP (7.6)</a:t>
            </a:r>
          </a:p>
          <a:p>
            <a:pPr lvl="1"/>
            <a:r>
              <a:rPr lang="en-US" dirty="0"/>
              <a:t>Carrier Phase Positioning (CPP) evaluations show centimeter accuracy only in 50% and in very restrictive conditions of LOS between PRU(s) and TRP(s), ideal conditions including very precise known PRUs/TRPs locations.</a:t>
            </a:r>
          </a:p>
          <a:p>
            <a:pPr lvl="1"/>
            <a:r>
              <a:rPr lang="en-US" b="1" dirty="0"/>
              <a:t>The CPP evaluations imply very limited applicability/benefits of CPP in real world scenarios and high sensitivity to errors</a:t>
            </a:r>
          </a:p>
        </p:txBody>
      </p:sp>
    </p:spTree>
    <p:extLst>
      <p:ext uri="{BB962C8B-B14F-4D97-AF65-F5344CB8AC3E}">
        <p14:creationId xmlns:p14="http://schemas.microsoft.com/office/powerpoint/2010/main" val="3113081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3E350-B2C1-F2C1-38D6-BF4616852D42}"/>
              </a:ext>
            </a:extLst>
          </p:cNvPr>
          <p:cNvSpPr>
            <a:spLocks noGrp="1"/>
          </p:cNvSpPr>
          <p:nvPr>
            <p:ph type="title"/>
          </p:nvPr>
        </p:nvSpPr>
        <p:spPr>
          <a:xfrm>
            <a:off x="838200" y="365125"/>
            <a:ext cx="10515600" cy="822407"/>
          </a:xfrm>
        </p:spPr>
        <p:txBody>
          <a:bodyPr/>
          <a:lstStyle/>
          <a:p>
            <a:r>
              <a:rPr lang="en-US" dirty="0"/>
              <a:t>WI Scoping Proposals</a:t>
            </a:r>
          </a:p>
        </p:txBody>
      </p:sp>
      <p:sp>
        <p:nvSpPr>
          <p:cNvPr id="3" name="Content Placeholder 2">
            <a:extLst>
              <a:ext uri="{FF2B5EF4-FFF2-40B4-BE49-F238E27FC236}">
                <a16:creationId xmlns:a16="http://schemas.microsoft.com/office/drawing/2014/main" id="{457F8B46-4786-C1D6-359F-BD2DE2810B31}"/>
              </a:ext>
            </a:extLst>
          </p:cNvPr>
          <p:cNvSpPr>
            <a:spLocks noGrp="1"/>
          </p:cNvSpPr>
          <p:nvPr>
            <p:ph idx="1"/>
          </p:nvPr>
        </p:nvSpPr>
        <p:spPr>
          <a:xfrm>
            <a:off x="838200" y="1690688"/>
            <a:ext cx="10515600" cy="4486275"/>
          </a:xfrm>
        </p:spPr>
        <p:txBody>
          <a:bodyPr>
            <a:normAutofit/>
          </a:bodyPr>
          <a:lstStyle/>
          <a:p>
            <a:pPr marL="0" indent="0">
              <a:buNone/>
            </a:pPr>
            <a:r>
              <a:rPr lang="en-US" dirty="0"/>
              <a:t>Based on the above observations we propose for R18 Expanded and improved positioning WI scope:</a:t>
            </a:r>
          </a:p>
          <a:p>
            <a:r>
              <a:rPr lang="en-US" b="1" dirty="0"/>
              <a:t>Proposal 4</a:t>
            </a:r>
            <a:r>
              <a:rPr lang="en-US" dirty="0"/>
              <a:t>: Prioritize FR1 SL positioning with SL-PRS bandwidth of up to 100 MHz based solutions</a:t>
            </a:r>
          </a:p>
          <a:p>
            <a:r>
              <a:rPr lang="en-US" b="1" dirty="0"/>
              <a:t>Proposal 5: </a:t>
            </a:r>
            <a:r>
              <a:rPr lang="en-US" dirty="0"/>
              <a:t>Prioritize Low Power High Accuracy Positioning  </a:t>
            </a:r>
          </a:p>
          <a:p>
            <a:r>
              <a:rPr lang="en-US" b="1" dirty="0"/>
              <a:t>Proposal 6</a:t>
            </a:r>
            <a:r>
              <a:rPr lang="en-US" dirty="0"/>
              <a:t>: Support </a:t>
            </a:r>
            <a:r>
              <a:rPr lang="en-US" dirty="0" err="1"/>
              <a:t>RedCap</a:t>
            </a:r>
            <a:r>
              <a:rPr lang="en-US" dirty="0"/>
              <a:t> positioning</a:t>
            </a:r>
          </a:p>
          <a:p>
            <a:r>
              <a:rPr lang="en-US" b="1" dirty="0"/>
              <a:t>Proposal 7:</a:t>
            </a:r>
            <a:r>
              <a:rPr lang="en-US" dirty="0"/>
              <a:t> Support Integrity techniques (discuss further how to manage the workload on error sources)</a:t>
            </a:r>
          </a:p>
          <a:p>
            <a:r>
              <a:rPr lang="en-US" b="1" dirty="0"/>
              <a:t>Proposal 8</a:t>
            </a:r>
            <a:r>
              <a:rPr lang="en-US" dirty="0"/>
              <a:t>: Consider PRS/SRS Bandwidth Aggregation</a:t>
            </a:r>
          </a:p>
          <a:p>
            <a:r>
              <a:rPr lang="en-US" b="1" dirty="0"/>
              <a:t>Proposal 9</a:t>
            </a:r>
            <a:r>
              <a:rPr lang="en-US" dirty="0"/>
              <a:t>: Discuss further the support of NR Carrier Phase Positioning</a:t>
            </a:r>
          </a:p>
        </p:txBody>
      </p:sp>
    </p:spTree>
    <p:extLst>
      <p:ext uri="{BB962C8B-B14F-4D97-AF65-F5344CB8AC3E}">
        <p14:creationId xmlns:p14="http://schemas.microsoft.com/office/powerpoint/2010/main" val="29262941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2029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BE19C-9922-EA83-6F3A-3C7601BE2BB2}"/>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BE2FECA2-6D17-99B1-6CEC-409BA882A076}"/>
              </a:ext>
            </a:extLst>
          </p:cNvPr>
          <p:cNvSpPr>
            <a:spLocks noGrp="1"/>
          </p:cNvSpPr>
          <p:nvPr>
            <p:ph idx="1"/>
          </p:nvPr>
        </p:nvSpPr>
        <p:spPr/>
        <p:txBody>
          <a:bodyPr/>
          <a:lstStyle/>
          <a:p>
            <a:r>
              <a:rPr lang="en-US" dirty="0"/>
              <a:t>In this contribution we discuss WI Positioning scoping  </a:t>
            </a:r>
          </a:p>
          <a:p>
            <a:r>
              <a:rPr lang="en-US" dirty="0"/>
              <a:t>The contribution has two parts:</a:t>
            </a:r>
          </a:p>
          <a:p>
            <a:pPr lvl="1"/>
            <a:r>
              <a:rPr lang="en-US" dirty="0"/>
              <a:t>The first part deals with </a:t>
            </a:r>
            <a:r>
              <a:rPr lang="en-US" dirty="0" err="1"/>
              <a:t>Sidelink</a:t>
            </a:r>
            <a:r>
              <a:rPr lang="en-US" dirty="0"/>
              <a:t> Positioning checkpoint on bandwidth requirements and unlicensed spectrum usage</a:t>
            </a:r>
          </a:p>
          <a:p>
            <a:pPr lvl="1"/>
            <a:r>
              <a:rPr lang="en-GB" dirty="0">
                <a:effectLst/>
                <a:latin typeface="+mn-lt"/>
                <a:ea typeface="Times New Roman" panose="02020603050405020304" pitchFamily="18" charset="0"/>
              </a:rPr>
              <a:t>The second part discusses the overall WI scoping (SL positioning, LPHAP, </a:t>
            </a:r>
            <a:r>
              <a:rPr lang="en-GB" dirty="0" err="1">
                <a:effectLst/>
                <a:latin typeface="+mn-lt"/>
                <a:ea typeface="Times New Roman" panose="02020603050405020304" pitchFamily="18" charset="0"/>
              </a:rPr>
              <a:t>RedCap</a:t>
            </a:r>
            <a:r>
              <a:rPr lang="en-GB" dirty="0">
                <a:effectLst/>
                <a:latin typeface="+mn-lt"/>
                <a:ea typeface="Times New Roman" panose="02020603050405020304" pitchFamily="18" charset="0"/>
              </a:rPr>
              <a:t>, PRS/SRS BW aggregation, integrity, CPP)</a:t>
            </a:r>
            <a:endParaRPr lang="en-US" dirty="0"/>
          </a:p>
        </p:txBody>
      </p:sp>
    </p:spTree>
    <p:extLst>
      <p:ext uri="{BB962C8B-B14F-4D97-AF65-F5344CB8AC3E}">
        <p14:creationId xmlns:p14="http://schemas.microsoft.com/office/powerpoint/2010/main" val="1173851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3BA67-3C66-843A-70CA-C8210E32A71F}"/>
              </a:ext>
            </a:extLst>
          </p:cNvPr>
          <p:cNvSpPr>
            <a:spLocks noGrp="1"/>
          </p:cNvSpPr>
          <p:nvPr>
            <p:ph type="title"/>
          </p:nvPr>
        </p:nvSpPr>
        <p:spPr>
          <a:xfrm>
            <a:off x="838200" y="365126"/>
            <a:ext cx="10515600" cy="835714"/>
          </a:xfrm>
        </p:spPr>
        <p:txBody>
          <a:bodyPr/>
          <a:lstStyle/>
          <a:p>
            <a:r>
              <a:rPr lang="en-US" dirty="0"/>
              <a:t>SL Positioning Checkpoint</a:t>
            </a:r>
          </a:p>
        </p:txBody>
      </p:sp>
      <p:sp>
        <p:nvSpPr>
          <p:cNvPr id="3" name="Content Placeholder 2">
            <a:extLst>
              <a:ext uri="{FF2B5EF4-FFF2-40B4-BE49-F238E27FC236}">
                <a16:creationId xmlns:a16="http://schemas.microsoft.com/office/drawing/2014/main" id="{9BAB90F6-0EF2-59E1-7938-5558913DA863}"/>
              </a:ext>
            </a:extLst>
          </p:cNvPr>
          <p:cNvSpPr>
            <a:spLocks noGrp="1"/>
          </p:cNvSpPr>
          <p:nvPr>
            <p:ph idx="1"/>
          </p:nvPr>
        </p:nvSpPr>
        <p:spPr>
          <a:xfrm>
            <a:off x="838200" y="1399142"/>
            <a:ext cx="10515600" cy="4777821"/>
          </a:xfrm>
        </p:spPr>
        <p:txBody>
          <a:bodyPr/>
          <a:lstStyle/>
          <a:p>
            <a:r>
              <a:rPr lang="en-US" dirty="0"/>
              <a:t>One of the objectives of the Expanded and improved NR positioning  study item was specified in SID (RP-222616) and concerns whether the unlicensed spectrum should be considered for </a:t>
            </a:r>
            <a:r>
              <a:rPr lang="en-US" dirty="0" err="1"/>
              <a:t>sidelink</a:t>
            </a:r>
            <a:r>
              <a:rPr lang="en-US" dirty="0"/>
              <a:t> positioning:</a:t>
            </a:r>
          </a:p>
          <a:p>
            <a:pPr lvl="1"/>
            <a:r>
              <a:rPr lang="en-US" i="1" dirty="0"/>
              <a:t>Evaluate bandwidth requirement needed to meet the identified accuracy requirements [RAN1],</a:t>
            </a:r>
          </a:p>
          <a:p>
            <a:pPr lvl="1"/>
            <a:r>
              <a:rPr lang="en-US" i="1" dirty="0"/>
              <a:t>...</a:t>
            </a:r>
          </a:p>
          <a:p>
            <a:pPr lvl="1"/>
            <a:r>
              <a:rPr lang="en-US" i="1" dirty="0"/>
              <a:t>Note: When the bandwidth requirements have been determined and the study of </a:t>
            </a:r>
            <a:r>
              <a:rPr lang="en-US" i="1" dirty="0" err="1"/>
              <a:t>sidelink</a:t>
            </a:r>
            <a:r>
              <a:rPr lang="en-US" i="1" dirty="0"/>
              <a:t> communication in unlicensed spectrum has progressed, it can be reviewed whether unlicensed spectrum can be considered in further work. Checkpoint at RAN#98 to see if sufficient information is available for this review.</a:t>
            </a:r>
          </a:p>
        </p:txBody>
      </p:sp>
    </p:spTree>
    <p:extLst>
      <p:ext uri="{BB962C8B-B14F-4D97-AF65-F5344CB8AC3E}">
        <p14:creationId xmlns:p14="http://schemas.microsoft.com/office/powerpoint/2010/main" val="3880348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652D7-A5F0-1889-32C1-FFD4B3F719D9}"/>
              </a:ext>
            </a:extLst>
          </p:cNvPr>
          <p:cNvSpPr>
            <a:spLocks noGrp="1"/>
          </p:cNvSpPr>
          <p:nvPr>
            <p:ph type="title"/>
          </p:nvPr>
        </p:nvSpPr>
        <p:spPr>
          <a:xfrm>
            <a:off x="838200" y="365126"/>
            <a:ext cx="10515600" cy="945882"/>
          </a:xfrm>
        </p:spPr>
        <p:txBody>
          <a:bodyPr/>
          <a:lstStyle/>
          <a:p>
            <a:r>
              <a:rPr lang="en-US" dirty="0"/>
              <a:t>RAN1 findings and recommendation</a:t>
            </a:r>
          </a:p>
        </p:txBody>
      </p:sp>
      <p:sp>
        <p:nvSpPr>
          <p:cNvPr id="3" name="Content Placeholder 2">
            <a:extLst>
              <a:ext uri="{FF2B5EF4-FFF2-40B4-BE49-F238E27FC236}">
                <a16:creationId xmlns:a16="http://schemas.microsoft.com/office/drawing/2014/main" id="{8B0A0978-48AD-ECFC-F8FF-955CB1501B8B}"/>
              </a:ext>
            </a:extLst>
          </p:cNvPr>
          <p:cNvSpPr>
            <a:spLocks noGrp="1"/>
          </p:cNvSpPr>
          <p:nvPr>
            <p:ph idx="1"/>
          </p:nvPr>
        </p:nvSpPr>
        <p:spPr>
          <a:xfrm>
            <a:off x="838200" y="1476260"/>
            <a:ext cx="10515600" cy="4700703"/>
          </a:xfrm>
        </p:spPr>
        <p:txBody>
          <a:bodyPr>
            <a:normAutofit/>
          </a:bodyPr>
          <a:lstStyle/>
          <a:p>
            <a:pPr marL="0" marR="0" indent="0">
              <a:spcBef>
                <a:spcPts val="0"/>
              </a:spcBef>
              <a:spcAft>
                <a:spcPts val="0"/>
              </a:spcAft>
              <a:buNone/>
            </a:pPr>
            <a:r>
              <a:rPr lang="en-GB" sz="1400" dirty="0">
                <a:effectLst/>
                <a:latin typeface="Times New Roman" panose="02020603050405020304" pitchFamily="18" charset="0"/>
                <a:ea typeface="Batang" panose="02030600000101010101" pitchFamily="18" charset="-127"/>
                <a:cs typeface="Times New Roman" panose="02020603050405020304" pitchFamily="18" charset="0"/>
              </a:rPr>
              <a:t>During Q4, 2022, companies studied and presented  their evaluations of the performances for various use cases, scenarios, and positioning methods</a:t>
            </a:r>
          </a:p>
          <a:p>
            <a:pPr marL="0" marR="0" indent="0">
              <a:spcBef>
                <a:spcPts val="0"/>
              </a:spcBef>
              <a:spcAft>
                <a:spcPts val="0"/>
              </a:spcAft>
              <a:buNone/>
            </a:pPr>
            <a:r>
              <a:rPr lang="en-GB" sz="1400" dirty="0">
                <a:latin typeface="Times New Roman" panose="02020603050405020304" pitchFamily="18" charset="0"/>
                <a:ea typeface="Batang" panose="02030600000101010101" pitchFamily="18" charset="-127"/>
                <a:cs typeface="Times New Roman" panose="02020603050405020304" pitchFamily="18" charset="0"/>
              </a:rPr>
              <a:t>The findings and recommendations were captured in the following agreement:</a:t>
            </a:r>
            <a:endParaRPr lang="en-GB" sz="1400" dirty="0">
              <a:effectLst/>
              <a:latin typeface="Times New Roman" panose="02020603050405020304" pitchFamily="18" charset="0"/>
              <a:ea typeface="Batang" panose="02030600000101010101" pitchFamily="18" charset="-127"/>
              <a:cs typeface="Times New Roman" panose="02020603050405020304" pitchFamily="18" charset="0"/>
            </a:endParaRPr>
          </a:p>
          <a:p>
            <a:pPr marL="0" marR="0">
              <a:spcBef>
                <a:spcPts val="0"/>
              </a:spcBef>
              <a:spcAft>
                <a:spcPts val="0"/>
              </a:spcAft>
            </a:pPr>
            <a:endParaRPr lang="en-GB" sz="1400" dirty="0">
              <a:latin typeface="Times New Roman" panose="02020603050405020304" pitchFamily="18" charset="0"/>
              <a:ea typeface="Batang" panose="02030600000101010101" pitchFamily="18" charset="-127"/>
              <a:cs typeface="Times New Roman" panose="02020603050405020304" pitchFamily="18" charset="0"/>
            </a:endParaRPr>
          </a:p>
          <a:p>
            <a:pPr marL="0" marR="0">
              <a:spcBef>
                <a:spcPts val="0"/>
              </a:spcBef>
              <a:spcAft>
                <a:spcPts val="0"/>
              </a:spcAft>
            </a:pPr>
            <a:r>
              <a:rPr lang="en-GB" sz="1400" b="1" dirty="0">
                <a:effectLst/>
                <a:highlight>
                  <a:srgbClr val="00FF00"/>
                </a:highlight>
                <a:latin typeface="Times New Roman" panose="02020603050405020304" pitchFamily="18" charset="0"/>
                <a:ea typeface="Batang" panose="02030600000101010101" pitchFamily="18" charset="-127"/>
                <a:cs typeface="Times New Roman" panose="02020603050405020304" pitchFamily="18" charset="0"/>
              </a:rPr>
              <a:t>Agreement (R1-2212950)</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p>
            <a:pPr marL="0" marR="0" algn="just">
              <a:spcBef>
                <a:spcPts val="0"/>
              </a:spcBef>
              <a:spcAft>
                <a:spcPts val="600"/>
              </a:spcAft>
            </a:pPr>
            <a:r>
              <a:rPr lang="en-GB" sz="1400" dirty="0">
                <a:effectLst/>
                <a:latin typeface="Times" panose="02020603050405020304" pitchFamily="18" charset="0"/>
                <a:ea typeface="Batang" panose="02030600000101010101" pitchFamily="18" charset="-127"/>
                <a:cs typeface="Times New Roman" panose="02020603050405020304" pitchFamily="18" charset="0"/>
              </a:rPr>
              <a:t>Capture the following as part of the Conclusions section of TR 38.859:</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lgn="just">
              <a:spcBef>
                <a:spcPts val="0"/>
              </a:spcBef>
              <a:spcAft>
                <a:spcPts val="0"/>
              </a:spcAft>
              <a:buFont typeface="Courier New" panose="02070309020205020404" pitchFamily="49" charset="0"/>
              <a:buChar char="o"/>
            </a:pPr>
            <a:r>
              <a:rPr lang="en-GB" sz="1400" dirty="0">
                <a:effectLst/>
                <a:latin typeface="Times" panose="02020603050405020304" pitchFamily="18" charset="0"/>
                <a:ea typeface="Batang" panose="02030600000101010101" pitchFamily="18" charset="-127"/>
                <a:cs typeface="Times New Roman" panose="02020603050405020304" pitchFamily="18" charset="0"/>
              </a:rPr>
              <a:t>Evaluation results reported as part of the study indicate that, depending on sources, use-cases, scenarios, assumptions, and positioning methods used, the identified target requirements can be satisfied with different values of SL-PRS bandwidth choices. </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lgn="just">
              <a:spcBef>
                <a:spcPts val="0"/>
              </a:spcBef>
              <a:spcAft>
                <a:spcPts val="0"/>
              </a:spcAft>
              <a:buFont typeface="Wingdings" panose="05000000000000000000" pitchFamily="2" charset="2"/>
              <a:buChar char=""/>
            </a:pPr>
            <a:r>
              <a:rPr lang="en-GB" sz="1400" dirty="0">
                <a:effectLst/>
                <a:latin typeface="Times" panose="02020603050405020304" pitchFamily="18" charset="0"/>
                <a:ea typeface="Batang" panose="02030600000101010101" pitchFamily="18" charset="-127"/>
                <a:cs typeface="Times New Roman" panose="02020603050405020304" pitchFamily="18" charset="0"/>
              </a:rPr>
              <a:t>For FR1 spectrum:</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p>
            <a:pPr marL="1600200" marR="0" lvl="3" indent="-228600" algn="just">
              <a:spcBef>
                <a:spcPts val="0"/>
              </a:spcBef>
              <a:spcAft>
                <a:spcPts val="0"/>
              </a:spcAft>
              <a:buFont typeface="Symbol" panose="05050102010706020507" pitchFamily="18" charset="2"/>
              <a:buChar char=""/>
            </a:pPr>
            <a:r>
              <a:rPr lang="en-GB" sz="1400" dirty="0">
                <a:effectLst/>
                <a:latin typeface="Times" panose="02020603050405020304" pitchFamily="18" charset="0"/>
                <a:ea typeface="Batang" panose="02030600000101010101" pitchFamily="18" charset="-127"/>
                <a:cs typeface="Times New Roman" panose="02020603050405020304" pitchFamily="18" charset="0"/>
              </a:rPr>
              <a:t>For certain sources and combinations of use-cases, scenarios, assumptions, and positioning methods, some target requirements can be satisfied with SL-PRS bandwidths of 20 MHz or 40 </a:t>
            </a:r>
            <a:r>
              <a:rPr lang="en-GB" sz="1400" dirty="0" err="1">
                <a:effectLst/>
                <a:latin typeface="Times" panose="02020603050405020304" pitchFamily="18" charset="0"/>
                <a:ea typeface="Batang" panose="02030600000101010101" pitchFamily="18" charset="-127"/>
                <a:cs typeface="Times New Roman" panose="02020603050405020304" pitchFamily="18" charset="0"/>
              </a:rPr>
              <a:t>MHz.</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p>
            <a:pPr marL="1600200" marR="0" lvl="3" indent="-228600" algn="just">
              <a:spcBef>
                <a:spcPts val="0"/>
              </a:spcBef>
              <a:spcAft>
                <a:spcPts val="0"/>
              </a:spcAft>
              <a:buFont typeface="Symbol" panose="05050102010706020507" pitchFamily="18" charset="2"/>
              <a:buChar char=""/>
            </a:pPr>
            <a:r>
              <a:rPr lang="en-GB" sz="1400" dirty="0">
                <a:effectLst/>
                <a:latin typeface="Times" panose="02020603050405020304" pitchFamily="18" charset="0"/>
                <a:ea typeface="Batang" panose="02030600000101010101" pitchFamily="18" charset="-127"/>
                <a:cs typeface="Times New Roman" panose="02020603050405020304" pitchFamily="18" charset="0"/>
              </a:rPr>
              <a:t>For certain sources and other combinations of use-cases, scenarios, assumptions, and positioning methods, some target requirements require SL-PRS bandwidth of 100 MHz or may not be satisfied even with SL-PRS bandwidth of 100 </a:t>
            </a:r>
            <a:r>
              <a:rPr lang="en-GB" sz="1400" dirty="0" err="1">
                <a:effectLst/>
                <a:latin typeface="Times" panose="02020603050405020304" pitchFamily="18" charset="0"/>
                <a:ea typeface="Batang" panose="02030600000101010101" pitchFamily="18" charset="-127"/>
                <a:cs typeface="Times New Roman" panose="02020603050405020304" pitchFamily="18" charset="0"/>
              </a:rPr>
              <a:t>MHz.</a:t>
            </a:r>
            <a:r>
              <a:rPr lang="en-GB" sz="1400" dirty="0">
                <a:effectLst/>
                <a:latin typeface="Times" panose="02020603050405020304" pitchFamily="18" charset="0"/>
                <a:ea typeface="Batang" panose="02030600000101010101" pitchFamily="18" charset="-127"/>
                <a:cs typeface="Times New Roman" panose="02020603050405020304" pitchFamily="18" charset="0"/>
              </a:rPr>
              <a:t> </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lgn="just">
              <a:spcBef>
                <a:spcPts val="0"/>
              </a:spcBef>
              <a:spcAft>
                <a:spcPts val="0"/>
              </a:spcAft>
              <a:buFont typeface="Wingdings" panose="05000000000000000000" pitchFamily="2" charset="2"/>
              <a:buChar char=""/>
            </a:pPr>
            <a:r>
              <a:rPr lang="en-GB" sz="1400" dirty="0">
                <a:effectLst/>
                <a:latin typeface="Times" panose="02020603050405020304" pitchFamily="18" charset="0"/>
                <a:ea typeface="Batang" panose="02030600000101010101" pitchFamily="18" charset="-127"/>
                <a:cs typeface="Times New Roman" panose="02020603050405020304" pitchFamily="18" charset="0"/>
              </a:rPr>
              <a:t>For FR2 spectrum, based on submitted results from up to two sources:</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p>
            <a:pPr marL="1600200" marR="0" lvl="3" indent="-228600" algn="just">
              <a:spcBef>
                <a:spcPts val="0"/>
              </a:spcBef>
              <a:spcAft>
                <a:spcPts val="0"/>
              </a:spcAft>
              <a:buFont typeface="Symbol" panose="05050102010706020507" pitchFamily="18" charset="2"/>
              <a:buChar char=""/>
            </a:pPr>
            <a:r>
              <a:rPr lang="en-GB" sz="1400" dirty="0">
                <a:effectLst/>
                <a:latin typeface="Times" panose="02020603050405020304" pitchFamily="18" charset="0"/>
                <a:ea typeface="Batang" panose="02030600000101010101" pitchFamily="18" charset="-127"/>
                <a:cs typeface="Times New Roman" panose="02020603050405020304" pitchFamily="18" charset="0"/>
              </a:rPr>
              <a:t>For certain sources and combinations of use-cases, scenarios, assumptions, and positioning methods, some target requirements can be satisfied with SL-PRS bandwidth of 200 </a:t>
            </a:r>
            <a:r>
              <a:rPr lang="en-GB" sz="1400" dirty="0" err="1">
                <a:effectLst/>
                <a:latin typeface="Times" panose="02020603050405020304" pitchFamily="18" charset="0"/>
                <a:ea typeface="Batang" panose="02030600000101010101" pitchFamily="18" charset="-127"/>
                <a:cs typeface="Times New Roman" panose="02020603050405020304" pitchFamily="18" charset="0"/>
              </a:rPr>
              <a:t>MHz.</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p>
            <a:pPr marL="1600200" marR="0" lvl="3" indent="-228600" algn="just">
              <a:spcBef>
                <a:spcPts val="0"/>
              </a:spcBef>
              <a:spcAft>
                <a:spcPts val="0"/>
              </a:spcAft>
              <a:buFont typeface="Symbol" panose="05050102010706020507" pitchFamily="18" charset="2"/>
              <a:buChar char=""/>
            </a:pPr>
            <a:r>
              <a:rPr lang="en-GB" sz="1400" dirty="0">
                <a:effectLst/>
                <a:latin typeface="Times" panose="02020603050405020304" pitchFamily="18" charset="0"/>
                <a:ea typeface="Batang" panose="02030600000101010101" pitchFamily="18" charset="-127"/>
                <a:cs typeface="Times New Roman" panose="02020603050405020304" pitchFamily="18" charset="0"/>
              </a:rPr>
              <a:t>For certain sources and combinations of use-cases, scenarios, assumptions, and positioning methods, some of the target requirements may not be satisfied even with SL-PRS bandwidth of 400 </a:t>
            </a:r>
            <a:r>
              <a:rPr lang="en-GB" sz="1400" dirty="0" err="1">
                <a:effectLst/>
                <a:latin typeface="Times" panose="02020603050405020304" pitchFamily="18" charset="0"/>
                <a:ea typeface="Batang" panose="02030600000101010101" pitchFamily="18" charset="-127"/>
                <a:cs typeface="Times New Roman" panose="02020603050405020304" pitchFamily="18" charset="0"/>
              </a:rPr>
              <a:t>MHz.</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lgn="just">
              <a:spcBef>
                <a:spcPts val="0"/>
              </a:spcBef>
              <a:spcAft>
                <a:spcPts val="0"/>
              </a:spcAft>
              <a:buFont typeface="Courier New" panose="02070309020205020404" pitchFamily="49" charset="0"/>
              <a:buChar char="o"/>
            </a:pPr>
            <a:r>
              <a:rPr lang="en-GB" sz="1400" dirty="0">
                <a:effectLst/>
                <a:latin typeface="Times" panose="02020603050405020304" pitchFamily="18" charset="0"/>
                <a:ea typeface="Batang" panose="02030600000101010101" pitchFamily="18" charset="-127"/>
                <a:cs typeface="Times New Roman" panose="02020603050405020304" pitchFamily="18" charset="0"/>
              </a:rPr>
              <a:t>From RAN1’s perspective, it is recommended that SL-PRS bandwidths of up to 100 MHz are supported by the specifications in FR1 spectrum.</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a:p>
            <a:pPr marL="0" marR="0" algn="just">
              <a:spcBef>
                <a:spcPts val="0"/>
              </a:spcBef>
              <a:spcAft>
                <a:spcPts val="0"/>
              </a:spcAft>
              <a:tabLst>
                <a:tab pos="457200" algn="l"/>
              </a:tabLst>
            </a:pPr>
            <a:r>
              <a:rPr lang="en-GB" sz="1400" dirty="0">
                <a:effectLst/>
                <a:latin typeface="Times" panose="02020603050405020304" pitchFamily="18" charset="0"/>
                <a:ea typeface="Batang" panose="02030600000101010101" pitchFamily="18" charset="-127"/>
                <a:cs typeface="Times New Roman" panose="02020603050405020304" pitchFamily="18" charset="0"/>
              </a:rPr>
              <a:t>Note: The above recommendations are based on the evaluations in licensed and ITS spectra. </a:t>
            </a:r>
            <a:endParaRPr lang="en-US" sz="1400" dirty="0">
              <a:effectLst/>
              <a:latin typeface="Times" panose="02020603050405020304" pitchFamily="18"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38634758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38795-0D8E-5036-71AF-B3D49523D146}"/>
              </a:ext>
            </a:extLst>
          </p:cNvPr>
          <p:cNvSpPr>
            <a:spLocks noGrp="1"/>
          </p:cNvSpPr>
          <p:nvPr>
            <p:ph type="title"/>
          </p:nvPr>
        </p:nvSpPr>
        <p:spPr>
          <a:xfrm>
            <a:off x="838200" y="365125"/>
            <a:ext cx="10515600" cy="1044225"/>
          </a:xfrm>
        </p:spPr>
        <p:txBody>
          <a:bodyPr/>
          <a:lstStyle/>
          <a:p>
            <a:r>
              <a:rPr lang="en-US" dirty="0"/>
              <a:t>Discussion</a:t>
            </a:r>
          </a:p>
        </p:txBody>
      </p:sp>
      <p:sp>
        <p:nvSpPr>
          <p:cNvPr id="3" name="Content Placeholder 2">
            <a:extLst>
              <a:ext uri="{FF2B5EF4-FFF2-40B4-BE49-F238E27FC236}">
                <a16:creationId xmlns:a16="http://schemas.microsoft.com/office/drawing/2014/main" id="{DE76A4A0-3D38-40A9-1233-FC351A772478}"/>
              </a:ext>
            </a:extLst>
          </p:cNvPr>
          <p:cNvSpPr>
            <a:spLocks noGrp="1"/>
          </p:cNvSpPr>
          <p:nvPr>
            <p:ph idx="1"/>
          </p:nvPr>
        </p:nvSpPr>
        <p:spPr>
          <a:xfrm>
            <a:off x="838200" y="1409350"/>
            <a:ext cx="10515600" cy="4767613"/>
          </a:xfrm>
        </p:spPr>
        <p:txBody>
          <a:bodyPr>
            <a:normAutofit lnSpcReduction="10000"/>
          </a:bodyPr>
          <a:lstStyle/>
          <a:p>
            <a:r>
              <a:rPr lang="en-US" dirty="0"/>
              <a:t>It was shown that in FR1 the SL positioning requirements can be satisfied with SL-PRS BW of up to 100 MHz</a:t>
            </a:r>
          </a:p>
          <a:p>
            <a:r>
              <a:rPr lang="en-US" dirty="0"/>
              <a:t>The SL positioning study focused on FR1 (ITS and licensed), which has the most use cases (including V2X, public safety, commercial, </a:t>
            </a:r>
            <a:r>
              <a:rPr lang="en-US" dirty="0" err="1"/>
              <a:t>IIoT</a:t>
            </a:r>
            <a:r>
              <a:rPr lang="en-US" dirty="0"/>
              <a:t>)</a:t>
            </a:r>
          </a:p>
          <a:p>
            <a:r>
              <a:rPr lang="en-US" dirty="0"/>
              <a:t>The evaluation of FR2 SL positioning performance was only optionally considered (only 2 sources reported evaluation results) and most of the evaluations show that the requirements may not be satisfied even with 400 MHz</a:t>
            </a:r>
          </a:p>
          <a:p>
            <a:r>
              <a:rPr lang="en-US" dirty="0"/>
              <a:t>Aggregation of unlicensed spectrum for SL positioning implies the existence of CA solutions for SL</a:t>
            </a:r>
          </a:p>
          <a:p>
            <a:r>
              <a:rPr lang="en-US" dirty="0"/>
              <a:t>The PRS/SRS bandwidth aggregation agenda item showed feasibility only for contiguous carriers, which may not be the case for BW aggregation of licensed and unlicensed spectrum</a:t>
            </a:r>
          </a:p>
        </p:txBody>
      </p:sp>
    </p:spTree>
    <p:extLst>
      <p:ext uri="{BB962C8B-B14F-4D97-AF65-F5344CB8AC3E}">
        <p14:creationId xmlns:p14="http://schemas.microsoft.com/office/powerpoint/2010/main" val="20750406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311DB-67B4-E38A-C36D-757299C77CAF}"/>
              </a:ext>
            </a:extLst>
          </p:cNvPr>
          <p:cNvSpPr>
            <a:spLocks noGrp="1"/>
          </p:cNvSpPr>
          <p:nvPr>
            <p:ph type="title"/>
          </p:nvPr>
        </p:nvSpPr>
        <p:spPr/>
        <p:txBody>
          <a:bodyPr/>
          <a:lstStyle/>
          <a:p>
            <a:r>
              <a:rPr lang="en-US" dirty="0"/>
              <a:t>SL Positioning Checkpoint Proposals</a:t>
            </a:r>
          </a:p>
        </p:txBody>
      </p:sp>
      <p:sp>
        <p:nvSpPr>
          <p:cNvPr id="3" name="Content Placeholder 2">
            <a:extLst>
              <a:ext uri="{FF2B5EF4-FFF2-40B4-BE49-F238E27FC236}">
                <a16:creationId xmlns:a16="http://schemas.microsoft.com/office/drawing/2014/main" id="{C148883A-626F-9C42-DA5C-71FB11F0E56B}"/>
              </a:ext>
            </a:extLst>
          </p:cNvPr>
          <p:cNvSpPr>
            <a:spLocks noGrp="1"/>
          </p:cNvSpPr>
          <p:nvPr>
            <p:ph idx="1"/>
          </p:nvPr>
        </p:nvSpPr>
        <p:spPr/>
        <p:txBody>
          <a:bodyPr>
            <a:normAutofit/>
          </a:bodyPr>
          <a:lstStyle/>
          <a:p>
            <a:r>
              <a:rPr lang="en-US" b="1" dirty="0"/>
              <a:t>Proposal 1</a:t>
            </a:r>
            <a:r>
              <a:rPr lang="en-US" dirty="0"/>
              <a:t>: In R18, SL positioning work should not consider unlicensed spectrum-based solutions (for FR1 or FR2). </a:t>
            </a:r>
          </a:p>
          <a:p>
            <a:r>
              <a:rPr lang="en-US" b="1" dirty="0"/>
              <a:t>Proposal 2</a:t>
            </a:r>
            <a:r>
              <a:rPr lang="en-US" dirty="0"/>
              <a:t>: Deprioritize SL positioning work for FR2.</a:t>
            </a:r>
          </a:p>
          <a:p>
            <a:pPr marL="0" indent="0">
              <a:buNone/>
            </a:pPr>
            <a:endParaRPr lang="en-US" dirty="0"/>
          </a:p>
        </p:txBody>
      </p:sp>
    </p:spTree>
    <p:extLst>
      <p:ext uri="{BB962C8B-B14F-4D97-AF65-F5344CB8AC3E}">
        <p14:creationId xmlns:p14="http://schemas.microsoft.com/office/powerpoint/2010/main" val="25092870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3BA67-3C66-843A-70CA-C8210E32A71F}"/>
              </a:ext>
            </a:extLst>
          </p:cNvPr>
          <p:cNvSpPr>
            <a:spLocks noGrp="1"/>
          </p:cNvSpPr>
          <p:nvPr>
            <p:ph type="title"/>
          </p:nvPr>
        </p:nvSpPr>
        <p:spPr>
          <a:xfrm>
            <a:off x="838200" y="365126"/>
            <a:ext cx="10515600" cy="835714"/>
          </a:xfrm>
        </p:spPr>
        <p:txBody>
          <a:bodyPr>
            <a:noAutofit/>
          </a:bodyPr>
          <a:lstStyle/>
          <a:p>
            <a:pPr marR="0" lvl="0" hangingPunct="0">
              <a:spcBef>
                <a:spcPts val="0"/>
              </a:spcBef>
              <a:spcAft>
                <a:spcPts val="0"/>
              </a:spcAft>
            </a:pPr>
            <a:r>
              <a:rPr lang="en-US" sz="3600" dirty="0">
                <a:latin typeface="+mn-lt"/>
              </a:rPr>
              <a:t>Overall WI scoping:</a:t>
            </a:r>
            <a:br>
              <a:rPr lang="en-US" sz="3600" dirty="0">
                <a:latin typeface="+mn-lt"/>
              </a:rPr>
            </a:br>
            <a:r>
              <a:rPr lang="en-GB" sz="3600" dirty="0">
                <a:effectLst/>
                <a:latin typeface="+mn-lt"/>
                <a:ea typeface="Times New Roman" panose="02020603050405020304" pitchFamily="18" charset="0"/>
              </a:rPr>
              <a:t>Improved accuracy, integrity, and power efficiency</a:t>
            </a:r>
            <a:endParaRPr lang="en-US" sz="3600" dirty="0">
              <a:latin typeface="+mn-lt"/>
            </a:endParaRPr>
          </a:p>
        </p:txBody>
      </p:sp>
      <p:sp>
        <p:nvSpPr>
          <p:cNvPr id="3" name="Content Placeholder 2">
            <a:extLst>
              <a:ext uri="{FF2B5EF4-FFF2-40B4-BE49-F238E27FC236}">
                <a16:creationId xmlns:a16="http://schemas.microsoft.com/office/drawing/2014/main" id="{9BAB90F6-0EF2-59E1-7938-5558913DA863}"/>
              </a:ext>
            </a:extLst>
          </p:cNvPr>
          <p:cNvSpPr>
            <a:spLocks noGrp="1"/>
          </p:cNvSpPr>
          <p:nvPr>
            <p:ph idx="1"/>
          </p:nvPr>
        </p:nvSpPr>
        <p:spPr>
          <a:xfrm>
            <a:off x="838200" y="1399142"/>
            <a:ext cx="10515600" cy="4777821"/>
          </a:xfrm>
        </p:spPr>
        <p:txBody>
          <a:bodyPr/>
          <a:lstStyle/>
          <a:p>
            <a:r>
              <a:rPr lang="en-US" dirty="0"/>
              <a:t>The objective on </a:t>
            </a:r>
            <a:r>
              <a:rPr lang="en-GB" dirty="0"/>
              <a:t>i</a:t>
            </a:r>
            <a:r>
              <a:rPr lang="en-GB" sz="2800" dirty="0">
                <a:effectLst/>
                <a:latin typeface="+mn-lt"/>
                <a:ea typeface="Times New Roman" panose="02020603050405020304" pitchFamily="18" charset="0"/>
              </a:rPr>
              <a:t>mproved accuracy, integrity, and power efficiency</a:t>
            </a:r>
            <a:r>
              <a:rPr lang="en-US" dirty="0"/>
              <a:t> in the SID (RP-222616) contains four different topics:</a:t>
            </a: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Study solutions for Integrity for RAT dependent positioning techniques [RAN2, RAN1]:</a:t>
            </a:r>
            <a:endParaRPr lang="en-US" sz="14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400" dirty="0">
                <a:effectLst/>
                <a:latin typeface="Times New Roman" panose="02020603050405020304" pitchFamily="18" charset="0"/>
                <a:ea typeface="Times New Roman" panose="02020603050405020304" pitchFamily="18" charset="0"/>
              </a:rPr>
              <a:t>Identify the error sources, [RAN1, RAN2].</a:t>
            </a:r>
            <a:endParaRPr lang="en-US" sz="14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400" dirty="0">
                <a:effectLst/>
                <a:latin typeface="Times New Roman" panose="02020603050405020304" pitchFamily="18" charset="0"/>
                <a:ea typeface="Times New Roman" panose="02020603050405020304" pitchFamily="18" charset="0"/>
              </a:rPr>
              <a:t>Study methodologies, procedures, signalling, etc for determination of positioning integrity for both UE-based and UE-assisted positioning [RAN2]</a:t>
            </a:r>
            <a:endParaRPr lang="en-US" sz="14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400" dirty="0">
                <a:effectLst/>
                <a:latin typeface="Times New Roman" panose="02020603050405020304" pitchFamily="18" charset="0"/>
                <a:ea typeface="Times New Roman" panose="02020603050405020304" pitchFamily="18" charset="0"/>
              </a:rPr>
              <a:t>Focus on reuse of concepts and principles being developed for RAT-Independent GNSS positioning integrity, where possible.</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Study solutions for accuracy improvement based on PRS/SRS bandwidth aggregation for intra-band carriers considering e.g. timing errors, phase coherency, frequency errors, power imbalance, etc [RAN4]:</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Study solutions for accuracy improvement based on NR carrier phase measurements [RAN1, RAN4]</a:t>
            </a:r>
            <a:endParaRPr lang="en-US" sz="14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400" dirty="0">
                <a:effectLst/>
                <a:latin typeface="Times New Roman" panose="02020603050405020304" pitchFamily="18" charset="0"/>
                <a:ea typeface="Times New Roman" panose="02020603050405020304" pitchFamily="18" charset="0"/>
              </a:rPr>
              <a:t>Reference signals, physical layer measurements, physical layer procedures to enable positioning based on NR carrier phase measurements for both UE-based and UE-assisted positioning [RAN1]</a:t>
            </a:r>
            <a:endParaRPr lang="en-US" sz="14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400" dirty="0">
                <a:effectLst/>
                <a:latin typeface="Times New Roman" panose="02020603050405020304" pitchFamily="18" charset="0"/>
                <a:ea typeface="Times New Roman" panose="02020603050405020304" pitchFamily="18" charset="0"/>
              </a:rPr>
              <a:t>Focus on reuse of existing PRS and SRS, with new reference signals only considered if found necessary</a:t>
            </a:r>
            <a:endParaRPr lang="en-US" sz="1400" dirty="0">
              <a:effectLst/>
              <a:latin typeface="Times New Roman" panose="02020603050405020304" pitchFamily="18" charset="0"/>
              <a:ea typeface="Times New Roman" panose="02020603050405020304" pitchFamily="18" charset="0"/>
            </a:endParaRPr>
          </a:p>
          <a:p>
            <a:pPr marL="742950" marR="0" lvl="1" indent="-285750" hangingPunct="0">
              <a:spcBef>
                <a:spcPts val="0"/>
              </a:spcBef>
              <a:spcAft>
                <a:spcPts val="0"/>
              </a:spcAft>
              <a:buFont typeface="Courier New" panose="02070309020205020404" pitchFamily="49" charset="0"/>
              <a:buChar char="o"/>
            </a:pPr>
            <a:r>
              <a:rPr lang="en-GB" sz="1400" dirty="0">
                <a:effectLst/>
                <a:latin typeface="Times New Roman" panose="02020603050405020304" pitchFamily="18" charset="0"/>
                <a:ea typeface="Times New Roman" panose="02020603050405020304" pitchFamily="18" charset="0"/>
              </a:rPr>
              <a:t>Study the requirements on LPHAP as developed by SA1 and evaluate whether existing RAN functionality can support these power consumption and positioning requirements. Based on the evaluation, and, if found beneficial, study potential enhancements to help address any limitations [RAN2, RAN1]</a:t>
            </a:r>
            <a:endParaRPr lang="en-US" sz="14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400" dirty="0">
                <a:effectLst/>
                <a:latin typeface="Times New Roman" panose="02020603050405020304" pitchFamily="18" charset="0"/>
                <a:ea typeface="Times New Roman" panose="02020603050405020304" pitchFamily="18" charset="0"/>
              </a:rPr>
              <a:t>Study is limited to a single representative use case (use case 6 as defined TS 22.104). The choice of selected use case can be reviewed at the start of the study.</a:t>
            </a:r>
            <a:endParaRPr lang="en-US" sz="1400" dirty="0">
              <a:effectLst/>
              <a:latin typeface="Times New Roman" panose="02020603050405020304" pitchFamily="18" charset="0"/>
              <a:ea typeface="Times New Roman" panose="02020603050405020304" pitchFamily="18" charset="0"/>
            </a:endParaRPr>
          </a:p>
          <a:p>
            <a:pPr marL="1143000" marR="0" lvl="2" indent="-228600" hangingPunct="0">
              <a:spcBef>
                <a:spcPts val="0"/>
              </a:spcBef>
              <a:spcAft>
                <a:spcPts val="0"/>
              </a:spcAft>
              <a:buFont typeface="Wingdings" panose="05000000000000000000" pitchFamily="2" charset="2"/>
              <a:buChar char=""/>
            </a:pPr>
            <a:r>
              <a:rPr lang="en-GB" sz="1400" dirty="0">
                <a:effectLst/>
                <a:latin typeface="Times New Roman" panose="02020603050405020304" pitchFamily="18" charset="0"/>
                <a:ea typeface="Times New Roman" panose="02020603050405020304" pitchFamily="18" charset="0"/>
              </a:rPr>
              <a:t>Study is limited to enhancements to RRC_INACTIVE and/or RRC_IDLE state</a:t>
            </a:r>
            <a:endParaRPr lang="en-US"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71909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49C45-1BAD-71A0-BF8E-C1CE8B42ED28}"/>
              </a:ext>
            </a:extLst>
          </p:cNvPr>
          <p:cNvSpPr>
            <a:spLocks noGrp="1"/>
          </p:cNvSpPr>
          <p:nvPr>
            <p:ph type="title"/>
          </p:nvPr>
        </p:nvSpPr>
        <p:spPr>
          <a:xfrm>
            <a:off x="838200" y="51311"/>
            <a:ext cx="10515600" cy="1134161"/>
          </a:xfrm>
        </p:spPr>
        <p:txBody>
          <a:bodyPr/>
          <a:lstStyle/>
          <a:p>
            <a:r>
              <a:rPr lang="en-US" dirty="0"/>
              <a:t>TR 38.859 Recommendations (R1-2213017)</a:t>
            </a:r>
          </a:p>
        </p:txBody>
      </p:sp>
      <p:sp>
        <p:nvSpPr>
          <p:cNvPr id="3" name="Content Placeholder 2">
            <a:extLst>
              <a:ext uri="{FF2B5EF4-FFF2-40B4-BE49-F238E27FC236}">
                <a16:creationId xmlns:a16="http://schemas.microsoft.com/office/drawing/2014/main" id="{32BFAD1C-CE2F-02E0-DD55-640A4ACECA7E}"/>
              </a:ext>
            </a:extLst>
          </p:cNvPr>
          <p:cNvSpPr>
            <a:spLocks noGrp="1"/>
          </p:cNvSpPr>
          <p:nvPr>
            <p:ph idx="1"/>
          </p:nvPr>
        </p:nvSpPr>
        <p:spPr>
          <a:xfrm>
            <a:off x="838200" y="1353671"/>
            <a:ext cx="10841966" cy="5073008"/>
          </a:xfrm>
        </p:spPr>
        <p:txBody>
          <a:bodyPr>
            <a:normAutofit fontScale="70000" lnSpcReduction="20000"/>
          </a:bodyPr>
          <a:lstStyle/>
          <a:p>
            <a:pPr marL="0" marR="0" indent="0">
              <a:spcBef>
                <a:spcPts val="900"/>
              </a:spcBef>
              <a:spcAft>
                <a:spcPts val="900"/>
              </a:spcAft>
              <a:buNone/>
            </a:pPr>
            <a:r>
              <a:rPr lang="en-GB" sz="1800" b="1" dirty="0">
                <a:effectLst/>
                <a:latin typeface="Arial" panose="020B0604020202020204" pitchFamily="34" charset="0"/>
                <a:cs typeface="Times New Roman" panose="02020603050405020304" pitchFamily="18" charset="0"/>
              </a:rPr>
              <a:t>7.3	</a:t>
            </a:r>
            <a:r>
              <a:rPr lang="en-GB" sz="1800" b="1" dirty="0" err="1">
                <a:effectLst/>
                <a:latin typeface="Arial" panose="020B0604020202020204" pitchFamily="34" charset="0"/>
                <a:cs typeface="Times New Roman" panose="02020603050405020304" pitchFamily="18" charset="0"/>
              </a:rPr>
              <a:t>Sidelink</a:t>
            </a:r>
            <a:r>
              <a:rPr lang="en-GB" sz="1800" b="1" dirty="0">
                <a:effectLst/>
                <a:latin typeface="Arial" panose="020B0604020202020204" pitchFamily="34" charset="0"/>
                <a:cs typeface="Times New Roman" panose="02020603050405020304" pitchFamily="18" charset="0"/>
              </a:rPr>
              <a:t> Positioning Solutions</a:t>
            </a:r>
            <a:endParaRPr lang="en-US" sz="1800" b="1" dirty="0">
              <a:effectLst/>
              <a:latin typeface="Arial" panose="020B0604020202020204" pitchFamily="34" charset="0"/>
              <a:cs typeface="Times New Roman" panose="02020603050405020304" pitchFamily="18" charset="0"/>
            </a:endParaRPr>
          </a:p>
          <a:p>
            <a:pPr marL="0" marR="0" fontAlgn="base" hangingPunct="0">
              <a:spcBef>
                <a:spcPts val="0"/>
              </a:spcBef>
              <a:spcAft>
                <a:spcPts val="600"/>
              </a:spcAft>
            </a:pPr>
            <a:r>
              <a:rPr lang="en-GB" sz="1800" dirty="0" err="1">
                <a:effectLst/>
                <a:latin typeface="Times New Roman" panose="02020603050405020304" pitchFamily="18" charset="0"/>
                <a:ea typeface="SimSun" panose="02010600030101010101" pitchFamily="2" charset="-122"/>
              </a:rPr>
              <a:t>Sidelink</a:t>
            </a:r>
            <a:r>
              <a:rPr lang="en-GB" sz="1800" dirty="0">
                <a:effectLst/>
                <a:latin typeface="Times New Roman" panose="02020603050405020304" pitchFamily="18" charset="0"/>
                <a:ea typeface="SimSun" panose="02010600030101010101" pitchFamily="2" charset="-122"/>
              </a:rPr>
              <a:t> positioning </a:t>
            </a:r>
            <a:r>
              <a:rPr lang="en-GB" sz="1800" dirty="0">
                <a:effectLst/>
                <a:highlight>
                  <a:srgbClr val="FFFF00"/>
                </a:highlight>
                <a:latin typeface="Times New Roman" panose="02020603050405020304" pitchFamily="18" charset="0"/>
                <a:ea typeface="SimSun" panose="02010600030101010101" pitchFamily="2" charset="-122"/>
              </a:rPr>
              <a:t>is recommended </a:t>
            </a:r>
            <a:r>
              <a:rPr lang="en-GB" sz="1800" dirty="0">
                <a:effectLst/>
                <a:latin typeface="Times New Roman" panose="02020603050405020304" pitchFamily="18" charset="0"/>
                <a:ea typeface="SimSun" panose="02010600030101010101" pitchFamily="2" charset="-122"/>
              </a:rPr>
              <a:t>for normative work.</a:t>
            </a:r>
            <a:endParaRPr lang="en-US" sz="1800" dirty="0">
              <a:effectLst/>
              <a:latin typeface="Times New Roman" panose="02020603050405020304" pitchFamily="18" charset="0"/>
              <a:ea typeface="SimSun" panose="02010600030101010101" pitchFamily="2" charset="-122"/>
            </a:endParaRPr>
          </a:p>
          <a:p>
            <a:pPr marL="0" marR="0" indent="0">
              <a:spcBef>
                <a:spcPts val="900"/>
              </a:spcBef>
              <a:spcAft>
                <a:spcPts val="900"/>
              </a:spcAft>
              <a:buNone/>
            </a:pPr>
            <a:r>
              <a:rPr lang="en-GB" sz="1800" b="1" dirty="0">
                <a:effectLst/>
                <a:latin typeface="Arial" panose="020B0604020202020204" pitchFamily="34" charset="0"/>
                <a:cs typeface="Times New Roman" panose="02020603050405020304" pitchFamily="18" charset="0"/>
              </a:rPr>
              <a:t>7.4	Integrity for RAT-Dependent Positioning Techniques</a:t>
            </a:r>
            <a:endParaRPr lang="en-US" sz="1800" b="1" dirty="0">
              <a:effectLst/>
              <a:latin typeface="Arial" panose="020B0604020202020204" pitchFamily="34" charset="0"/>
              <a:cs typeface="Times New Roman" panose="02020603050405020304" pitchFamily="18" charset="0"/>
            </a:endParaRPr>
          </a:p>
          <a:p>
            <a:pPr marL="0" marR="0" fontAlgn="base" hangingPunct="0">
              <a:spcBef>
                <a:spcPts val="0"/>
              </a:spcBef>
              <a:spcAft>
                <a:spcPts val="600"/>
              </a:spcAft>
            </a:pPr>
            <a:r>
              <a:rPr lang="en-GB" sz="1800" dirty="0">
                <a:effectLst/>
                <a:latin typeface="Times New Roman" panose="02020603050405020304" pitchFamily="18" charset="0"/>
                <a:ea typeface="SimSun" panose="02010600030101010101" pitchFamily="2" charset="-122"/>
              </a:rPr>
              <a:t>Both UE-based and LMF-based integrity for RAT-Dependent Positioning Techniques </a:t>
            </a:r>
            <a:r>
              <a:rPr lang="en-GB" sz="1800" dirty="0">
                <a:effectLst/>
                <a:highlight>
                  <a:srgbClr val="FFFF00"/>
                </a:highlight>
                <a:latin typeface="Times New Roman" panose="02020603050405020304" pitchFamily="18" charset="0"/>
                <a:ea typeface="SimSun" panose="02010600030101010101" pitchFamily="2" charset="-122"/>
              </a:rPr>
              <a:t>are recommended </a:t>
            </a:r>
            <a:r>
              <a:rPr lang="en-GB" sz="1800" dirty="0">
                <a:effectLst/>
                <a:latin typeface="Times New Roman" panose="02020603050405020304" pitchFamily="18" charset="0"/>
                <a:ea typeface="SimSun" panose="02010600030101010101" pitchFamily="2" charset="-122"/>
              </a:rPr>
              <a:t>for normative work.</a:t>
            </a:r>
            <a:endParaRPr lang="en-US" sz="1800" dirty="0">
              <a:effectLst/>
              <a:latin typeface="Times New Roman" panose="02020603050405020304" pitchFamily="18" charset="0"/>
              <a:ea typeface="SimSun" panose="02010600030101010101" pitchFamily="2" charset="-122"/>
            </a:endParaRPr>
          </a:p>
          <a:p>
            <a:pPr marL="0" marR="0" indent="0">
              <a:spcBef>
                <a:spcPts val="900"/>
              </a:spcBef>
              <a:spcAft>
                <a:spcPts val="900"/>
              </a:spcAft>
              <a:buNone/>
            </a:pPr>
            <a:r>
              <a:rPr lang="en-GB" sz="1800" b="1" dirty="0">
                <a:effectLst/>
                <a:latin typeface="Arial" panose="020B0604020202020204" pitchFamily="34" charset="0"/>
                <a:cs typeface="Times New Roman" panose="02020603050405020304" pitchFamily="18" charset="0"/>
              </a:rPr>
              <a:t>7.5	PRS/SRS Bandwidth Aggregation</a:t>
            </a:r>
            <a:r>
              <a:rPr lang="en-GB" sz="1800" b="1" dirty="0">
                <a:effectLst/>
                <a:latin typeface="Times New Roman" panose="02020603050405020304" pitchFamily="18" charset="0"/>
                <a:cs typeface="Times New Roman" panose="02020603050405020304" pitchFamily="18" charset="0"/>
              </a:rPr>
              <a:t> </a:t>
            </a:r>
            <a:endParaRPr lang="en-US" sz="1800" b="1" dirty="0">
              <a:effectLst/>
              <a:latin typeface="Arial" panose="020B0604020202020204" pitchFamily="34" charset="0"/>
              <a:cs typeface="Times New Roman" panose="02020603050405020304" pitchFamily="18" charset="0"/>
            </a:endParaRPr>
          </a:p>
          <a:p>
            <a:pPr marL="0" marR="0">
              <a:spcBef>
                <a:spcPts val="0"/>
              </a:spcBef>
              <a:spcAft>
                <a:spcPts val="900"/>
              </a:spcAft>
            </a:pPr>
            <a:r>
              <a:rPr lang="en-GB" sz="1800" dirty="0">
                <a:effectLst/>
                <a:latin typeface="Times New Roman" panose="02020603050405020304" pitchFamily="18" charset="0"/>
                <a:ea typeface="SimSun" panose="02010600030101010101" pitchFamily="2" charset="-122"/>
              </a:rPr>
              <a:t>As part of the current study, PRS/SRS bandwidth aggregation for intra-band contiguous carriers is studied by RAN4. Based on the study, PRS/SRS bandwidth aggregation for intra-band contiguous carriers is concluded </a:t>
            </a:r>
            <a:r>
              <a:rPr lang="en-GB" sz="1800" dirty="0">
                <a:effectLst/>
                <a:highlight>
                  <a:srgbClr val="FFFF00"/>
                </a:highlight>
                <a:latin typeface="Times New Roman" panose="02020603050405020304" pitchFamily="18" charset="0"/>
                <a:ea typeface="SimSun" panose="02010600030101010101" pitchFamily="2" charset="-122"/>
              </a:rPr>
              <a:t>as feasible </a:t>
            </a:r>
            <a:r>
              <a:rPr lang="en-GB" sz="1800" dirty="0">
                <a:effectLst/>
                <a:latin typeface="Times New Roman" panose="02020603050405020304" pitchFamily="18" charset="0"/>
                <a:ea typeface="SimSun" panose="02010600030101010101" pitchFamily="2" charset="-122"/>
              </a:rPr>
              <a:t>for single chain Tx/Rx architectures at both the UE and </a:t>
            </a:r>
            <a:r>
              <a:rPr lang="en-GB" sz="1800" dirty="0" err="1">
                <a:effectLst/>
                <a:latin typeface="Times New Roman" panose="02020603050405020304" pitchFamily="18" charset="0"/>
                <a:ea typeface="SimSun" panose="02010600030101010101" pitchFamily="2" charset="-122"/>
              </a:rPr>
              <a:t>gNB</a:t>
            </a:r>
            <a:r>
              <a:rPr lang="en-GB" sz="1800" dirty="0">
                <a:effectLst/>
                <a:latin typeface="Times New Roman" panose="02020603050405020304" pitchFamily="18" charset="0"/>
                <a:ea typeface="SimSun" panose="02010600030101010101" pitchFamily="2" charset="-122"/>
              </a:rPr>
              <a:t>. </a:t>
            </a:r>
            <a:endParaRPr lang="en-US" sz="1800" dirty="0">
              <a:effectLst/>
              <a:latin typeface="Times New Roman" panose="02020603050405020304" pitchFamily="18" charset="0"/>
              <a:ea typeface="SimSun" panose="02010600030101010101" pitchFamily="2" charset="-122"/>
            </a:endParaRPr>
          </a:p>
          <a:p>
            <a:pPr marL="0" marR="0" indent="0">
              <a:spcBef>
                <a:spcPts val="900"/>
              </a:spcBef>
              <a:spcAft>
                <a:spcPts val="900"/>
              </a:spcAft>
              <a:buNone/>
            </a:pPr>
            <a:r>
              <a:rPr lang="en-GB" sz="1800" b="1" dirty="0">
                <a:effectLst/>
                <a:latin typeface="Arial" panose="020B0604020202020204" pitchFamily="34" charset="0"/>
                <a:cs typeface="Times New Roman" panose="02020603050405020304" pitchFamily="18" charset="0"/>
              </a:rPr>
              <a:t>7.6	NR Carrier Phase Positioning</a:t>
            </a:r>
            <a:endParaRPr lang="en-US" sz="1800" b="1" dirty="0">
              <a:effectLst/>
              <a:latin typeface="Arial" panose="020B0604020202020204" pitchFamily="34" charset="0"/>
              <a:cs typeface="Times New Roman" panose="02020603050405020304" pitchFamily="18" charset="0"/>
            </a:endParaRPr>
          </a:p>
          <a:p>
            <a:pPr marL="0" marR="0">
              <a:spcBef>
                <a:spcPts val="0"/>
              </a:spcBef>
              <a:spcAft>
                <a:spcPts val="900"/>
              </a:spcAft>
            </a:pPr>
            <a:r>
              <a:rPr lang="en-GB" sz="1800" dirty="0">
                <a:effectLst/>
                <a:latin typeface="Times New Roman" panose="02020603050405020304" pitchFamily="18" charset="0"/>
                <a:ea typeface="SimSun" panose="02010600030101010101" pitchFamily="2" charset="-122"/>
              </a:rPr>
              <a:t>Based on the study, it is concluded that it </a:t>
            </a:r>
            <a:r>
              <a:rPr lang="en-GB" sz="1800" dirty="0">
                <a:effectLst/>
                <a:highlight>
                  <a:srgbClr val="FFFF00"/>
                </a:highlight>
                <a:latin typeface="Times New Roman" panose="02020603050405020304" pitchFamily="18" charset="0"/>
                <a:ea typeface="SimSun" panose="02010600030101010101" pitchFamily="2" charset="-122"/>
              </a:rPr>
              <a:t>is feasible </a:t>
            </a:r>
            <a:r>
              <a:rPr lang="en-GB" sz="1800" dirty="0">
                <a:effectLst/>
                <a:latin typeface="Times New Roman" panose="02020603050405020304" pitchFamily="18" charset="0"/>
                <a:ea typeface="SimSun" panose="02010600030101010101" pitchFamily="2" charset="-122"/>
              </a:rPr>
              <a:t>to use existing DL PRS and SRS signals to obtain the carrier phase measurements for achieving a horizontal accuracy of up to a few </a:t>
            </a:r>
            <a:r>
              <a:rPr lang="en-GB" sz="1800" dirty="0" err="1">
                <a:effectLst/>
                <a:latin typeface="Times New Roman" panose="02020603050405020304" pitchFamily="18" charset="0"/>
                <a:ea typeface="SimSun" panose="02010600030101010101" pitchFamily="2" charset="-122"/>
              </a:rPr>
              <a:t>centimeters</a:t>
            </a:r>
            <a:r>
              <a:rPr lang="en-GB" sz="1800" dirty="0">
                <a:effectLst/>
                <a:latin typeface="Times New Roman" panose="02020603050405020304" pitchFamily="18" charset="0"/>
                <a:ea typeface="SimSun" panose="02010600030101010101" pitchFamily="2" charset="-122"/>
              </a:rPr>
              <a:t> at least at 50% under certain conditions, including the PRU(s) being located in LOS with TRP(s), and the locations of the PRU(s) and TRPs known with </a:t>
            </a:r>
            <a:r>
              <a:rPr lang="en-GB" sz="1800" dirty="0" err="1">
                <a:effectLst/>
                <a:latin typeface="Times New Roman" panose="02020603050405020304" pitchFamily="18" charset="0"/>
                <a:ea typeface="SimSun" panose="02010600030101010101" pitchFamily="2" charset="-122"/>
              </a:rPr>
              <a:t>centimeter</a:t>
            </a:r>
            <a:r>
              <a:rPr lang="en-GB" sz="1800" dirty="0">
                <a:effectLst/>
                <a:latin typeface="Times New Roman" panose="02020603050405020304" pitchFamily="18" charset="0"/>
                <a:ea typeface="SimSun" panose="02010600030101010101" pitchFamily="2" charset="-122"/>
              </a:rPr>
              <a:t>-level accuracy, in the agreed evaluation assumptions.</a:t>
            </a:r>
          </a:p>
          <a:p>
            <a:pPr marL="0" indent="0">
              <a:spcBef>
                <a:spcPts val="0"/>
              </a:spcBef>
              <a:spcAft>
                <a:spcPts val="900"/>
              </a:spcAft>
              <a:buNone/>
            </a:pPr>
            <a:r>
              <a:rPr lang="en-GB" sz="1800" b="1" dirty="0">
                <a:effectLst/>
                <a:latin typeface="Arial" panose="020B0604020202020204" pitchFamily="34" charset="0"/>
                <a:cs typeface="Times New Roman" panose="02020603050405020304" pitchFamily="18" charset="0"/>
              </a:rPr>
              <a:t>7.7	Low Power High Accuracy Positioning</a:t>
            </a:r>
            <a:endParaRPr lang="en-US" sz="1800" b="1" dirty="0">
              <a:effectLst/>
              <a:latin typeface="Arial" panose="020B0604020202020204" pitchFamily="34" charset="0"/>
              <a:cs typeface="Times New Roman" panose="02020603050405020304" pitchFamily="18" charset="0"/>
            </a:endParaRPr>
          </a:p>
          <a:p>
            <a:pPr marL="0" marR="0">
              <a:spcBef>
                <a:spcPts val="0"/>
              </a:spcBef>
              <a:spcAft>
                <a:spcPts val="900"/>
              </a:spcAft>
            </a:pPr>
            <a:r>
              <a:rPr lang="en-GB" sz="1800" dirty="0">
                <a:effectLst/>
                <a:latin typeface="Times New Roman" panose="02020603050405020304" pitchFamily="18" charset="0"/>
                <a:ea typeface="SimSun" panose="02010600030101010101" pitchFamily="2" charset="-122"/>
              </a:rPr>
              <a:t>Based on the evaluation, it is concluded that enhancements to meet the target battery life in Rel-18 are necessary.</a:t>
            </a:r>
            <a:endParaRPr lang="en-US" sz="1800" dirty="0">
              <a:effectLst/>
              <a:latin typeface="Times New Roman" panose="02020603050405020304" pitchFamily="18" charset="0"/>
              <a:ea typeface="SimSun" panose="02010600030101010101" pitchFamily="2" charset="-122"/>
            </a:endParaRPr>
          </a:p>
          <a:p>
            <a:pPr marL="0" marR="0">
              <a:spcBef>
                <a:spcPts val="0"/>
              </a:spcBef>
              <a:spcAft>
                <a:spcPts val="900"/>
              </a:spcAft>
            </a:pPr>
            <a:r>
              <a:rPr lang="en-GB" sz="1800" dirty="0">
                <a:effectLst/>
                <a:latin typeface="Times New Roman" panose="02020603050405020304" pitchFamily="18" charset="0"/>
                <a:ea typeface="SimSun" panose="02010600030101010101" pitchFamily="2" charset="-122"/>
              </a:rPr>
              <a:t>The following enhancements for LPHAP </a:t>
            </a:r>
            <a:r>
              <a:rPr lang="en-GB" sz="1800" dirty="0">
                <a:effectLst/>
                <a:highlight>
                  <a:srgbClr val="FFFF00"/>
                </a:highlight>
                <a:latin typeface="Times New Roman" panose="02020603050405020304" pitchFamily="18" charset="0"/>
                <a:ea typeface="SimSun" panose="02010600030101010101" pitchFamily="2" charset="-122"/>
              </a:rPr>
              <a:t>are recommended </a:t>
            </a:r>
            <a:r>
              <a:rPr lang="en-GB" sz="1800" dirty="0">
                <a:effectLst/>
                <a:latin typeface="Times New Roman" panose="02020603050405020304" pitchFamily="18" charset="0"/>
                <a:ea typeface="SimSun" panose="02010600030101010101" pitchFamily="2" charset="-122"/>
              </a:rPr>
              <a:t>for normative work: [text omitted] </a:t>
            </a:r>
          </a:p>
          <a:p>
            <a:pPr marL="0" marR="0">
              <a:spcBef>
                <a:spcPts val="0"/>
              </a:spcBef>
              <a:spcAft>
                <a:spcPts val="900"/>
              </a:spcAft>
            </a:pPr>
            <a:r>
              <a:rPr lang="en-GB" sz="1800" dirty="0">
                <a:effectLst/>
                <a:latin typeface="Times New Roman" panose="02020603050405020304" pitchFamily="18" charset="0"/>
                <a:ea typeface="SimSun" panose="02010600030101010101" pitchFamily="2" charset="-122"/>
              </a:rPr>
              <a:t>From RAN2’s perspective, LPHAP </a:t>
            </a:r>
            <a:r>
              <a:rPr lang="en-GB" sz="1800" dirty="0">
                <a:effectLst/>
                <a:highlight>
                  <a:srgbClr val="FFFF00"/>
                </a:highlight>
                <a:latin typeface="Times New Roman" panose="02020603050405020304" pitchFamily="18" charset="0"/>
                <a:ea typeface="SimSun" panose="02010600030101010101" pitchFamily="2" charset="-122"/>
              </a:rPr>
              <a:t>is recommended </a:t>
            </a:r>
            <a:r>
              <a:rPr lang="en-GB" sz="1800" dirty="0">
                <a:effectLst/>
                <a:latin typeface="Times New Roman" panose="02020603050405020304" pitchFamily="18" charset="0"/>
                <a:ea typeface="SimSun" panose="02010600030101010101" pitchFamily="2" charset="-122"/>
              </a:rPr>
              <a:t>for normative work</a:t>
            </a:r>
          </a:p>
          <a:p>
            <a:pPr marL="0" marR="0" indent="0">
              <a:spcBef>
                <a:spcPts val="900"/>
              </a:spcBef>
              <a:spcAft>
                <a:spcPts val="900"/>
              </a:spcAft>
              <a:buNone/>
            </a:pPr>
            <a:r>
              <a:rPr lang="en-GB" sz="1800" b="1" dirty="0">
                <a:effectLst/>
                <a:latin typeface="Arial" panose="020B0604020202020204" pitchFamily="34" charset="0"/>
                <a:cs typeface="Times New Roman" panose="02020603050405020304" pitchFamily="18" charset="0"/>
              </a:rPr>
              <a:t>7.8	Positioning of UEs with Reduced Capabilities</a:t>
            </a:r>
            <a:endParaRPr lang="en-US" sz="1800" b="1" dirty="0">
              <a:effectLst/>
              <a:latin typeface="Arial" panose="020B0604020202020204" pitchFamily="34" charset="0"/>
              <a:cs typeface="Times New Roman" panose="02020603050405020304" pitchFamily="18" charset="0"/>
            </a:endParaRPr>
          </a:p>
          <a:p>
            <a:pPr marL="0" marR="0">
              <a:spcBef>
                <a:spcPts val="0"/>
              </a:spcBef>
              <a:spcAft>
                <a:spcPts val="900"/>
              </a:spcAft>
            </a:pPr>
            <a:r>
              <a:rPr lang="en-GB" sz="1800" dirty="0">
                <a:effectLst/>
                <a:latin typeface="Times New Roman" panose="02020603050405020304" pitchFamily="18" charset="0"/>
                <a:ea typeface="SimSun" panose="02010600030101010101" pitchFamily="2" charset="-122"/>
              </a:rPr>
              <a:t>From RAN1’s perspective, for positioning of </a:t>
            </a:r>
            <a:r>
              <a:rPr lang="en-GB" sz="1800" dirty="0" err="1">
                <a:effectLst/>
                <a:latin typeface="Times New Roman" panose="02020603050405020304" pitchFamily="18" charset="0"/>
                <a:ea typeface="SimSun" panose="02010600030101010101" pitchFamily="2" charset="-122"/>
              </a:rPr>
              <a:t>RedCap</a:t>
            </a:r>
            <a:r>
              <a:rPr lang="en-GB" sz="1800" dirty="0">
                <a:effectLst/>
                <a:latin typeface="Times New Roman" panose="02020603050405020304" pitchFamily="18" charset="0"/>
                <a:ea typeface="SimSun" panose="02010600030101010101" pitchFamily="2" charset="-122"/>
              </a:rPr>
              <a:t> UEs, support of PRS frequency hopping and SRS frequency hopping </a:t>
            </a:r>
            <a:r>
              <a:rPr lang="en-GB" sz="1800" dirty="0">
                <a:effectLst/>
                <a:highlight>
                  <a:srgbClr val="FFFF00"/>
                </a:highlight>
                <a:latin typeface="Times New Roman" panose="02020603050405020304" pitchFamily="18" charset="0"/>
                <a:ea typeface="SimSun" panose="02010600030101010101" pitchFamily="2" charset="-122"/>
              </a:rPr>
              <a:t>are recommended </a:t>
            </a:r>
            <a:r>
              <a:rPr lang="en-GB" sz="1800" dirty="0">
                <a:effectLst/>
                <a:latin typeface="Times New Roman" panose="02020603050405020304" pitchFamily="18" charset="0"/>
                <a:ea typeface="SimSun" panose="02010600030101010101" pitchFamily="2" charset="-122"/>
              </a:rPr>
              <a:t>for normative work.</a:t>
            </a:r>
            <a:endParaRPr lang="en-US" sz="1800" dirty="0">
              <a:effectLst/>
              <a:latin typeface="Times New Roman" panose="02020603050405020304" pitchFamily="18" charset="0"/>
              <a:ea typeface="SimSun" panose="02010600030101010101" pitchFamily="2" charset="-122"/>
            </a:endParaRPr>
          </a:p>
          <a:p>
            <a:pPr marL="342900" marR="0" lvl="0" indent="-342900">
              <a:spcBef>
                <a:spcPts val="0"/>
              </a:spcBef>
              <a:spcAft>
                <a:spcPts val="900"/>
              </a:spcAft>
              <a:buFont typeface="Arial" panose="020B0604020202020204" pitchFamily="34" charset="0"/>
              <a:buChar char="-"/>
            </a:pPr>
            <a:r>
              <a:rPr lang="en-GB" sz="1800" dirty="0">
                <a:effectLst/>
                <a:latin typeface="Times" panose="02020603050405020304" pitchFamily="18" charset="0"/>
                <a:ea typeface="Malgun Gothic" panose="020B0503020000020004" pitchFamily="34" charset="-127"/>
              </a:rPr>
              <a:t>During the normative work, the complexity of the corresponding capabilities for </a:t>
            </a:r>
            <a:r>
              <a:rPr lang="en-GB" sz="1800" dirty="0" err="1">
                <a:effectLst/>
                <a:latin typeface="Times" panose="02020603050405020304" pitchFamily="18" charset="0"/>
                <a:ea typeface="Malgun Gothic" panose="020B0503020000020004" pitchFamily="34" charset="-127"/>
              </a:rPr>
              <a:t>RedCap</a:t>
            </a:r>
            <a:r>
              <a:rPr lang="en-GB" sz="1800" dirty="0">
                <a:effectLst/>
                <a:latin typeface="Times" panose="02020603050405020304" pitchFamily="18" charset="0"/>
                <a:ea typeface="Malgun Gothic" panose="020B0503020000020004" pitchFamily="34" charset="-127"/>
              </a:rPr>
              <a:t> UEs should be addressed for the introduction of appropriate capabilities for </a:t>
            </a:r>
            <a:r>
              <a:rPr lang="en-GB" sz="1800" dirty="0" err="1">
                <a:effectLst/>
                <a:latin typeface="Times" panose="02020603050405020304" pitchFamily="18" charset="0"/>
                <a:ea typeface="Malgun Gothic" panose="020B0503020000020004" pitchFamily="34" charset="-127"/>
              </a:rPr>
              <a:t>RedCap</a:t>
            </a:r>
            <a:r>
              <a:rPr lang="en-GB" sz="1800" dirty="0">
                <a:effectLst/>
                <a:latin typeface="Times" panose="02020603050405020304" pitchFamily="18" charset="0"/>
                <a:ea typeface="Malgun Gothic" panose="020B0503020000020004" pitchFamily="34" charset="-127"/>
              </a:rPr>
              <a:t> UEs.</a:t>
            </a:r>
            <a:endParaRPr lang="en-US" sz="1800" dirty="0">
              <a:effectLst/>
              <a:latin typeface="Times New Roman" panose="02020603050405020304" pitchFamily="18" charset="0"/>
              <a:ea typeface="SimSun" panose="02010600030101010101" pitchFamily="2" charset="-122"/>
            </a:endParaRPr>
          </a:p>
          <a:p>
            <a:pPr marL="0" indent="0">
              <a:buNone/>
            </a:pPr>
            <a:endParaRPr lang="en-US" dirty="0"/>
          </a:p>
        </p:txBody>
      </p:sp>
    </p:spTree>
    <p:extLst>
      <p:ext uri="{BB962C8B-B14F-4D97-AF65-F5344CB8AC3E}">
        <p14:creationId xmlns:p14="http://schemas.microsoft.com/office/powerpoint/2010/main" val="4035273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DC563-C5D5-8DEF-F401-B0182FD2D7DF}"/>
              </a:ext>
            </a:extLst>
          </p:cNvPr>
          <p:cNvSpPr>
            <a:spLocks noGrp="1"/>
          </p:cNvSpPr>
          <p:nvPr>
            <p:ph type="title"/>
          </p:nvPr>
        </p:nvSpPr>
        <p:spPr>
          <a:xfrm>
            <a:off x="838200" y="365125"/>
            <a:ext cx="10515600" cy="869909"/>
          </a:xfrm>
        </p:spPr>
        <p:txBody>
          <a:bodyPr/>
          <a:lstStyle/>
          <a:p>
            <a:r>
              <a:rPr lang="en-US" dirty="0"/>
              <a:t>WID Scope proposal</a:t>
            </a:r>
          </a:p>
        </p:txBody>
      </p:sp>
      <p:sp>
        <p:nvSpPr>
          <p:cNvPr id="3" name="Content Placeholder 2">
            <a:extLst>
              <a:ext uri="{FF2B5EF4-FFF2-40B4-BE49-F238E27FC236}">
                <a16:creationId xmlns:a16="http://schemas.microsoft.com/office/drawing/2014/main" id="{82A0B6F1-746C-C212-8F68-F64BAF1D2580}"/>
              </a:ext>
            </a:extLst>
          </p:cNvPr>
          <p:cNvSpPr>
            <a:spLocks noGrp="1"/>
          </p:cNvSpPr>
          <p:nvPr>
            <p:ph idx="1"/>
          </p:nvPr>
        </p:nvSpPr>
        <p:spPr>
          <a:xfrm>
            <a:off x="838200" y="1591294"/>
            <a:ext cx="10515600" cy="4585669"/>
          </a:xfrm>
        </p:spPr>
        <p:txBody>
          <a:bodyPr/>
          <a:lstStyle/>
          <a:p>
            <a:r>
              <a:rPr lang="en-US" dirty="0"/>
              <a:t>During several meetings RAN1 companies analyzed and debated multiple options and proposals and then reached consensus for the TR recommendations based on the agreement's texts.  </a:t>
            </a:r>
          </a:p>
          <a:p>
            <a:r>
              <a:rPr lang="en-US" dirty="0"/>
              <a:t>As a starting point of WID discussion, we would like to see all the recommendations being treated equally as they reflect the RAN1 group preference. </a:t>
            </a:r>
          </a:p>
          <a:p>
            <a:r>
              <a:rPr lang="en-US" b="1" dirty="0"/>
              <a:t>Proposal 3: Rel-18 Expanded and Improved Positioning WI should support RAN1 recommendations first</a:t>
            </a:r>
          </a:p>
          <a:p>
            <a:endParaRPr lang="en-US" dirty="0"/>
          </a:p>
        </p:txBody>
      </p:sp>
      <p:sp>
        <p:nvSpPr>
          <p:cNvPr id="4" name="Slide Number Placeholder 3">
            <a:extLst>
              <a:ext uri="{FF2B5EF4-FFF2-40B4-BE49-F238E27FC236}">
                <a16:creationId xmlns:a16="http://schemas.microsoft.com/office/drawing/2014/main" id="{33968DC3-B38A-7E93-87D9-E1244EA63D1B}"/>
              </a:ext>
            </a:extLst>
          </p:cNvPr>
          <p:cNvSpPr>
            <a:spLocks noGrp="1"/>
          </p:cNvSpPr>
          <p:nvPr>
            <p:ph type="sldNum" sz="quarter" idx="12"/>
          </p:nvPr>
        </p:nvSpPr>
        <p:spPr/>
        <p:txBody>
          <a:bodyPr/>
          <a:lstStyle/>
          <a:p>
            <a:fld id="{3B917CB5-27BD-4ECA-9D86-80D4B900A204}" type="slidenum">
              <a:rPr lang="en-US" smtClean="0"/>
              <a:t>9</a:t>
            </a:fld>
            <a:endParaRPr lang="en-US"/>
          </a:p>
        </p:txBody>
      </p:sp>
    </p:spTree>
    <p:extLst>
      <p:ext uri="{BB962C8B-B14F-4D97-AF65-F5344CB8AC3E}">
        <p14:creationId xmlns:p14="http://schemas.microsoft.com/office/powerpoint/2010/main" val="613798001"/>
      </p:ext>
    </p:extLst>
  </p:cSld>
  <p:clrMapOvr>
    <a:masterClrMapping/>
  </p:clrMapOvr>
</p:sld>
</file>

<file path=ppt/theme/theme1.xml><?xml version="1.0" encoding="utf-8"?>
<a:theme xmlns:a="http://schemas.openxmlformats.org/drawingml/2006/main" name="BCW">
  <a:themeElements>
    <a:clrScheme name="Huawei">
      <a:dk1>
        <a:srgbClr val="595957"/>
      </a:dk1>
      <a:lt1>
        <a:srgbClr val="FFFFFF"/>
      </a:lt1>
      <a:dk2>
        <a:srgbClr val="000000"/>
      </a:dk2>
      <a:lt2>
        <a:srgbClr val="DDDDDD"/>
      </a:lt2>
      <a:accent1>
        <a:srgbClr val="C7000B"/>
      </a:accent1>
      <a:accent2>
        <a:srgbClr val="898989"/>
      </a:accent2>
      <a:accent3>
        <a:srgbClr val="DDDDDD"/>
      </a:accent3>
      <a:accent4>
        <a:srgbClr val="D7005B"/>
      </a:accent4>
      <a:accent5>
        <a:srgbClr val="F5A200"/>
      </a:accent5>
      <a:accent6>
        <a:srgbClr val="FFFF00"/>
      </a:accent6>
      <a:hlink>
        <a:srgbClr val="00B0F0"/>
      </a:hlink>
      <a:folHlink>
        <a:srgbClr val="D7005B"/>
      </a:folHlink>
    </a:clrScheme>
    <a:fontScheme name="Huawei Ne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1971A4E-9B7C-4098-932A-3837A4AF1ED9}" vid="{B53326AB-E42C-4BC1-A589-C97257F7A5E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5778</TotalTime>
  <Words>1662</Words>
  <Application>Microsoft Office PowerPoint</Application>
  <PresentationFormat>Widescreen</PresentationFormat>
  <Paragraphs>100</Paragraphs>
  <Slides>12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Arial</vt:lpstr>
      <vt:lpstr>Calibri</vt:lpstr>
      <vt:lpstr>Courier New</vt:lpstr>
      <vt:lpstr>Symbol</vt:lpstr>
      <vt:lpstr>Times</vt:lpstr>
      <vt:lpstr>Times New Roman</vt:lpstr>
      <vt:lpstr>Wingdings</vt:lpstr>
      <vt:lpstr>BCW</vt:lpstr>
      <vt:lpstr>Rel-18 Expanded and Improved Positioning WI Scope</vt:lpstr>
      <vt:lpstr>Outline</vt:lpstr>
      <vt:lpstr>SL Positioning Checkpoint</vt:lpstr>
      <vt:lpstr>RAN1 findings and recommendation</vt:lpstr>
      <vt:lpstr>Discussion</vt:lpstr>
      <vt:lpstr>SL Positioning Checkpoint Proposals</vt:lpstr>
      <vt:lpstr>Overall WI scoping: Improved accuracy, integrity, and power efficiency</vt:lpstr>
      <vt:lpstr>TR 38.859 Recommendations (R1-2213017)</vt:lpstr>
      <vt:lpstr>WID Scope proposal</vt:lpstr>
      <vt:lpstr>Discussion</vt:lpstr>
      <vt:lpstr>WI Scoping Proposals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Report for September 2020</dc:title>
  <dc:creator>Weimin Xiao</dc:creator>
  <cp:lastModifiedBy>George Calcev</cp:lastModifiedBy>
  <cp:revision>165</cp:revision>
  <dcterms:created xsi:type="dcterms:W3CDTF">2020-10-02T14:43:31Z</dcterms:created>
  <dcterms:modified xsi:type="dcterms:W3CDTF">2022-12-05T16:56:13Z</dcterms:modified>
</cp:coreProperties>
</file>