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1" d="100"/>
          <a:sy n="81" d="100"/>
        </p:scale>
        <p:origin x="70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0803A72-7EBB-4C20-A6DC-F2AABA3493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F3387433-7AAF-42C5-AAF1-23794792B8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D612869-3972-439B-8EBE-A31D5F2258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A2C5A-A66C-424A-B813-5391CE5CA588}" type="datetimeFigureOut">
              <a:rPr lang="de-DE" smtClean="0"/>
              <a:t>05.12.2022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4D85293-0B67-4A85-BDAE-584D9FA3C5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A0088A8-19B4-45D7-B005-84F4B99E36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72889-8986-41A2-9EC2-05868C4F02A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2577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3736A27-D73B-4D44-B869-196B194E37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2BDF2FEB-FE6A-476F-85EB-03F2F09B1E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1887C99-0DED-4C58-9340-3F16AFA914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A2C5A-A66C-424A-B813-5391CE5CA588}" type="datetimeFigureOut">
              <a:rPr lang="de-DE" smtClean="0"/>
              <a:t>05.12.2022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EDBDE57-BF15-4D8A-AB4F-41B8016F5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630A48E-AD3D-4369-BEA3-924399D56E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72889-8986-41A2-9EC2-05868C4F02A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34912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908397B1-28B9-4D9A-A020-7B211521604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200F8293-5EA8-4820-8982-D953086CAF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0EC2E8F-6623-4848-9E1F-8D345F67D5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A2C5A-A66C-424A-B813-5391CE5CA588}" type="datetimeFigureOut">
              <a:rPr lang="de-DE" smtClean="0"/>
              <a:t>05.12.2022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02A914E-7BE2-40D7-938D-B09D8438B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FFCB15F-418A-4194-A577-7B5CEAC271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72889-8986-41A2-9EC2-05868C4F02A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35382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ECB80FD-A119-428A-97D0-2C111E1DC6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CBD2453-918B-4A1A-BE26-F39146AD68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41655D4-2778-4B9F-B651-DFF94F76E9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A2C5A-A66C-424A-B813-5391CE5CA588}" type="datetimeFigureOut">
              <a:rPr lang="de-DE" smtClean="0"/>
              <a:t>05.12.2022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A42790C-138B-4DFB-A227-FBDCCFC0DA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68F3F13-0794-4EC5-B5AA-BDC3744522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72889-8986-41A2-9EC2-05868C4F02A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344872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98A288E-8B88-492E-AE80-173C2D8A0D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2F1850D-6F90-4DE2-8C21-CC49FBE0B2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47C8FB5-308C-4AD7-AB07-CB4FE6B309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A2C5A-A66C-424A-B813-5391CE5CA588}" type="datetimeFigureOut">
              <a:rPr lang="de-DE" smtClean="0"/>
              <a:t>05.12.2022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FFD969B-2697-417C-A7FE-4A61F6D8E5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4B8A924-87A1-4389-820E-F3AEB7AC7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72889-8986-41A2-9EC2-05868C4F02A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09873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D5DC300-0570-4396-849D-18959EAD3F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C347390-2B04-429D-8CE6-8D4FF0CA7A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88E27B91-E0B3-48EF-B65E-1541DCBE51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A1164E5-2F5C-445A-9A84-94E3605E58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A2C5A-A66C-424A-B813-5391CE5CA588}" type="datetimeFigureOut">
              <a:rPr lang="de-DE" smtClean="0"/>
              <a:t>05.12.2022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EB28FB1-36F3-4EC2-BF48-BE80A4DA3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D6EE566-6A23-4810-80C2-FEDE76A03E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72889-8986-41A2-9EC2-05868C4F02A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3880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E072773-13E5-4800-91BA-59EA50F168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C3B5E1A-EC2C-4A8B-BE88-2267244194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D2565960-FE22-4502-8A9B-FC2FB538A1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41F0D7E9-E65F-4794-A0CE-9387028734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6D28FE3E-C476-45DC-986C-3D2CC830B13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097FC0AE-AC37-4418-97B6-18E17A2384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A2C5A-A66C-424A-B813-5391CE5CA588}" type="datetimeFigureOut">
              <a:rPr lang="de-DE" smtClean="0"/>
              <a:t>05.12.2022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26CAC270-CF6C-417D-8B15-8F5F6F4C96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1F5A9821-CC6D-420D-A8C4-C098F6F46A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72889-8986-41A2-9EC2-05868C4F02A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82469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F34E5B-8405-4653-9D9A-F8B89F909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35F4AB31-770C-4D12-AB59-4A7B4C0FBE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A2C5A-A66C-424A-B813-5391CE5CA588}" type="datetimeFigureOut">
              <a:rPr lang="de-DE" smtClean="0"/>
              <a:t>05.12.2022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7300400-6E86-4E87-8BE6-B4F1CF9FD6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F9BC360-1F8E-4246-8EEE-AA3115E2BD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72889-8986-41A2-9EC2-05868C4F02A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9035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4CEB239B-81DA-49B2-8682-C6FBF2DAC3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A2C5A-A66C-424A-B813-5391CE5CA588}" type="datetimeFigureOut">
              <a:rPr lang="de-DE" smtClean="0"/>
              <a:t>05.12.2022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5C93715-CB7A-49B1-A536-AF9F81E69F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3182DC7-88B1-408B-9C37-D918D4C606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72889-8986-41A2-9EC2-05868C4F02A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11065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40BAC8D-5684-4298-8B76-860489C9A9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3AB451E-CD66-4377-BF45-E072F7042A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F339043-6007-4DC7-8B94-59BA5B3A17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F794DDC-42D3-4F2E-B549-9BE8320EED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A2C5A-A66C-424A-B813-5391CE5CA588}" type="datetimeFigureOut">
              <a:rPr lang="de-DE" smtClean="0"/>
              <a:t>05.12.2022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C753B05-6119-415D-9F49-45EC7C38AC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8488EC4-4904-4B64-A801-D5554C5A2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72889-8986-41A2-9EC2-05868C4F02A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095156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594C85B-94EB-4341-9DE6-F6ACA17796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91DEBB23-C6D9-4CD2-8B57-9727AA843EE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784EC02-7312-44D2-9273-78975744CB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FA6FD25E-278D-42E9-8B99-15FFE5F784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A2C5A-A66C-424A-B813-5391CE5CA588}" type="datetimeFigureOut">
              <a:rPr lang="de-DE" smtClean="0"/>
              <a:t>05.12.2022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E0348B43-40BC-4301-9442-F7ED340EC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74FE281-DAA4-47BA-BDEF-FA2FF2A6D2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72889-8986-41A2-9EC2-05868C4F02A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6434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139C976A-BBB3-4301-A078-36500642E6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7E7D70A-E57C-437B-A085-7EA48FE5E2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16A11A5-709D-45D2-9B5C-B86740C9B2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1A2C5A-A66C-424A-B813-5391CE5CA588}" type="datetimeFigureOut">
              <a:rPr lang="de-DE" smtClean="0"/>
              <a:t>05.12.2022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098A38F-DCFD-499C-9E7A-EF03A6C435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905C05F-E011-4076-9F1F-E65F87A423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B72889-8986-41A2-9EC2-05868C4F02AE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MSIPCMContentMarking" descr="{&quot;HashCode&quot;:-1699574231,&quot;Placement&quot;:&quot;Footer&quot;,&quot;Top&quot;:523.380066,&quot;Left&quot;:0.0,&quot;SlideWidth&quot;:960,&quot;SlideHeight&quot;:540}">
            <a:extLst>
              <a:ext uri="{FF2B5EF4-FFF2-40B4-BE49-F238E27FC236}">
                <a16:creationId xmlns:a16="http://schemas.microsoft.com/office/drawing/2014/main" id="{AD06D252-F6E0-415B-A9D3-BF382ADFB5F6}"/>
              </a:ext>
            </a:extLst>
          </p:cNvPr>
          <p:cNvSpPr txBox="1"/>
          <p:nvPr userDrawn="1"/>
        </p:nvSpPr>
        <p:spPr>
          <a:xfrm>
            <a:off x="0" y="6646927"/>
            <a:ext cx="619703" cy="21107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de-DE" sz="700">
                <a:solidFill>
                  <a:srgbClr val="000000"/>
                </a:solidFill>
                <a:latin typeface="Calibri" panose="020F0502020204030204" pitchFamily="34" charset="0"/>
              </a:rPr>
              <a:t>C2 General</a:t>
            </a:r>
          </a:p>
        </p:txBody>
      </p:sp>
    </p:spTree>
    <p:extLst>
      <p:ext uri="{BB962C8B-B14F-4D97-AF65-F5344CB8AC3E}">
        <p14:creationId xmlns:p14="http://schemas.microsoft.com/office/powerpoint/2010/main" val="2265020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FDD56C12-AE21-4D67-9F39-F21CABAF6B9E}"/>
              </a:ext>
            </a:extLst>
          </p:cNvPr>
          <p:cNvSpPr txBox="1"/>
          <p:nvPr/>
        </p:nvSpPr>
        <p:spPr>
          <a:xfrm>
            <a:off x="372726" y="268421"/>
            <a:ext cx="3955434" cy="914400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3GPP TSG RAN #98-e</a:t>
            </a:r>
          </a:p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20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12-16 December 2022 </a:t>
            </a:r>
            <a:r>
              <a:rPr kumimoji="0" lang="en-US" sz="20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Online</a:t>
            </a:r>
          </a:p>
        </p:txBody>
      </p:sp>
      <p:sp>
        <p:nvSpPr>
          <p:cNvPr id="5" name="TextBox 7">
            <a:extLst>
              <a:ext uri="{FF2B5EF4-FFF2-40B4-BE49-F238E27FC236}">
                <a16:creationId xmlns:a16="http://schemas.microsoft.com/office/drawing/2014/main" id="{351F9E09-54E8-49B6-B593-72D408040A4E}"/>
              </a:ext>
            </a:extLst>
          </p:cNvPr>
          <p:cNvSpPr txBox="1"/>
          <p:nvPr/>
        </p:nvSpPr>
        <p:spPr>
          <a:xfrm>
            <a:off x="451104" y="1938528"/>
            <a:ext cx="914400" cy="914400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L="180000" marR="0" indent="-18000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</a:pPr>
            <a:endParaRPr kumimoji="0" lang="en-US" sz="2000" b="0" i="0" u="none" strike="noStrike" kern="1000" cap="none" spc="-3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6" name="TextBox 9">
            <a:extLst>
              <a:ext uri="{FF2B5EF4-FFF2-40B4-BE49-F238E27FC236}">
                <a16:creationId xmlns:a16="http://schemas.microsoft.com/office/drawing/2014/main" id="{4D93640F-2081-49FA-BCA4-B864D203CCE9}"/>
              </a:ext>
            </a:extLst>
          </p:cNvPr>
          <p:cNvSpPr txBox="1"/>
          <p:nvPr/>
        </p:nvSpPr>
        <p:spPr>
          <a:xfrm>
            <a:off x="174171" y="1810512"/>
            <a:ext cx="11843657" cy="1280160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cs typeface="Times New Roman" panose="02020603050405020304" pitchFamily="18" charset="0"/>
              </a:rPr>
              <a:t>Summery and Next Steps on: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cs typeface="Times New Roman" panose="02020603050405020304" pitchFamily="18" charset="0"/>
              </a:rPr>
              <a:t>Positioning integrity related objective for new WID on Expanded and Improved NR positioning </a:t>
            </a:r>
            <a:endParaRPr lang="de-DE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10">
            <a:extLst>
              <a:ext uri="{FF2B5EF4-FFF2-40B4-BE49-F238E27FC236}">
                <a16:creationId xmlns:a16="http://schemas.microsoft.com/office/drawing/2014/main" id="{E8B84A20-50A1-447C-86DC-05C016C04DBE}"/>
              </a:ext>
            </a:extLst>
          </p:cNvPr>
          <p:cNvSpPr txBox="1"/>
          <p:nvPr/>
        </p:nvSpPr>
        <p:spPr>
          <a:xfrm>
            <a:off x="10324771" y="372544"/>
            <a:ext cx="1494503" cy="599768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de-DE" sz="2000" b="1" i="0" dirty="0">
                <a:solidFill>
                  <a:srgbClr val="808080"/>
                </a:solidFill>
                <a:effectLst/>
                <a:latin typeface="Arial" panose="020B0604020202020204" pitchFamily="34" charset="0"/>
              </a:rPr>
              <a:t>RP-223281</a:t>
            </a:r>
            <a:endParaRPr kumimoji="0" lang="en-US" sz="20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pic>
        <p:nvPicPr>
          <p:cNvPr id="8" name="Grafik 7" descr="A picture containing indoor&#10;&#10;Description automatically generated">
            <a:extLst>
              <a:ext uri="{FF2B5EF4-FFF2-40B4-BE49-F238E27FC236}">
                <a16:creationId xmlns:a16="http://schemas.microsoft.com/office/drawing/2014/main" id="{EB7EF74E-71D1-4510-B653-B4B4954C1C39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5264378" y="3767328"/>
            <a:ext cx="1972446" cy="1602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8904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FDD56C12-AE21-4D67-9F39-F21CABAF6B9E}"/>
              </a:ext>
            </a:extLst>
          </p:cNvPr>
          <p:cNvSpPr txBox="1"/>
          <p:nvPr/>
        </p:nvSpPr>
        <p:spPr>
          <a:xfrm>
            <a:off x="224679" y="-8442"/>
            <a:ext cx="6672509" cy="1320715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3GPP TSG RAN #98-e</a:t>
            </a:r>
          </a:p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20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12-16 December 2022 </a:t>
            </a:r>
            <a:r>
              <a:rPr kumimoji="0" lang="en-US" sz="20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Online</a:t>
            </a:r>
          </a:p>
        </p:txBody>
      </p:sp>
      <p:sp>
        <p:nvSpPr>
          <p:cNvPr id="5" name="TextBox 7">
            <a:extLst>
              <a:ext uri="{FF2B5EF4-FFF2-40B4-BE49-F238E27FC236}">
                <a16:creationId xmlns:a16="http://schemas.microsoft.com/office/drawing/2014/main" id="{351F9E09-54E8-49B6-B593-72D408040A4E}"/>
              </a:ext>
            </a:extLst>
          </p:cNvPr>
          <p:cNvSpPr txBox="1"/>
          <p:nvPr/>
        </p:nvSpPr>
        <p:spPr>
          <a:xfrm>
            <a:off x="451104" y="1938528"/>
            <a:ext cx="914400" cy="914400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L="180000" marR="0" indent="-18000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</a:pPr>
            <a:endParaRPr kumimoji="0" lang="en-US" sz="2000" b="0" i="0" u="none" strike="noStrike" kern="1000" cap="none" spc="-3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7" name="TextBox 10">
            <a:extLst>
              <a:ext uri="{FF2B5EF4-FFF2-40B4-BE49-F238E27FC236}">
                <a16:creationId xmlns:a16="http://schemas.microsoft.com/office/drawing/2014/main" id="{E8B84A20-50A1-447C-86DC-05C016C04DBE}"/>
              </a:ext>
            </a:extLst>
          </p:cNvPr>
          <p:cNvSpPr txBox="1"/>
          <p:nvPr/>
        </p:nvSpPr>
        <p:spPr>
          <a:xfrm>
            <a:off x="10324771" y="372544"/>
            <a:ext cx="1494503" cy="599768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de-DE" sz="2000" b="1" i="0" dirty="0">
                <a:solidFill>
                  <a:srgbClr val="808080"/>
                </a:solidFill>
                <a:effectLst/>
                <a:latin typeface="Arial" panose="020B0604020202020204" pitchFamily="34" charset="0"/>
              </a:rPr>
              <a:t>RP-223281</a:t>
            </a:r>
            <a:endParaRPr kumimoji="0" lang="en-US" sz="20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8" name="Content Placeholder 10">
            <a:extLst>
              <a:ext uri="{FF2B5EF4-FFF2-40B4-BE49-F238E27FC236}">
                <a16:creationId xmlns:a16="http://schemas.microsoft.com/office/drawing/2014/main" id="{B9E81064-4F69-463E-957F-7AB348E103E2}"/>
              </a:ext>
            </a:extLst>
          </p:cNvPr>
          <p:cNvSpPr txBox="1">
            <a:spLocks/>
          </p:cNvSpPr>
          <p:nvPr/>
        </p:nvSpPr>
        <p:spPr>
          <a:xfrm>
            <a:off x="451104" y="805207"/>
            <a:ext cx="11233150" cy="474051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v-SE" sz="1800" dirty="0">
                <a:solidFill>
                  <a:schemeClr val="tx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In Rel. 17, we studied GNSS Local enviroment and Integraty and captured the outcome in TR 38.857.</a:t>
            </a:r>
          </a:p>
          <a:p>
            <a:pPr marL="457200" indent="-4572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sv-SE" sz="1800" dirty="0">
                <a:solidFill>
                  <a:schemeClr val="tx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The solution described in </a:t>
            </a: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RP-223278</a:t>
            </a:r>
            <a:r>
              <a:rPr lang="sv-SE" sz="1800" dirty="0">
                <a:solidFill>
                  <a:schemeClr val="tx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is considered as not addressed part of Rel 17 Local Envirement framework</a:t>
            </a:r>
          </a:p>
          <a:p>
            <a:pPr marL="457200" indent="-4572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sv-SE" sz="1800" dirty="0">
                <a:solidFill>
                  <a:schemeClr val="tx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The main advantage of the solution is that it allows the UE to easily differentiate which satallites are LOS and which are NLOS.</a:t>
            </a:r>
          </a:p>
          <a:p>
            <a:pPr marL="457200" indent="-4572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sv-SE" sz="1800" dirty="0">
                <a:solidFill>
                  <a:schemeClr val="tx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It provides a method to increase integraty data and accuracy, especially for the urban scenarious </a:t>
            </a:r>
          </a:p>
          <a:p>
            <a:pPr marL="457200" indent="-4572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sv-SE" sz="1800" dirty="0">
                <a:solidFill>
                  <a:schemeClr val="tx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The method does not require high data rates (e.g less 20 kbit/sec) </a:t>
            </a:r>
          </a:p>
          <a:p>
            <a:pPr marL="457200" indent="-4572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sv-SE" sz="1800" dirty="0">
                <a:solidFill>
                  <a:schemeClr val="tx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Standardisation effort is limmited</a:t>
            </a:r>
          </a:p>
          <a:p>
            <a:endParaRPr lang="sv-SE" dirty="0"/>
          </a:p>
          <a:p>
            <a:pPr fontAlgn="base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1069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2F89B82-10F9-4736-956B-91C4E47CBA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Proposal 1: The co-signed companies  would like to suggest to standardize the highlighted solution (RP-223278) within Rel 18 WI.</a:t>
            </a:r>
            <a:endParaRPr lang="de-DE" sz="18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Proposal 2: If the proposal 1 is not accepted, it is proposed to discuss this topic as part of TEI 17 or TEI 18 within RAN WG2.</a:t>
            </a:r>
            <a:endParaRPr lang="de-DE" sz="18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1">
            <a:extLst>
              <a:ext uri="{FF2B5EF4-FFF2-40B4-BE49-F238E27FC236}">
                <a16:creationId xmlns:a16="http://schemas.microsoft.com/office/drawing/2014/main" id="{90A7732A-A2AE-4067-B1AC-50C66EA4C6F2}"/>
              </a:ext>
            </a:extLst>
          </p:cNvPr>
          <p:cNvSpPr txBox="1"/>
          <p:nvPr/>
        </p:nvSpPr>
        <p:spPr>
          <a:xfrm>
            <a:off x="224680" y="-8441"/>
            <a:ext cx="4260234" cy="914400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3GPP TSG RAN #98-e</a:t>
            </a:r>
          </a:p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20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12-16 December 2022 </a:t>
            </a:r>
            <a:r>
              <a:rPr kumimoji="0" lang="en-US" sz="20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Online</a:t>
            </a:r>
          </a:p>
        </p:txBody>
      </p:sp>
      <p:sp>
        <p:nvSpPr>
          <p:cNvPr id="5" name="TextBox 10">
            <a:extLst>
              <a:ext uri="{FF2B5EF4-FFF2-40B4-BE49-F238E27FC236}">
                <a16:creationId xmlns:a16="http://schemas.microsoft.com/office/drawing/2014/main" id="{4A83D5BF-C6E7-4477-AC55-6E6CA4B38C11}"/>
              </a:ext>
            </a:extLst>
          </p:cNvPr>
          <p:cNvSpPr txBox="1"/>
          <p:nvPr/>
        </p:nvSpPr>
        <p:spPr>
          <a:xfrm>
            <a:off x="10472817" y="196449"/>
            <a:ext cx="1494503" cy="599768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de-DE" sz="2000" b="1" i="0" dirty="0">
                <a:solidFill>
                  <a:srgbClr val="808080"/>
                </a:solidFill>
                <a:effectLst/>
                <a:latin typeface="Arial" panose="020B0604020202020204" pitchFamily="34" charset="0"/>
              </a:rPr>
              <a:t>RP-223281</a:t>
            </a:r>
            <a:endParaRPr kumimoji="0" lang="en-US" sz="20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33321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201</Words>
  <Application>Microsoft Office PowerPoint</Application>
  <PresentationFormat>Breitbild</PresentationFormat>
  <Paragraphs>19</Paragraphs>
  <Slides>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Ericsson Hilda</vt:lpstr>
      <vt:lpstr>Office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Alexey Kulakov, Vodafone</dc:creator>
  <cp:lastModifiedBy>Alexey Kulakov, Vodafone</cp:lastModifiedBy>
  <cp:revision>12</cp:revision>
  <dcterms:created xsi:type="dcterms:W3CDTF">2022-11-21T11:00:11Z</dcterms:created>
  <dcterms:modified xsi:type="dcterms:W3CDTF">2022-12-05T12:55:27Z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359f705-2ba0-454b-9cfc-6ce5bcaac040_Enabled">
    <vt:lpwstr>true</vt:lpwstr>
  </property>
  <property fmtid="{D5CDD505-2E9C-101B-9397-08002B2CF9AE}" pid="3" name="MSIP_Label_0359f705-2ba0-454b-9cfc-6ce5bcaac040_SetDate">
    <vt:lpwstr>2022-12-05T12:55:26Z</vt:lpwstr>
  </property>
  <property fmtid="{D5CDD505-2E9C-101B-9397-08002B2CF9AE}" pid="4" name="MSIP_Label_0359f705-2ba0-454b-9cfc-6ce5bcaac040_Method">
    <vt:lpwstr>Standard</vt:lpwstr>
  </property>
  <property fmtid="{D5CDD505-2E9C-101B-9397-08002B2CF9AE}" pid="5" name="MSIP_Label_0359f705-2ba0-454b-9cfc-6ce5bcaac040_Name">
    <vt:lpwstr>0359f705-2ba0-454b-9cfc-6ce5bcaac040</vt:lpwstr>
  </property>
  <property fmtid="{D5CDD505-2E9C-101B-9397-08002B2CF9AE}" pid="6" name="MSIP_Label_0359f705-2ba0-454b-9cfc-6ce5bcaac040_SiteId">
    <vt:lpwstr>68283f3b-8487-4c86-adb3-a5228f18b893</vt:lpwstr>
  </property>
  <property fmtid="{D5CDD505-2E9C-101B-9397-08002B2CF9AE}" pid="7" name="MSIP_Label_0359f705-2ba0-454b-9cfc-6ce5bcaac040_ActionId">
    <vt:lpwstr>da9ca402-c779-4afa-ba37-9b3cc98d0e51</vt:lpwstr>
  </property>
  <property fmtid="{D5CDD505-2E9C-101B-9397-08002B2CF9AE}" pid="8" name="MSIP_Label_0359f705-2ba0-454b-9cfc-6ce5bcaac040_ContentBits">
    <vt:lpwstr>2</vt:lpwstr>
  </property>
</Properties>
</file>