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 id="2147483653" r:id="rId4"/>
    <p:sldMasterId id="2147483665" r:id="rId5"/>
    <p:sldMasterId id="2147483667" r:id="rId6"/>
    <p:sldMasterId id="2147483672" r:id="rId7"/>
    <p:sldMasterId id="2147483678" r:id="rId8"/>
    <p:sldMasterId id="2147483691" r:id="rId9"/>
    <p:sldMasterId id="2147483709" r:id="rId10"/>
  </p:sldMasterIdLst>
  <p:notesMasterIdLst>
    <p:notesMasterId r:id="rId12"/>
  </p:notesMasterIdLst>
  <p:sldIdLst>
    <p:sldId id="747" r:id="rId11"/>
    <p:sldId id="786" r:id="rId13"/>
    <p:sldId id="798" r:id="rId14"/>
    <p:sldId id="802" r:id="rId15"/>
    <p:sldId id="763" r:id="rId16"/>
    <p:sldId id="402" r:id="rId17"/>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6600"/>
    <a:srgbClr val="CC0000"/>
    <a:srgbClr val="FF9999"/>
    <a:srgbClr val="FFFF66"/>
    <a:srgbClr val="99FF99"/>
    <a:srgbClr val="FFCCFF"/>
    <a:srgbClr val="FF9966"/>
    <a:srgbClr val="66FF66"/>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0353" autoAdjust="0"/>
  </p:normalViewPr>
  <p:slideViewPr>
    <p:cSldViewPr snapToGrid="0" snapToObjects="1">
      <p:cViewPr varScale="1">
        <p:scale>
          <a:sx n="118" d="100"/>
          <a:sy n="118" d="100"/>
        </p:scale>
        <p:origin x="84" y="84"/>
      </p:cViewPr>
      <p:guideLst>
        <p:guide orient="horz" pos="1747"/>
        <p:guide pos="2991"/>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444E398-6076-4EBD-A234-C4154D93710F}" type="slidenum">
              <a:rPr kumimoji="1" lang="zh-CN" altLang="en-US" smtClean="0">
                <a:solidFill>
                  <a:srgbClr val="000000"/>
                </a:solidFill>
              </a:rPr>
            </a:fld>
            <a:endParaRPr kumimoji="1" lang="zh-CN" alt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0D8B1B34-EF68-4FC8-96BA-FC634BF232B7}"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0D8B1B34-EF68-4FC8-96BA-FC634BF232B7}"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4" Type="http://schemas.openxmlformats.org/officeDocument/2006/relationships/image" Target="../media/image19.png"/><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4" Type="http://schemas.openxmlformats.org/officeDocument/2006/relationships/image" Target="../media/image21.png"/><Relationship Id="rId3" Type="http://schemas.openxmlformats.org/officeDocument/2006/relationships/hyperlink" Target="http://en.wikipedia.org/wiki/File:Softbank_mobile_logo.svg" TargetMode="External"/><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endParaRPr lang="zh-CN" altLang="en-US" sz="1400">
              <a:solidFill>
                <a:srgbClr val="FFFFFF"/>
              </a:solidFill>
              <a:latin typeface="微软雅黑" panose="020B0503020204020204" charset="-122"/>
              <a:cs typeface="Arial" panose="020B0604020202020204" pitchFamily="34" charset="0"/>
            </a:endParaRP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875195"/>
            <a:ext cx="1360488" cy="936394"/>
          </a:xfrm>
          <a:prstGeom prst="rect">
            <a:avLst/>
          </a:prstGeom>
          <a:noFill/>
          <a:ln w="9525">
            <a:noFill/>
            <a:miter lim="800000"/>
          </a:ln>
        </p:spPr>
        <p:txBody>
          <a:bodyPr lIns="70082" tIns="35044" rIns="70082" bIns="35044" anchor="b" anchorCtr="1">
            <a:spAutoFit/>
          </a:bodyPr>
          <a:lstStyle/>
          <a:p>
            <a:pPr defTabSz="701040" fontAlgn="base">
              <a:spcBef>
                <a:spcPct val="0"/>
              </a:spcBef>
              <a:spcAft>
                <a:spcPct val="0"/>
              </a:spcAft>
            </a:pPr>
            <a:r>
              <a:rPr lang="en-US" sz="675" noProof="1">
                <a:solidFill>
                  <a:prstClr val="white"/>
                </a:solidFill>
                <a:latin typeface="Arial" panose="020B0604020202020204" pitchFamily="34" charset="0"/>
                <a:ea typeface="Heiti SC Light"/>
                <a:cs typeface="Arial" panose="020B0604020202020204" pitchFamily="34" charset="0"/>
              </a:rPr>
              <a:t>T</a:t>
            </a:r>
            <a:r>
              <a:rPr lang="en-US" altLang="zh-CN" sz="675" noProof="1">
                <a:solidFill>
                  <a:prstClr val="white"/>
                </a:solidFill>
                <a:latin typeface="Arial" panose="020B0604020202020204" pitchFamily="34" charset="0"/>
                <a:ea typeface="Heiti SC Light"/>
                <a:cs typeface="Arial" panose="020B0604020202020204" pitchFamily="34" charset="0"/>
              </a:rPr>
              <a:t>itle:</a:t>
            </a:r>
            <a:endParaRPr lang="en-US" altLang="ja-JP" sz="675" noProof="1">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altLang="zh-CN" sz="600" noProof="1">
                <a:solidFill>
                  <a:prstClr val="white"/>
                </a:solidFill>
                <a:latin typeface="Arial" panose="020B0604020202020204" pitchFamily="34" charset="0"/>
                <a:ea typeface="Heiti SC Light"/>
                <a:cs typeface="Arial" panose="020B0604020202020204" pitchFamily="34" charset="0"/>
              </a:rPr>
              <a:t>Type</a:t>
            </a:r>
            <a:r>
              <a:rPr lang="en-US" altLang="ja-JP" sz="600" noProof="1">
                <a:solidFill>
                  <a:prstClr val="white"/>
                </a:solidFill>
                <a:latin typeface="Arial" panose="020B0604020202020204" pitchFamily="34" charset="0"/>
                <a:ea typeface="Heiti SC Light"/>
                <a:cs typeface="Arial" panose="020B0604020202020204" pitchFamily="34" charset="0"/>
              </a:rPr>
              <a:t>: </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ea typeface="Heiti SC Light"/>
                <a:cs typeface="Heiti SC Light"/>
              </a:rPr>
              <a:t>22-24</a:t>
            </a:r>
            <a:r>
              <a:rPr lang="en-US" altLang="zh-CN" sz="600" noProof="1">
                <a:solidFill>
                  <a:prstClr val="white"/>
                </a:solidFill>
                <a:latin typeface="Arial" panose="020B0604020202020204" pitchFamily="34" charset="0"/>
                <a:ea typeface="Heiti SC Light"/>
                <a:cs typeface="Heiti SC Light"/>
              </a:rPr>
              <a:t>pt</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a:t>
            </a:r>
            <a:r>
              <a:rPr lang="en-US" altLang="zh-CN" sz="600" noProof="1">
                <a:solidFill>
                  <a:prstClr val="white"/>
                </a:solidFill>
                <a:latin typeface="Arial" panose="020B0604020202020204" pitchFamily="34" charset="0"/>
                <a:ea typeface="Heiti SC Light"/>
                <a:cs typeface="Heiti SC Light"/>
              </a:rPr>
              <a:t>olor</a:t>
            </a: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he ZTE blue</a:t>
            </a:r>
            <a:r>
              <a:rPr lang="en-US" altLang="ja-JP" sz="600" noProof="1">
                <a:solidFill>
                  <a:prstClr val="white"/>
                </a:solidFill>
                <a:latin typeface="Arial" panose="020B0604020202020204" pitchFamily="34" charset="0"/>
                <a:ea typeface="Heiti SC Light"/>
                <a:cs typeface="Heiti SC Light"/>
              </a:rPr>
              <a:t> </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endParaRPr lang="en-US" altLang="zh-CN"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altLang="zh-CN" sz="675" noProof="1">
                <a:solidFill>
                  <a:prstClr val="white"/>
                </a:solidFill>
                <a:latin typeface="Arial" panose="020B0604020202020204" pitchFamily="34" charset="0"/>
                <a:ea typeface="Heiti SC Light"/>
                <a:cs typeface="Heiti SC Light"/>
              </a:rPr>
              <a:t>Subtitle:</a:t>
            </a:r>
            <a:endParaRPr lang="en-US" altLang="ja-JP"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ype</a:t>
            </a:r>
            <a:r>
              <a:rPr lang="en-US" alt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：14-</a:t>
            </a:r>
            <a:r>
              <a:rPr lang="en-US" altLang="ja-JP" sz="600" noProof="1">
                <a:solidFill>
                  <a:prstClr val="white"/>
                </a:solidFill>
                <a:latin typeface="Arial" panose="020B0604020202020204" pitchFamily="34" charset="0"/>
                <a:ea typeface="Heiti SC Light"/>
                <a:cs typeface="Heiti SC Light"/>
              </a:rPr>
              <a:t>18pt</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Color: The </a:t>
            </a:r>
            <a:r>
              <a:rPr lang="en-US" altLang="zh-CN" sz="600" noProof="1">
                <a:solidFill>
                  <a:prstClr val="white"/>
                </a:solidFill>
                <a:latin typeface="Arial" panose="020B0604020202020204" pitchFamily="34" charset="0"/>
                <a:ea typeface="Heiti SC Light"/>
                <a:cs typeface="Heiti SC Light"/>
              </a:rPr>
              <a:t>ZTE green</a:t>
            </a:r>
            <a:endParaRPr lang="en-US" altLang="ja-JP" sz="6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5" y="3851276"/>
            <a:ext cx="1392237"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G143, B212</a:t>
                </a:r>
                <a:endParaRPr kumimoji="1" lang="zh-CN" altLang="en-US" sz="525"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R140,G198, B62</a:t>
                </a:r>
                <a:endParaRPr kumimoji="1" lang="zh-CN" altLang="en-US" sz="525"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R90,G203, B245</a:t>
              </a:r>
              <a:endParaRPr kumimoji="1" lang="zh-CN" altLang="en-US" sz="525"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1"/>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45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45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4"/>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6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6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33" name="标题 13"/>
          <p:cNvSpPr>
            <a:spLocks noGrp="1"/>
          </p:cNvSpPr>
          <p:nvPr>
            <p:ph type="title"/>
          </p:nvPr>
        </p:nvSpPr>
        <p:spPr>
          <a:xfrm>
            <a:off x="336137" y="411132"/>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Size：32-</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20pt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endParaRPr lang="en-US" altLang="zh-CN"/>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endParaRPr lang="en-US" altLang="zh-CN"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endParaRPr kumimoji="1" lang="en-US" altLang="zh-CN" b="1" dirty="0">
              <a:solidFill>
                <a:prstClr val="white"/>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endParaRPr lang="zh-CN" altLang="en-US" dirty="0"/>
          </a:p>
          <a:p>
            <a:pPr lvl="1"/>
            <a:r>
              <a:rPr lang="zh-CN" altLang="en-US" dirty="0"/>
              <a:t>第二级</a:t>
            </a:r>
            <a:endParaRPr lang="en-US" altLang="zh-CN" dirty="0"/>
          </a:p>
          <a:p>
            <a:pPr lvl="2"/>
            <a:r>
              <a:rPr lang="zh-CN" altLang="en-US" dirty="0"/>
              <a:t>第三级</a:t>
            </a:r>
            <a:endParaRPr lang="zh-CN" altLang="en-US" dirty="0"/>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endParaRPr kumimoji="1" lang="en-US" altLang="zh-CN" b="1" i="1" dirty="0">
              <a:solidFill>
                <a:prstClr val="white"/>
              </a:solidFill>
              <a:latin typeface="Calibri" panose="020F0502020204030204"/>
              <a:ea typeface="微软雅黑" panose="020B0503020204020204" charset="-122"/>
              <a:cs typeface="+mn-cs"/>
            </a:endParaRP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endParaRPr kumimoji="1" lang="en-US" sz="600" dirty="0">
              <a:solidFill>
                <a:srgbClr val="7F7F7F"/>
              </a:solidFill>
              <a:latin typeface="Arial" panose="020B0604020202020204" pitchFamily="34" charset="0"/>
              <a:ea typeface="微软雅黑" panose="020B0503020204020204" charset="-122"/>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Corporation.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a:defRPr/>
            </a:pPr>
            <a:fld id="{0171E16C-D319-4B78-8C6C-188CCEBE712C}"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endParaRPr kumimoji="1" lang="en-US" altLang="zh-CN" sz="600" dirty="0">
              <a:solidFill>
                <a:srgbClr val="7F7F7F"/>
              </a:solidFill>
              <a:latin typeface="宋体" panose="02010600030101010101" pitchFamily="2" charset="-122"/>
            </a:endParaRP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endParaRPr lang="zh-CN" altLang="en-US"/>
          </a:p>
          <a:p>
            <a:pPr lvl="1"/>
            <a:r>
              <a:rPr lang="zh-CN" altLang="en-US"/>
              <a:t>第二级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4.png"/><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5.jpeg"/><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3" Type="http://schemas.openxmlformats.org/officeDocument/2006/relationships/theme" Target="../theme/theme3.xml"/><Relationship Id="rId12" Type="http://schemas.openxmlformats.org/officeDocument/2006/relationships/image" Target="../media/image7.jpeg"/><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10.jpeg"/><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7.jpeg"/><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8" Type="http://schemas.openxmlformats.org/officeDocument/2006/relationships/theme" Target="../theme/theme8.xml"/><Relationship Id="rId17" Type="http://schemas.openxmlformats.org/officeDocument/2006/relationships/slideLayout" Target="../slideLayouts/slideLayout53.xml"/><Relationship Id="rId16" Type="http://schemas.openxmlformats.org/officeDocument/2006/relationships/slideLayout" Target="../slideLayouts/slideLayout52.xml"/><Relationship Id="rId15" Type="http://schemas.openxmlformats.org/officeDocument/2006/relationships/slideLayout" Target="../slideLayouts/slideLayout51.xml"/><Relationship Id="rId14" Type="http://schemas.openxmlformats.org/officeDocument/2006/relationships/slideLayout" Target="../slideLayouts/slideLayout50.xml"/><Relationship Id="rId13" Type="http://schemas.openxmlformats.org/officeDocument/2006/relationships/slideLayout" Target="../slideLayouts/slideLayout49.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3.jpeg"/><Relationship Id="rId4" Type="http://schemas.openxmlformats.org/officeDocument/2006/relationships/slideLayout" Target="../slideLayouts/slideLayout57.xml"/><Relationship Id="rId3" Type="http://schemas.openxmlformats.org/officeDocument/2006/relationships/slideLayout" Target="../slideLayouts/slideLayout56.xml"/><Relationship Id="rId2" Type="http://schemas.openxmlformats.org/officeDocument/2006/relationships/slideLayout" Target="../slideLayouts/slideLayout55.xml"/><Relationship Id="rId1"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endParaRPr lang="zh-CN" dirty="0"/>
          </a:p>
          <a:p>
            <a:pPr lvl="1"/>
            <a:r>
              <a:rPr lang="zh-CN" dirty="0"/>
              <a:t>二级</a:t>
            </a:r>
            <a:endParaRPr lang="zh-CN" dirty="0"/>
          </a:p>
          <a:p>
            <a:pPr lvl="2"/>
            <a:r>
              <a:rPr lang="zh-CN" dirty="0"/>
              <a:t>三级</a:t>
            </a:r>
            <a:endParaRPr lang="zh-CN" dirty="0"/>
          </a:p>
          <a:p>
            <a:pPr lvl="3"/>
            <a:r>
              <a:rPr lang="zh-CN" dirty="0"/>
              <a:t>四级</a:t>
            </a:r>
            <a:endParaRPr lang="zh-CN" dirty="0"/>
          </a:p>
          <a:p>
            <a:pPr lvl="4"/>
            <a:r>
              <a:rPr lang="zh-CN" dirty="0"/>
              <a:t>五级</a:t>
            </a:r>
            <a:endParaRPr lang="zh-CN" dirty="0"/>
          </a:p>
        </p:txBody>
      </p:sp>
    </p:spTree>
  </p:cSld>
  <p:clrMap bg1="lt1" tx1="dk1" bg2="lt2" tx2="dk2" accent1="accent1" accent2="accent2" accent3="accent3" accent4="accent4" accent5="accent5" accent6="accent6" hlink="hlink" folHlink="folHlink"/>
  <p:sldLayoutIdLst>
    <p:sldLayoutId id="214748365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2"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endParaRPr lang="en-US" sz="60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2"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6"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5"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655955" y="1955165"/>
            <a:ext cx="8047990" cy="562610"/>
          </a:xfrm>
        </p:spPr>
        <p:txBody>
          <a:bodyPr>
            <a:noAutofit/>
          </a:bodyPr>
          <a:lstStyle/>
          <a:p>
            <a:r>
              <a:rPr lang="en-US" altLang="zh-CN" sz="2800">
                <a:solidFill>
                  <a:schemeClr val="bg1"/>
                </a:solidFill>
                <a:sym typeface="+mn-ea"/>
              </a:rPr>
              <a:t>Further enhancement of RAN slicing in Rel-18 </a:t>
            </a:r>
            <a:endParaRPr lang="en-US" altLang="zh-CN" sz="2800">
              <a:solidFill>
                <a:schemeClr val="bg1"/>
              </a:solidFill>
              <a:sym typeface="+mn-ea"/>
            </a:endParaRPr>
          </a:p>
        </p:txBody>
      </p:sp>
      <p:sp>
        <p:nvSpPr>
          <p:cNvPr id="51203" name="文本框 3"/>
          <p:cNvSpPr txBox="1">
            <a:spLocks noChangeArrowheads="1"/>
          </p:cNvSpPr>
          <p:nvPr/>
        </p:nvSpPr>
        <p:spPr bwMode="auto">
          <a:xfrm>
            <a:off x="59055" y="122555"/>
            <a:ext cx="5048250" cy="68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1800" dirty="0">
                <a:solidFill>
                  <a:schemeClr val="bg1"/>
                </a:solidFill>
                <a:ea typeface="宋体" panose="02010600030101010101" pitchFamily="2" charset="-122"/>
              </a:rPr>
              <a:t>3GPP TSG RAN#98</a:t>
            </a:r>
            <a:endParaRPr kumimoji="1" lang="en-US" altLang="zh-CN" sz="1800" dirty="0">
              <a:solidFill>
                <a:schemeClr val="bg1"/>
              </a:solidFill>
              <a:ea typeface="宋体" panose="02010600030101010101" pitchFamily="2" charset="-122"/>
            </a:endParaRPr>
          </a:p>
          <a:p>
            <a:pPr>
              <a:lnSpc>
                <a:spcPct val="100000"/>
              </a:lnSpc>
              <a:spcBef>
                <a:spcPct val="0"/>
              </a:spcBef>
              <a:buFontTx/>
              <a:buNone/>
            </a:pPr>
            <a:r>
              <a:rPr kumimoji="1" lang="en-US" altLang="zh-CN" sz="1800" dirty="0">
                <a:solidFill>
                  <a:schemeClr val="bg1"/>
                </a:solidFill>
                <a:ea typeface="宋体" panose="02010600030101010101" pitchFamily="2" charset="-122"/>
              </a:rPr>
              <a:t>Electronic Meeting, December 12 - 16, 2022</a:t>
            </a:r>
            <a:endParaRPr kumimoji="1" lang="zh-CN" altLang="zh-CN" sz="1800" dirty="0">
              <a:solidFill>
                <a:schemeClr val="bg1"/>
              </a:solidFill>
              <a:ea typeface="宋体" panose="02010600030101010101" pitchFamily="2" charset="-122"/>
            </a:endParaRP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Source: 	ZTE, </a:t>
            </a:r>
            <a:r>
              <a:rPr lang="en-GB" altLang="zh-CN" sz="1800" dirty="0" err="1">
                <a:solidFill>
                  <a:schemeClr val="bg1"/>
                </a:solidFill>
                <a:ea typeface="宋体" panose="02010600030101010101" pitchFamily="2" charset="-122"/>
              </a:rPr>
              <a:t>Sanechips</a:t>
            </a: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Agenda:   </a:t>
            </a:r>
            <a:r>
              <a:rPr lang="en-US" sz="1800" dirty="0" smtClean="0">
                <a:solidFill>
                  <a:schemeClr val="bg1"/>
                </a:solidFill>
                <a:ea typeface="宋体" panose="02010600030101010101" pitchFamily="2" charset="-122"/>
              </a:rPr>
              <a:t>9.1</a:t>
            </a:r>
            <a:r>
              <a:rPr lang="en-US" altLang="zh-CN" sz="1800" dirty="0" smtClean="0">
                <a:solidFill>
                  <a:schemeClr val="bg1"/>
                </a:solidFill>
                <a:ea typeface="宋体" panose="02010600030101010101" pitchFamily="2" charset="-122"/>
              </a:rPr>
              <a:t>.3</a:t>
            </a:r>
            <a:endParaRPr sz="1800" dirty="0" smtClean="0">
              <a:solidFill>
                <a:schemeClr val="bg1"/>
              </a:solidFill>
              <a:ea typeface="宋体" panose="02010600030101010101" pitchFamily="2" charset="-122"/>
            </a:endParaRP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endParaRPr lang="zh-CN" altLang="zh-CN" sz="1800" dirty="0">
              <a:ea typeface="宋体" panose="02010600030101010101" pitchFamily="2" charset="-122"/>
            </a:endParaRPr>
          </a:p>
          <a:p>
            <a:pPr>
              <a:lnSpc>
                <a:spcPct val="100000"/>
              </a:lnSpc>
              <a:spcBef>
                <a:spcPct val="0"/>
              </a:spcBef>
              <a:buFontTx/>
              <a:buNone/>
            </a:pPr>
            <a:endParaRPr kumimoji="1" lang="en-US" altLang="zh-CN" sz="1800" dirty="0">
              <a:ea typeface="宋体" panose="02010600030101010101" pitchFamily="2" charset="-122"/>
            </a:endParaRPr>
          </a:p>
        </p:txBody>
      </p:sp>
      <p:sp>
        <p:nvSpPr>
          <p:cNvPr id="51204" name="文本框 4"/>
          <p:cNvSpPr txBox="1">
            <a:spLocks noChangeArrowheads="1"/>
          </p:cNvSpPr>
          <p:nvPr/>
        </p:nvSpPr>
        <p:spPr bwMode="auto">
          <a:xfrm>
            <a:off x="7424420" y="122555"/>
            <a:ext cx="144145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gn="r">
              <a:lnSpc>
                <a:spcPct val="100000"/>
              </a:lnSpc>
              <a:spcBef>
                <a:spcPct val="0"/>
              </a:spcBef>
              <a:buFontTx/>
              <a:buNone/>
            </a:pPr>
            <a:r>
              <a:rPr kumimoji="1" lang="en-US" altLang="zh-CN" sz="2400" dirty="0">
                <a:solidFill>
                  <a:schemeClr val="bg1"/>
                </a:solidFill>
                <a:ea typeface="宋体" panose="02010600030101010101" pitchFamily="2" charset="-122"/>
              </a:rPr>
              <a:t>RP-223267</a:t>
            </a:r>
            <a:endParaRPr kumimoji="1" lang="en-US" altLang="zh-CN" sz="2400" dirty="0">
              <a:solidFill>
                <a:schemeClr val="bg1"/>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43510" y="304165"/>
            <a:ext cx="8940165" cy="539750"/>
          </a:xfrm>
        </p:spPr>
        <p:txBody>
          <a:bodyPr/>
          <a:lstStyle/>
          <a:p>
            <a:r>
              <a:rPr lang="en-US" altLang="zh-CN" dirty="0">
                <a:sym typeface="+mn-ea"/>
              </a:rPr>
              <a:t>Rel-18 network slicing progress in SA2</a:t>
            </a:r>
            <a:endParaRPr lang="en-US" altLang="zh-CN" dirty="0">
              <a:sym typeface="+mn-ea"/>
            </a:endParaRPr>
          </a:p>
        </p:txBody>
      </p:sp>
      <p:sp>
        <p:nvSpPr>
          <p:cNvPr id="2" name="内容占位符 1"/>
          <p:cNvSpPr>
            <a:spLocks noGrp="1"/>
          </p:cNvSpPr>
          <p:nvPr>
            <p:ph idx="12"/>
          </p:nvPr>
        </p:nvSpPr>
        <p:spPr>
          <a:xfrm>
            <a:off x="161290" y="1050290"/>
            <a:ext cx="8682990" cy="3742690"/>
          </a:xfrm>
        </p:spPr>
        <p:txBody>
          <a:bodyPr/>
          <a:p>
            <a:pPr lvl="0">
              <a:lnSpc>
                <a:spcPct val="107000"/>
              </a:lnSpc>
              <a:spcAft>
                <a:spcPts val="800"/>
              </a:spcAft>
              <a:tabLst>
                <a:tab pos="457200" algn="l"/>
              </a:tabLst>
            </a:pPr>
            <a:r>
              <a:rPr kumimoji="0" lang="en-US" sz="2000">
                <a:solidFill>
                  <a:schemeClr val="tx1"/>
                </a:solidFill>
                <a:ea typeface="微软雅黑" panose="020B0503020204020204" charset="-122"/>
                <a:sym typeface="+mn-ea"/>
              </a:rPr>
              <a:t>SA2 has completed the Rel-18 FS_eNS_Ph3 study in TR 23.700-41.</a:t>
            </a:r>
            <a:endParaRPr kumimoji="0" lang="en-US" sz="2000">
              <a:solidFill>
                <a:schemeClr val="tx1"/>
              </a:solidFill>
              <a:ea typeface="微软雅黑" panose="020B0503020204020204" charset="-122"/>
              <a:sym typeface="+mn-ea"/>
            </a:endParaRPr>
          </a:p>
          <a:p>
            <a:pPr lvl="0">
              <a:lnSpc>
                <a:spcPct val="107000"/>
              </a:lnSpc>
              <a:spcAft>
                <a:spcPts val="800"/>
              </a:spcAft>
              <a:tabLst>
                <a:tab pos="457200" algn="l"/>
              </a:tabLst>
            </a:pPr>
            <a:r>
              <a:rPr kumimoji="0" lang="en-US" sz="2000">
                <a:solidFill>
                  <a:schemeClr val="tx1"/>
                </a:solidFill>
                <a:ea typeface="微软雅黑" panose="020B0503020204020204" charset="-122"/>
                <a:sym typeface="+mn-ea"/>
              </a:rPr>
              <a:t>A follow up WI has been approved in SA2 (S2-2210684) to address the following issues</a:t>
            </a:r>
            <a:endParaRPr kumimoji="0" lang="en-US" sz="200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a:solidFill>
                  <a:schemeClr val="tx1"/>
                </a:solidFill>
                <a:ea typeface="微软雅黑" panose="020B0503020204020204" charset="-122"/>
                <a:sym typeface="+mn-ea"/>
              </a:rPr>
              <a:t>Key Issue #1: Support of Network Slice Service continuity</a:t>
            </a:r>
            <a:endParaRPr kumimoji="0" lang="en-US" sz="160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a:solidFill>
                  <a:schemeClr val="tx1"/>
                </a:solidFill>
                <a:ea typeface="微软雅黑" panose="020B0503020204020204" charset="-122"/>
                <a:sym typeface="+mn-ea"/>
              </a:rPr>
              <a:t>Key Issue #2: Support of providing VPLMN network slice information to a roaming UE</a:t>
            </a:r>
            <a:endParaRPr kumimoji="0" lang="en-US" sz="160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a:solidFill>
                  <a:schemeClr val="tx1"/>
                </a:solidFill>
                <a:ea typeface="微软雅黑" panose="020B0503020204020204" charset="-122"/>
                <a:sym typeface="+mn-ea"/>
              </a:rPr>
              <a:t>Key Issue #3: Network Slice Area of Service for services not mapping to existing TAs boundaries and Temporary network slices</a:t>
            </a:r>
            <a:endParaRPr kumimoji="0" lang="en-US" sz="160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a:solidFill>
                  <a:schemeClr val="tx1"/>
                </a:solidFill>
                <a:ea typeface="微软雅黑" panose="020B0503020204020204" charset="-122"/>
                <a:sym typeface="+mn-ea"/>
              </a:rPr>
              <a:t>Key Issue #4: Support of NSAC involving multi service Area</a:t>
            </a:r>
            <a:endParaRPr kumimoji="0" lang="en-US" sz="160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a:solidFill>
                  <a:schemeClr val="tx1"/>
                </a:solidFill>
                <a:ea typeface="微软雅黑" panose="020B0503020204020204" charset="-122"/>
                <a:sym typeface="+mn-ea"/>
              </a:rPr>
              <a:t>Key Issue #5: Improved support of RAs including TAs supporting Rejected S-NSSAIs</a:t>
            </a:r>
            <a:endParaRPr kumimoji="0" lang="en-US" sz="1600">
              <a:solidFill>
                <a:schemeClr val="tx1"/>
              </a:solidFill>
              <a:ea typeface="微软雅黑" panose="020B0503020204020204" charset="-122"/>
              <a:sym typeface="+mn-ea"/>
            </a:endParaRPr>
          </a:p>
          <a:p>
            <a:pPr lvl="1">
              <a:lnSpc>
                <a:spcPct val="107000"/>
              </a:lnSpc>
              <a:spcAft>
                <a:spcPts val="800"/>
              </a:spcAft>
              <a:tabLst>
                <a:tab pos="457200" algn="l"/>
              </a:tabLst>
            </a:pPr>
            <a:r>
              <a:rPr kumimoji="0" lang="en-US" sz="1600">
                <a:solidFill>
                  <a:schemeClr val="tx1"/>
                </a:solidFill>
                <a:ea typeface="微软雅黑" panose="020B0503020204020204" charset="-122"/>
                <a:sym typeface="+mn-ea"/>
              </a:rPr>
              <a:t>Key Issue #6: Improved network control of the UE behaviour</a:t>
            </a:r>
            <a:endParaRPr kumimoji="0" lang="en-US" sz="1600">
              <a:solidFill>
                <a:schemeClr val="tx1"/>
              </a:solidFill>
              <a:ea typeface="微软雅黑" panose="020B0503020204020204" charset="-122"/>
              <a:sym typeface="+mn-ea"/>
            </a:endParaRPr>
          </a:p>
          <a:p>
            <a:pPr marL="0" lvl="0" indent="0">
              <a:lnSpc>
                <a:spcPct val="107000"/>
              </a:lnSpc>
              <a:spcAft>
                <a:spcPts val="800"/>
              </a:spcAft>
              <a:buFont typeface="Arial" panose="020B0604020202020204" pitchFamily="34" charset="0"/>
              <a:buNone/>
              <a:tabLst>
                <a:tab pos="457200" algn="l"/>
              </a:tabLst>
            </a:pPr>
            <a:r>
              <a:rPr lang="en-US" sz="1165"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latin typeface="Calibri" panose="020F0502020204030204" pitchFamily="34" charset="0"/>
              <a:cs typeface="Times New Roman" panose="02020603050405020304" pitchFamily="18" charset="0"/>
            </a:endParaRPr>
          </a:p>
          <a:p>
            <a:pPr marL="457200" lvl="1" indent="0">
              <a:lnSpc>
                <a:spcPct val="107000"/>
              </a:lnSpc>
              <a:spcAft>
                <a:spcPts val="800"/>
              </a:spcAft>
              <a:buNone/>
              <a:tabLst>
                <a:tab pos="914400" algn="l"/>
              </a:tabLs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标题 4"/>
          <p:cNvSpPr>
            <a:spLocks noGrp="1" noChangeArrowheads="1"/>
          </p:cNvSpPr>
          <p:nvPr>
            <p:ph type="title"/>
          </p:nvPr>
        </p:nvSpPr>
        <p:spPr>
          <a:xfrm>
            <a:off x="206693" y="203518"/>
            <a:ext cx="8512175" cy="534987"/>
          </a:xfrm>
        </p:spPr>
        <p:txBody>
          <a:bodyPr/>
          <a:lstStyle/>
          <a:p>
            <a:r>
              <a:rPr lang="en-US" altLang="zh-CN" dirty="0" smtClean="0">
                <a:sym typeface="+mn-ea"/>
              </a:rPr>
              <a:t>Key issues in FS_eNS_Ph3 with RAN impact (1)</a:t>
            </a:r>
            <a:endParaRPr lang="en-US" altLang="zh-CN" dirty="0" smtClean="0">
              <a:sym typeface="+mn-ea"/>
            </a:endParaRPr>
          </a:p>
        </p:txBody>
      </p:sp>
      <p:sp>
        <p:nvSpPr>
          <p:cNvPr id="9" name="矩形 8"/>
          <p:cNvSpPr/>
          <p:nvPr/>
        </p:nvSpPr>
        <p:spPr>
          <a:xfrm>
            <a:off x="238125" y="736485"/>
            <a:ext cx="8481060" cy="900246"/>
          </a:xfrm>
          <a:prstGeom prst="rect">
            <a:avLst/>
          </a:prstGeom>
        </p:spPr>
        <p:txBody>
          <a:bodyPr wrap="square">
            <a:spAutoFit/>
          </a:bodyPr>
          <a:lstStyle/>
          <a:p>
            <a:pPr lvl="1">
              <a:spcAft>
                <a:spcPts val="0"/>
              </a:spcAft>
            </a:pPr>
            <a:endParaRPr lang="en-GB" altLang="zh-CN" sz="1050" dirty="0" smtClean="0">
              <a:latin typeface="Times New Roman" panose="02020603050405020304" pitchFamily="18" charset="0"/>
              <a:ea typeface="Batang" panose="02030600000101010101" charset="-127"/>
            </a:endParaRPr>
          </a:p>
          <a:p>
            <a:endParaRPr lang="en-GB" altLang="zh-CN" sz="1400" dirty="0" smtClean="0"/>
          </a:p>
          <a:p>
            <a:pPr marL="742950" lvl="1" indent="-285750">
              <a:buFont typeface="Arial" panose="020B0604020202020204" pitchFamily="34" charset="0"/>
              <a:buChar char="•"/>
            </a:pPr>
            <a:endParaRPr lang="zh-CN" altLang="zh-CN" sz="1400" dirty="0"/>
          </a:p>
          <a:p>
            <a:endParaRPr lang="zh-CN" altLang="zh-CN" sz="1400" strike="sngStrike" dirty="0">
              <a:solidFill>
                <a:srgbClr val="FF0000"/>
              </a:solidFill>
            </a:endParaRPr>
          </a:p>
        </p:txBody>
      </p:sp>
      <p:graphicFrame>
        <p:nvGraphicFramePr>
          <p:cNvPr id="4" name="表格 3"/>
          <p:cNvGraphicFramePr/>
          <p:nvPr/>
        </p:nvGraphicFramePr>
        <p:xfrm>
          <a:off x="238125" y="906145"/>
          <a:ext cx="7959090" cy="3587115"/>
        </p:xfrm>
        <a:graphic>
          <a:graphicData uri="http://schemas.openxmlformats.org/drawingml/2006/table">
            <a:tbl>
              <a:tblPr firstRow="1" bandRow="1">
                <a:tableStyleId>{5C22544A-7EE6-4342-B048-85BDC9FD1C3A}</a:tableStyleId>
              </a:tblPr>
              <a:tblGrid>
                <a:gridCol w="3580130"/>
                <a:gridCol w="4378960"/>
              </a:tblGrid>
              <a:tr h="529590">
                <a:tc>
                  <a:txBody>
                    <a:bodyPr/>
                    <a:p>
                      <a:pPr>
                        <a:buNone/>
                      </a:pPr>
                      <a:r>
                        <a:rPr lang="en-US" altLang="zh-CN" sz="1000">
                          <a:latin typeface="Arial" panose="020B0604020202020204" pitchFamily="34" charset="0"/>
                          <a:cs typeface="Arial" panose="020B0604020202020204" pitchFamily="34" charset="0"/>
                        </a:rPr>
                        <a:t>Key issues in  new WID on further enhancement of RAN Slicing for NR in SA2</a:t>
                      </a:r>
                      <a:endParaRPr lang="en-US" altLang="zh-CN" sz="1000">
                        <a:latin typeface="Arial" panose="020B0604020202020204" pitchFamily="34" charset="0"/>
                        <a:cs typeface="Arial" panose="020B0604020202020204" pitchFamily="34" charset="0"/>
                      </a:endParaRPr>
                    </a:p>
                  </a:txBody>
                  <a:tcPr/>
                </a:tc>
                <a:tc>
                  <a:txBody>
                    <a:bodyPr/>
                    <a:p>
                      <a:pPr>
                        <a:buNone/>
                      </a:pPr>
                      <a:r>
                        <a:rPr lang="en-US" altLang="zh-CN" sz="1000">
                          <a:latin typeface="Arial" panose="020B0604020202020204" pitchFamily="34" charset="0"/>
                          <a:cs typeface="Arial" panose="020B0604020202020204" pitchFamily="34" charset="0"/>
                        </a:rPr>
                        <a:t>RAN impact</a:t>
                      </a:r>
                      <a:endParaRPr lang="en-US" altLang="zh-CN" sz="1000">
                        <a:latin typeface="Arial" panose="020B0604020202020204" pitchFamily="34" charset="0"/>
                        <a:cs typeface="Arial" panose="020B0604020202020204" pitchFamily="34" charset="0"/>
                      </a:endParaRPr>
                    </a:p>
                  </a:txBody>
                  <a:tcPr/>
                </a:tc>
              </a:tr>
              <a:tr h="1659890">
                <a:tc>
                  <a:txBody>
                    <a:bodyPr/>
                    <a:p>
                      <a:pPr>
                        <a:buNone/>
                      </a:pPr>
                      <a:r>
                        <a:rPr sz="900">
                          <a:latin typeface="Arial" panose="020B0604020202020204" pitchFamily="34" charset="0"/>
                          <a:cs typeface="Arial" panose="020B0604020202020204" pitchFamily="34" charset="0"/>
                        </a:rPr>
                        <a:t>Key Issue</a:t>
                      </a:r>
                      <a:r>
                        <a:rPr lang="en-US" sz="900">
                          <a:latin typeface="Arial" panose="020B0604020202020204" pitchFamily="34" charset="0"/>
                          <a:cs typeface="Arial" panose="020B0604020202020204" pitchFamily="34" charset="0"/>
                        </a:rPr>
                        <a:t>#1</a:t>
                      </a:r>
                      <a:r>
                        <a:rPr sz="900">
                          <a:latin typeface="Arial" panose="020B0604020202020204" pitchFamily="34" charset="0"/>
                          <a:cs typeface="Arial" panose="020B0604020202020204" pitchFamily="34" charset="0"/>
                        </a:rPr>
                        <a:t>: Support of Network Slice Service continuity</a:t>
                      </a:r>
                      <a:endParaRPr sz="900">
                        <a:latin typeface="Arial" panose="020B0604020202020204" pitchFamily="34" charset="0"/>
                        <a:cs typeface="Arial" panose="020B0604020202020204" pitchFamily="34" charset="0"/>
                      </a:endParaRPr>
                    </a:p>
                    <a:p>
                      <a:pPr>
                        <a:buNone/>
                      </a:pPr>
                      <a:endParaRPr sz="900">
                        <a:latin typeface="Arial" panose="020B0604020202020204" pitchFamily="34" charset="0"/>
                        <a:cs typeface="Arial" panose="020B0604020202020204" pitchFamily="34" charset="0"/>
                      </a:endParaRPr>
                    </a:p>
                  </a:txBody>
                  <a:tcPr/>
                </a:tc>
                <a:tc>
                  <a:txBody>
                    <a:bodyPr/>
                    <a:p>
                      <a:pPr>
                        <a:buNone/>
                      </a:pPr>
                      <a:r>
                        <a:rPr lang="en-US" altLang="zh-CN" sz="900" b="1" u="sng">
                          <a:latin typeface="Arial" panose="020B0604020202020204" pitchFamily="34" charset="0"/>
                          <a:cs typeface="Arial" panose="020B0604020202020204" pitchFamily="34" charset="0"/>
                        </a:rPr>
                        <a:t>For an existing PDU Session transfer from the old S-NSSAI to an alternative S-NSSAI, in order to ensure service continuity: </a:t>
                      </a:r>
                      <a:endParaRPr lang="en-US" altLang="zh-CN" sz="900">
                        <a:latin typeface="Arial" panose="020B0604020202020204" pitchFamily="34" charset="0"/>
                        <a:cs typeface="Arial" panose="020B0604020202020204" pitchFamily="34" charset="0"/>
                      </a:endParaRPr>
                    </a:p>
                    <a:p>
                      <a:pPr>
                        <a:buNone/>
                      </a:pPr>
                      <a:r>
                        <a:rPr lang="en-US" altLang="zh-CN" sz="900">
                          <a:latin typeface="Arial" panose="020B0604020202020204" pitchFamily="34" charset="0"/>
                          <a:cs typeface="Arial" panose="020B0604020202020204" pitchFamily="34" charset="0"/>
                        </a:rPr>
                        <a:t>The SMF may determine that the PDU session needs to be retained and the slice resource cannot be repartitioned. In this case the SMF may send the alternative S-NSSAI to the UE in the PDU Session Modification Command, to the UPF in the N4 message and to the RAN in N2 message.</a:t>
                      </a:r>
                      <a:endParaRPr lang="en-US" altLang="zh-CN" sz="900">
                        <a:latin typeface="Arial" panose="020B0604020202020204" pitchFamily="34" charset="0"/>
                        <a:cs typeface="Arial" panose="020B0604020202020204" pitchFamily="34" charset="0"/>
                      </a:endParaRPr>
                    </a:p>
                  </a:txBody>
                  <a:tcPr/>
                </a:tc>
              </a:tr>
              <a:tr h="1397635">
                <a:tc>
                  <a:txBody>
                    <a:bodyPr/>
                    <a:p>
                      <a:pPr>
                        <a:buNone/>
                      </a:pPr>
                      <a:r>
                        <a:rPr lang="en-US" altLang="zh-CN" sz="900">
                          <a:latin typeface="Arial" panose="020B0604020202020204" pitchFamily="34" charset="0"/>
                          <a:cs typeface="Arial" panose="020B0604020202020204" pitchFamily="34" charset="0"/>
                        </a:rPr>
                        <a:t>Key issue#3:Network Slice Area of Service for services not mapping to existing TAs boundaries and Temporary network slices</a:t>
                      </a:r>
                      <a:endParaRPr lang="en-US" altLang="zh-CN" sz="900">
                        <a:latin typeface="Arial" panose="020B0604020202020204" pitchFamily="34" charset="0"/>
                        <a:cs typeface="Arial" panose="020B0604020202020204" pitchFamily="34" charset="0"/>
                      </a:endParaRPr>
                    </a:p>
                  </a:txBody>
                  <a:tcPr/>
                </a:tc>
                <a:tc>
                  <a:txBody>
                    <a:bodyPr/>
                    <a:p>
                      <a:pPr>
                        <a:buNone/>
                      </a:pPr>
                      <a:r>
                        <a:rPr lang="en-US" altLang="zh-CN" sz="900">
                          <a:latin typeface="Arial" panose="020B0604020202020204" pitchFamily="34" charset="0"/>
                          <a:cs typeface="Arial" panose="020B0604020202020204" pitchFamily="34" charset="0"/>
                        </a:rPr>
                        <a:t>How the handover can be optimized to prevent the UE from leaving the slice service area (or entering into the slice service area) will be considered during normative phase based on RAN </a:t>
                      </a:r>
                      <a:r>
                        <a:rPr lang="en-US" altLang="zh-CN" sz="900">
                          <a:solidFill>
                            <a:schemeClr val="tx1"/>
                          </a:solidFill>
                          <a:latin typeface="Arial" panose="020B0604020202020204" pitchFamily="34" charset="0"/>
                          <a:cs typeface="Arial" panose="020B0604020202020204" pitchFamily="34" charset="0"/>
                        </a:rPr>
                        <a:t>(e.g. Conditionally Allowed NSSAI should be introduced in NG-C, Xn interface)? </a:t>
                      </a:r>
                      <a:endParaRPr lang="en-US" altLang="zh-CN" sz="900">
                        <a:solidFill>
                          <a:schemeClr val="tx1"/>
                        </a:solidFill>
                        <a:latin typeface="Arial" panose="020B0604020202020204" pitchFamily="34" charset="0"/>
                        <a:cs typeface="Arial" panose="020B0604020202020204" pitchFamily="34" charset="0"/>
                      </a:endParaRPr>
                    </a:p>
                    <a:p>
                      <a:pPr>
                        <a:buNone/>
                      </a:pPr>
                      <a:endParaRPr lang="en-US" altLang="zh-CN" sz="900">
                        <a:latin typeface="Arial" panose="020B0604020202020204" pitchFamily="34" charset="0"/>
                        <a:cs typeface="Arial" panose="020B0604020202020204" pitchFamily="34" charset="0"/>
                      </a:endParaRPr>
                    </a:p>
                    <a:p>
                      <a:pPr>
                        <a:buNone/>
                      </a:pPr>
                      <a:r>
                        <a:rPr lang="en-US" altLang="zh-CN" sz="900">
                          <a:solidFill>
                            <a:schemeClr val="tx1"/>
                          </a:solidFill>
                          <a:latin typeface="Arial" panose="020B0604020202020204" pitchFamily="34" charset="0"/>
                          <a:cs typeface="Arial" panose="020B0604020202020204" pitchFamily="34" charset="0"/>
                          <a:sym typeface="+mn-ea"/>
                        </a:rPr>
                        <a:t>NG-RAN should inform AMF </a:t>
                      </a:r>
                      <a:r>
                        <a:rPr lang="en-US" altLang="zh-CN" sz="900">
                          <a:solidFill>
                            <a:schemeClr val="tx1"/>
                          </a:solidFill>
                          <a:latin typeface="Arial" panose="020B0604020202020204" pitchFamily="34" charset="0"/>
                          <a:cs typeface="Arial" panose="020B0604020202020204" pitchFamily="34" charset="0"/>
                        </a:rPr>
                        <a:t>the slice availability information (e.g. with time/location information).</a:t>
                      </a:r>
                      <a:endParaRPr lang="en-US" altLang="zh-CN" sz="900">
                        <a:solidFill>
                          <a:schemeClr val="tx1"/>
                        </a:solidFill>
                        <a:latin typeface="Arial" panose="020B0604020202020204" pitchFamily="34" charset="0"/>
                        <a:cs typeface="Arial" panose="020B0604020202020204"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标题 4"/>
          <p:cNvSpPr>
            <a:spLocks noGrp="1" noChangeArrowheads="1"/>
          </p:cNvSpPr>
          <p:nvPr>
            <p:ph type="title"/>
          </p:nvPr>
        </p:nvSpPr>
        <p:spPr>
          <a:xfrm>
            <a:off x="206693" y="203518"/>
            <a:ext cx="8512175" cy="534987"/>
          </a:xfrm>
        </p:spPr>
        <p:txBody>
          <a:bodyPr/>
          <a:lstStyle/>
          <a:p>
            <a:r>
              <a:rPr lang="en-US" altLang="zh-CN" dirty="0" smtClean="0">
                <a:sym typeface="+mn-ea"/>
              </a:rPr>
              <a:t>Key issues in FS_eNS_Ph3 with RAN impact (1)</a:t>
            </a:r>
            <a:endParaRPr lang="en-US" altLang="zh-CN" dirty="0" smtClean="0">
              <a:sym typeface="+mn-ea"/>
            </a:endParaRPr>
          </a:p>
        </p:txBody>
      </p:sp>
      <p:sp>
        <p:nvSpPr>
          <p:cNvPr id="9" name="矩形 8"/>
          <p:cNvSpPr/>
          <p:nvPr/>
        </p:nvSpPr>
        <p:spPr>
          <a:xfrm>
            <a:off x="238125" y="736485"/>
            <a:ext cx="8481060" cy="900246"/>
          </a:xfrm>
          <a:prstGeom prst="rect">
            <a:avLst/>
          </a:prstGeom>
        </p:spPr>
        <p:txBody>
          <a:bodyPr wrap="square">
            <a:spAutoFit/>
          </a:bodyPr>
          <a:lstStyle/>
          <a:p>
            <a:pPr lvl="1">
              <a:spcAft>
                <a:spcPts val="0"/>
              </a:spcAft>
            </a:pPr>
            <a:endParaRPr lang="en-GB" altLang="zh-CN" sz="1050" dirty="0" smtClean="0">
              <a:latin typeface="Times New Roman" panose="02020603050405020304" pitchFamily="18" charset="0"/>
              <a:ea typeface="Batang" panose="02030600000101010101" charset="-127"/>
            </a:endParaRPr>
          </a:p>
          <a:p>
            <a:endParaRPr lang="en-GB" altLang="zh-CN" sz="1400" dirty="0" smtClean="0"/>
          </a:p>
          <a:p>
            <a:pPr marL="742950" lvl="1" indent="-285750">
              <a:buFont typeface="Arial" panose="020B0604020202020204" pitchFamily="34" charset="0"/>
              <a:buChar char="•"/>
            </a:pPr>
            <a:endParaRPr lang="zh-CN" altLang="zh-CN" sz="1400" dirty="0"/>
          </a:p>
          <a:p>
            <a:endParaRPr lang="zh-CN" altLang="zh-CN" sz="1400" strike="sngStrike" dirty="0">
              <a:solidFill>
                <a:srgbClr val="FF0000"/>
              </a:solidFill>
            </a:endParaRPr>
          </a:p>
        </p:txBody>
      </p:sp>
      <p:graphicFrame>
        <p:nvGraphicFramePr>
          <p:cNvPr id="4" name="表格 3"/>
          <p:cNvGraphicFramePr/>
          <p:nvPr/>
        </p:nvGraphicFramePr>
        <p:xfrm>
          <a:off x="238125" y="906145"/>
          <a:ext cx="7959090" cy="2423795"/>
        </p:xfrm>
        <a:graphic>
          <a:graphicData uri="http://schemas.openxmlformats.org/drawingml/2006/table">
            <a:tbl>
              <a:tblPr firstRow="1" bandRow="1">
                <a:tableStyleId>{5C22544A-7EE6-4342-B048-85BDC9FD1C3A}</a:tableStyleId>
              </a:tblPr>
              <a:tblGrid>
                <a:gridCol w="3580130"/>
                <a:gridCol w="4378960"/>
              </a:tblGrid>
              <a:tr h="586105">
                <a:tc>
                  <a:txBody>
                    <a:bodyPr/>
                    <a:p>
                      <a:pPr>
                        <a:buNone/>
                      </a:pPr>
                      <a:r>
                        <a:rPr lang="en-US" altLang="zh-CN" sz="1000">
                          <a:latin typeface="Arial" panose="020B0604020202020204" pitchFamily="34" charset="0"/>
                          <a:cs typeface="Arial" panose="020B0604020202020204" pitchFamily="34" charset="0"/>
                        </a:rPr>
                        <a:t>Key issues in  new WID on further enhancement of RAN Slicing for NR in SA2</a:t>
                      </a:r>
                      <a:endParaRPr lang="en-US" altLang="zh-CN" sz="1000">
                        <a:latin typeface="Arial" panose="020B0604020202020204" pitchFamily="34" charset="0"/>
                        <a:cs typeface="Arial" panose="020B0604020202020204" pitchFamily="34" charset="0"/>
                      </a:endParaRPr>
                    </a:p>
                  </a:txBody>
                  <a:tcPr/>
                </a:tc>
                <a:tc>
                  <a:txBody>
                    <a:bodyPr/>
                    <a:p>
                      <a:pPr>
                        <a:buNone/>
                      </a:pPr>
                      <a:r>
                        <a:rPr lang="en-US" altLang="zh-CN" sz="1000">
                          <a:latin typeface="Arial" panose="020B0604020202020204" pitchFamily="34" charset="0"/>
                          <a:cs typeface="Arial" panose="020B0604020202020204" pitchFamily="34" charset="0"/>
                        </a:rPr>
                        <a:t>RAN impact</a:t>
                      </a:r>
                      <a:endParaRPr lang="en-US" altLang="zh-CN" sz="1000">
                        <a:latin typeface="Arial" panose="020B0604020202020204" pitchFamily="34" charset="0"/>
                        <a:cs typeface="Arial" panose="020B0604020202020204" pitchFamily="34" charset="0"/>
                      </a:endParaRPr>
                    </a:p>
                  </a:txBody>
                  <a:tcPr/>
                </a:tc>
              </a:tr>
              <a:tr h="1837690">
                <a:tc>
                  <a:txBody>
                    <a:bodyPr/>
                    <a:p>
                      <a:pPr>
                        <a:buNone/>
                      </a:pPr>
                      <a:r>
                        <a:rPr lang="en-US" altLang="zh-CN" sz="900">
                          <a:latin typeface="Arial" panose="020B0604020202020204" pitchFamily="34" charset="0"/>
                          <a:cs typeface="Arial" panose="020B0604020202020204" pitchFamily="34" charset="0"/>
                          <a:sym typeface="+mn-ea"/>
                        </a:rPr>
                        <a:t>Key issue#5:Improved support of RAs including TAs supporting Rejected S-NSSAIs</a:t>
                      </a:r>
                      <a:endParaRPr lang="en-US" altLang="zh-CN" sz="900">
                        <a:latin typeface="Arial" panose="020B0604020202020204" pitchFamily="34" charset="0"/>
                        <a:cs typeface="Arial" panose="020B0604020202020204" pitchFamily="34" charset="0"/>
                        <a:sym typeface="+mn-ea"/>
                      </a:endParaRPr>
                    </a:p>
                    <a:p>
                      <a:pPr>
                        <a:buNone/>
                      </a:pPr>
                      <a:endParaRPr sz="900">
                        <a:latin typeface="Arial" panose="020B0604020202020204" pitchFamily="34" charset="0"/>
                        <a:cs typeface="Arial" panose="020B0604020202020204" pitchFamily="34" charset="0"/>
                      </a:endParaRPr>
                    </a:p>
                    <a:p>
                      <a:pPr>
                        <a:buNone/>
                      </a:pPr>
                      <a:endParaRPr sz="900">
                        <a:latin typeface="Arial" panose="020B0604020202020204" pitchFamily="34" charset="0"/>
                        <a:cs typeface="Arial" panose="020B0604020202020204" pitchFamily="34" charset="0"/>
                      </a:endParaRPr>
                    </a:p>
                  </a:txBody>
                  <a:tcPr/>
                </a:tc>
                <a:tc>
                  <a:txBody>
                    <a:bodyPr/>
                    <a:p>
                      <a:pPr>
                        <a:buNone/>
                      </a:pPr>
                      <a:r>
                        <a:rPr lang="en-US" altLang="zh-CN" sz="900" b="1" u="sng">
                          <a:latin typeface="Arial" panose="020B0604020202020204" pitchFamily="34" charset="0"/>
                          <a:cs typeface="Arial" panose="020B0604020202020204" pitchFamily="34" charset="0"/>
                        </a:rPr>
                        <a:t>For Partly allowed S-NSSAI: </a:t>
                      </a:r>
                      <a:endParaRPr lang="en-US" altLang="zh-CN" sz="900">
                        <a:latin typeface="Arial" panose="020B0604020202020204" pitchFamily="34" charset="0"/>
                        <a:cs typeface="Arial" panose="020B0604020202020204" pitchFamily="34" charset="0"/>
                      </a:endParaRPr>
                    </a:p>
                    <a:p>
                      <a:pPr>
                        <a:buNone/>
                      </a:pPr>
                      <a:r>
                        <a:rPr lang="en-US" altLang="zh-CN" sz="900">
                          <a:latin typeface="Arial" panose="020B0604020202020204" pitchFamily="34" charset="0"/>
                          <a:cs typeface="Arial" panose="020B0604020202020204" pitchFamily="34" charset="0"/>
                        </a:rPr>
                        <a:t>If a requested S-NSSAI is not supported in the current TA but supported in other TAs part of the RA, or the requested S-NSSAI is supported in the current TA but not supported in all other TAs of the RA, the AMF (for supporting UEs) may indicate to the UE that some S-NSSAIs are allowed only in some TAs of the RA by indicating the TAs where these are supported and also registered. If so, the UE assumes it can use the connectivity for the slices in the TAs where it is indicated to be supported. In this approach, the Allowed NSSAI is still uniformly supported in the RA but the additional IE sent to the UE e.g. Partially Allowed S-NSSAI is not uniformly supported in the RA. </a:t>
                      </a:r>
                      <a:r>
                        <a:rPr lang="en-US" altLang="zh-CN" sz="900">
                          <a:solidFill>
                            <a:schemeClr val="tx1"/>
                          </a:solidFill>
                          <a:latin typeface="Arial" panose="020B0604020202020204" pitchFamily="34" charset="0"/>
                          <a:cs typeface="Arial" panose="020B0604020202020204" pitchFamily="34" charset="0"/>
                        </a:rPr>
                        <a:t>The AMF sends the Partially/Conditionally Allowed S-NSSAI to NG-RAN in the same messages as the Allowed NSSAI is sent.</a:t>
                      </a:r>
                      <a:endParaRPr lang="en-US" altLang="zh-CN" sz="900">
                        <a:solidFill>
                          <a:schemeClr val="tx1"/>
                        </a:solidFill>
                        <a:latin typeface="Arial" panose="020B0604020202020204" pitchFamily="34" charset="0"/>
                        <a:cs typeface="Arial" panose="020B0604020202020204"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172720" y="902970"/>
            <a:ext cx="8971280" cy="4044950"/>
          </a:xfrm>
        </p:spPr>
        <p:txBody>
          <a:bodyPr/>
          <a:lstStyle/>
          <a:p>
            <a:pPr lvl="0">
              <a:lnSpc>
                <a:spcPct val="107000"/>
              </a:lnSpc>
              <a:spcAft>
                <a:spcPts val="800"/>
              </a:spcAft>
              <a:tabLst>
                <a:tab pos="457200" algn="l"/>
              </a:tabLst>
            </a:pPr>
            <a:r>
              <a:rPr kumimoji="0" lang="en-US" sz="1600" b="1">
                <a:solidFill>
                  <a:schemeClr val="tx1"/>
                </a:solidFill>
                <a:ea typeface="微软雅黑" panose="020B0503020204020204" charset="-122"/>
                <a:sym typeface="+mn-ea"/>
              </a:rPr>
              <a:t>Observation:</a:t>
            </a:r>
            <a:r>
              <a:rPr lang="en-US" sz="1600">
                <a:effectLst/>
                <a:ea typeface="Calibri" panose="020F0502020204030204" pitchFamily="34" charset="0"/>
                <a:sym typeface="+mn-ea"/>
              </a:rPr>
              <a:t> </a:t>
            </a:r>
            <a:r>
              <a:rPr kumimoji="0" lang="en-US" sz="1600">
                <a:solidFill>
                  <a:schemeClr val="tx1"/>
                </a:solidFill>
                <a:ea typeface="微软雅黑" panose="020B0503020204020204" charset="-122"/>
                <a:sym typeface="+mn-ea"/>
              </a:rPr>
              <a:t>Clear impact on RAN can be seen from the key issues and solutions in Rel-18 FS_eNS_Ph3 study in SA2.</a:t>
            </a:r>
            <a:endParaRPr kumimoji="0" lang="en-US" sz="1600">
              <a:solidFill>
                <a:schemeClr val="tx1"/>
              </a:solidFill>
              <a:ea typeface="微软雅黑" panose="020B0503020204020204" charset="-122"/>
              <a:sym typeface="+mn-ea"/>
            </a:endParaRPr>
          </a:p>
          <a:p>
            <a:pPr lvl="0">
              <a:lnSpc>
                <a:spcPct val="107000"/>
              </a:lnSpc>
              <a:spcAft>
                <a:spcPts val="800"/>
              </a:spcAft>
              <a:tabLst>
                <a:tab pos="457200" algn="l"/>
              </a:tabLst>
            </a:pPr>
            <a:r>
              <a:rPr kumimoji="0" lang="en-US" sz="1600" b="1">
                <a:solidFill>
                  <a:schemeClr val="tx1"/>
                </a:solidFill>
                <a:ea typeface="微软雅黑" panose="020B0503020204020204" charset="-122"/>
                <a:sym typeface="+mn-ea"/>
              </a:rPr>
              <a:t>Proposal: </a:t>
            </a:r>
            <a:r>
              <a:rPr kumimoji="0" lang="en-US" sz="1600">
                <a:solidFill>
                  <a:schemeClr val="tx1"/>
                </a:solidFill>
                <a:ea typeface="微软雅黑" panose="020B0503020204020204" charset="-122"/>
                <a:sym typeface="+mn-ea"/>
              </a:rPr>
              <a:t>A WI is required in Rel-18 to address the corresponding impact on RAN with the following objectives:</a:t>
            </a:r>
            <a:endParaRPr kumimoji="0" lang="en-US" sz="1600">
              <a:solidFill>
                <a:schemeClr val="tx1"/>
              </a:solidFill>
              <a:ea typeface="微软雅黑" panose="020B0503020204020204" charset="-122"/>
              <a:sym typeface="+mn-ea"/>
            </a:endParaRPr>
          </a:p>
          <a:p>
            <a:pPr lvl="1">
              <a:lnSpc>
                <a:spcPct val="107000"/>
              </a:lnSpc>
              <a:spcAft>
                <a:spcPts val="800"/>
              </a:spcAft>
              <a:tabLst>
                <a:tab pos="457200" algn="l"/>
              </a:tabLst>
            </a:pPr>
            <a:r>
              <a:rPr lang="en-GB" altLang="zh-CN" sz="1400">
                <a:effectLst/>
                <a:ea typeface="Times New Roman" panose="02020603050405020304" pitchFamily="18" charset="0"/>
                <a:sym typeface="+mn-ea"/>
              </a:rPr>
              <a:t>RAN impacts of SA2 slicing enhancement in Rel-18</a:t>
            </a:r>
            <a:r>
              <a:rPr lang="en-US" altLang="en-GB" sz="1400">
                <a:effectLst/>
                <a:ea typeface="Times New Roman" panose="02020603050405020304" pitchFamily="18" charset="0"/>
                <a:sym typeface="+mn-ea"/>
              </a:rPr>
              <a:t>:</a:t>
            </a:r>
            <a:endParaRPr lang="en-US" altLang="en-GB" sz="1400">
              <a:effectLst/>
              <a:ea typeface="Times New Roman" panose="02020603050405020304" pitchFamily="18" charset="0"/>
              <a:sym typeface="+mn-ea"/>
            </a:endParaRPr>
          </a:p>
          <a:p>
            <a:pPr lvl="2">
              <a:lnSpc>
                <a:spcPct val="107000"/>
              </a:lnSpc>
              <a:spcAft>
                <a:spcPts val="800"/>
              </a:spcAft>
              <a:tabLst>
                <a:tab pos="457200" algn="l"/>
              </a:tabLst>
            </a:pPr>
            <a:r>
              <a:rPr lang="zh-CN" altLang="zh-CN" sz="1400" dirty="0">
                <a:effectLst/>
                <a:ea typeface="等线" panose="02010600030101010101" pitchFamily="2" charset="-122"/>
              </a:rPr>
              <a:t>Specify the solutions to support of Network Slice Service continuity for inter RA Mobility scenario. [RAN3]</a:t>
            </a:r>
            <a:endParaRPr lang="zh-CN" altLang="zh-CN" sz="1400" dirty="0">
              <a:effectLst/>
              <a:ea typeface="等线" panose="02010600030101010101" pitchFamily="2" charset="-122"/>
            </a:endParaRPr>
          </a:p>
          <a:p>
            <a:pPr lvl="2">
              <a:lnSpc>
                <a:spcPct val="107000"/>
              </a:lnSpc>
              <a:spcAft>
                <a:spcPts val="800"/>
              </a:spcAft>
              <a:tabLst>
                <a:tab pos="457200" algn="l"/>
              </a:tabLst>
            </a:pPr>
            <a:r>
              <a:rPr lang="en-US" altLang="zh-CN" sz="1400" dirty="0">
                <a:effectLst/>
                <a:ea typeface="等线" panose="02010600030101010101" pitchFamily="2" charset="-122"/>
              </a:rPr>
              <a:t>Specify the solutions to support Network Slice Area of Service for services not mapping to existing TAs boundaries and Temporary network slices. [RAN3]</a:t>
            </a:r>
            <a:endParaRPr lang="en-US" altLang="zh-CN" sz="1400" dirty="0">
              <a:effectLst/>
              <a:ea typeface="等线" panose="02010600030101010101" pitchFamily="2" charset="-122"/>
            </a:endParaRPr>
          </a:p>
          <a:p>
            <a:pPr lvl="2">
              <a:lnSpc>
                <a:spcPct val="107000"/>
              </a:lnSpc>
              <a:spcAft>
                <a:spcPts val="800"/>
              </a:spcAft>
              <a:tabLst>
                <a:tab pos="457200" algn="l"/>
              </a:tabLst>
            </a:pPr>
            <a:r>
              <a:rPr lang="en-US" altLang="zh-CN" sz="1400" dirty="0">
                <a:effectLst/>
                <a:ea typeface="等线" panose="02010600030101010101" pitchFamily="2" charset="-122"/>
              </a:rPr>
              <a:t>Specify the solutions to support improved support of RAs including TAs supporting Rejected S-NSSAIs.[RAN3]</a:t>
            </a:r>
            <a:endParaRPr lang="en-US" altLang="zh-CN" sz="1400" dirty="0">
              <a:effectLst/>
              <a:ea typeface="等线" panose="02010600030101010101" pitchFamily="2" charset="-122"/>
            </a:endParaRPr>
          </a:p>
          <a:p>
            <a:pPr lvl="2">
              <a:lnSpc>
                <a:spcPct val="107000"/>
              </a:lnSpc>
              <a:spcAft>
                <a:spcPts val="800"/>
              </a:spcAft>
              <a:tabLst>
                <a:tab pos="457200" algn="l"/>
              </a:tabLst>
            </a:pPr>
            <a:endParaRPr lang="zh-CN" altLang="zh-CN" sz="1200" dirty="0">
              <a:effectLst/>
              <a:ea typeface="等线" panose="02010600030101010101" pitchFamily="2" charset="-122"/>
            </a:endParaRPr>
          </a:p>
          <a:p>
            <a:pPr lvl="2">
              <a:lnSpc>
                <a:spcPct val="107000"/>
              </a:lnSpc>
              <a:spcAft>
                <a:spcPts val="800"/>
              </a:spcAft>
              <a:tabLst>
                <a:tab pos="457200" algn="l"/>
              </a:tabLst>
            </a:pPr>
            <a:endParaRPr lang="zh-CN" altLang="zh-CN" sz="1200" dirty="0">
              <a:effectLst/>
              <a:ea typeface="等线" panose="02010600030101010101" pitchFamily="2" charset="-122"/>
            </a:endParaRPr>
          </a:p>
          <a:p>
            <a:pPr lvl="2">
              <a:lnSpc>
                <a:spcPct val="107000"/>
              </a:lnSpc>
              <a:spcAft>
                <a:spcPts val="800"/>
              </a:spcAft>
              <a:tabLst>
                <a:tab pos="457200" algn="l"/>
              </a:tabLst>
            </a:pPr>
            <a:endParaRPr lang="zh-CN" altLang="zh-CN" sz="1200" dirty="0">
              <a:effectLst/>
              <a:ea typeface="等线" panose="02010600030101010101" pitchFamily="2" charset="-122"/>
            </a:endParaRPr>
          </a:p>
          <a:p>
            <a:pPr marL="800100" lvl="1" indent="-342900" hangingPunct="0">
              <a:spcAft>
                <a:spcPts val="600"/>
              </a:spcAft>
              <a:buFont typeface="+mj-lt"/>
              <a:buAutoNum type="alphaLcPeriod"/>
            </a:pPr>
            <a:endParaRPr lang="zh-CN" altLang="zh-CN" sz="1200" dirty="0">
              <a:effectLst/>
              <a:ea typeface="等线" panose="02010600030101010101" pitchFamily="2" charset="-122"/>
            </a:endParaRPr>
          </a:p>
          <a:p>
            <a:pPr marL="0" lvl="0" indent="0" hangingPunct="0">
              <a:spcAft>
                <a:spcPts val="600"/>
              </a:spcAft>
              <a:buFont typeface="+mj-lt"/>
              <a:buNone/>
            </a:pPr>
            <a:endParaRPr lang="en-GB" altLang="zh-CN" sz="1440" kern="1200">
              <a:effectLst/>
              <a:ea typeface="Times New Roman" panose="02020603050405020304" pitchFamily="18" charset="0"/>
            </a:endParaRPr>
          </a:p>
          <a:p>
            <a:pPr marL="800100" lvl="1" indent="-342900" hangingPunct="0">
              <a:spcAft>
                <a:spcPts val="600"/>
              </a:spcAft>
              <a:buFont typeface="+mj-lt"/>
              <a:buAutoNum type="alphaLcPeriod"/>
            </a:pPr>
            <a:endParaRPr lang="zh-CN" altLang="zh-CN" sz="1160" dirty="0">
              <a:effectLst/>
              <a:ea typeface="等线" panose="02010600030101010101" pitchFamily="2" charset="-122"/>
            </a:endParaRPr>
          </a:p>
          <a:p>
            <a:pPr lvl="0">
              <a:lnSpc>
                <a:spcPct val="107000"/>
              </a:lnSpc>
              <a:spcAft>
                <a:spcPts val="800"/>
              </a:spcAft>
              <a:tabLst>
                <a:tab pos="457200" algn="l"/>
              </a:tabLst>
            </a:pPr>
            <a:endParaRPr lang="en-US" sz="1165"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Font typeface="Arial" panose="020B0604020202020204" pitchFamily="34" charset="0"/>
              <a:buNone/>
              <a:tabLst>
                <a:tab pos="457200" algn="l"/>
              </a:tabLst>
            </a:pPr>
            <a:r>
              <a:rPr lang="en-US" sz="1165"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latin typeface="Calibri" panose="020F0502020204030204" pitchFamily="34" charset="0"/>
              <a:cs typeface="Times New Roman" panose="02020603050405020304" pitchFamily="18" charset="0"/>
            </a:endParaRPr>
          </a:p>
          <a:p>
            <a:pPr marL="457200" lvl="1" indent="0">
              <a:lnSpc>
                <a:spcPct val="107000"/>
              </a:lnSpc>
              <a:spcAft>
                <a:spcPts val="800"/>
              </a:spcAft>
              <a:buNone/>
              <a:tabLst>
                <a:tab pos="914400" algn="l"/>
              </a:tabLs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标题 2"/>
          <p:cNvSpPr>
            <a:spLocks noGrp="1"/>
          </p:cNvSpPr>
          <p:nvPr>
            <p:ph type="title"/>
          </p:nvPr>
        </p:nvSpPr>
        <p:spPr>
          <a:xfrm>
            <a:off x="203835" y="179070"/>
            <a:ext cx="8940165" cy="723900"/>
          </a:xfrm>
        </p:spPr>
        <p:txBody>
          <a:bodyPr/>
          <a:lstStyle/>
          <a:p>
            <a:r>
              <a:rPr lang="en-US" altLang="zh-CN">
                <a:sym typeface="+mn-ea"/>
              </a:rPr>
              <a:t>Proposal on further enhancement of RAN slicing in Rel-18</a:t>
            </a:r>
            <a:endParaRPr lang="en-US" altLang="zh-CN">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0</TotalTime>
  <Words>3592</Words>
  <Application>WPS 演示</Application>
  <PresentationFormat>On-screen Show (16:9)</PresentationFormat>
  <Paragraphs>85</Paragraphs>
  <Slides>6</Slides>
  <Notes>2</Notes>
  <HiddenSlides>0</HiddenSlides>
  <MMClips>0</MMClips>
  <ScaleCrop>false</ScaleCrop>
  <HeadingPairs>
    <vt:vector size="8" baseType="variant">
      <vt:variant>
        <vt:lpstr>已用的字体</vt:lpstr>
      </vt:variant>
      <vt:variant>
        <vt:i4>17</vt:i4>
      </vt:variant>
      <vt:variant>
        <vt:lpstr>主题</vt:lpstr>
      </vt:variant>
      <vt:variant>
        <vt:i4>9</vt:i4>
      </vt:variant>
      <vt:variant>
        <vt:lpstr>幻灯片标题</vt:lpstr>
      </vt:variant>
      <vt:variant>
        <vt:i4>6</vt:i4>
      </vt:variant>
      <vt:variant>
        <vt:lpstr>自定义放映</vt:lpstr>
      </vt:variant>
      <vt:variant>
        <vt:i4>1</vt:i4>
      </vt:variant>
    </vt:vector>
  </HeadingPairs>
  <TitlesOfParts>
    <vt:vector size="33" baseType="lpstr">
      <vt:lpstr>Arial</vt:lpstr>
      <vt:lpstr>宋体</vt:lpstr>
      <vt:lpstr>Wingdings</vt:lpstr>
      <vt:lpstr>Calibri</vt:lpstr>
      <vt:lpstr>Heiti SC Light</vt:lpstr>
      <vt:lpstr>微软雅黑</vt:lpstr>
      <vt:lpstr>MS PGothic</vt:lpstr>
      <vt:lpstr>Arial</vt:lpstr>
      <vt:lpstr>Calibri</vt:lpstr>
      <vt:lpstr>黑体</vt:lpstr>
      <vt:lpstr>Impact</vt:lpstr>
      <vt:lpstr>Segoe UI Light</vt:lpstr>
      <vt:lpstr>Segoe UI</vt:lpstr>
      <vt:lpstr>Times New Roman</vt:lpstr>
      <vt:lpstr>Batang</vt:lpstr>
      <vt:lpstr>等线</vt:lpstr>
      <vt:lpstr>Arial Unicode MS</vt:lpstr>
      <vt:lpstr>ZTE-内部公开-16X9</vt:lpstr>
      <vt:lpstr>目录</vt:lpstr>
      <vt:lpstr>正文</vt:lpstr>
      <vt:lpstr>封底</vt:lpstr>
      <vt:lpstr>1_正文</vt:lpstr>
      <vt:lpstr>ZTE-For All Readers-16X9</vt:lpstr>
      <vt:lpstr>FDD产品线2015 PPT模板_169_EN</vt:lpstr>
      <vt:lpstr>ZTE-Confidential-16X9</vt:lpstr>
      <vt:lpstr>2_正文</vt:lpstr>
      <vt:lpstr>PowerPoint 演示文稿</vt:lpstr>
      <vt:lpstr>Rel-18 network slicing progress in SA2</vt:lpstr>
      <vt:lpstr>Key issues in FS_eNS_Ph3 with potential RAN impact (1)</vt:lpstr>
      <vt:lpstr>Key issues in FS_eNS_Ph3 with potential RAN impact (1)</vt:lpstr>
      <vt:lpstr>Proposal on further enhancement of RAN slicing in Rel-18</vt:lpstr>
      <vt:lpstr>Thanks!</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WPG</dc:creator>
  <cp:lastModifiedBy>ZTE</cp:lastModifiedBy>
  <cp:revision>2255</cp:revision>
  <dcterms:created xsi:type="dcterms:W3CDTF">2015-07-14T07:21:00Z</dcterms:created>
  <dcterms:modified xsi:type="dcterms:W3CDTF">2022-12-04T05:33:42Z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5071802D386E48F88BD3977249225202</vt:lpwstr>
  </property>
</Properties>
</file>