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handoutMasterIdLst>
    <p:handoutMasterId r:id="rId14"/>
  </p:handoutMasterIdLst>
  <p:sldIdLst>
    <p:sldId id="349" r:id="rId2"/>
    <p:sldId id="354" r:id="rId3"/>
    <p:sldId id="358" r:id="rId4"/>
    <p:sldId id="359" r:id="rId5"/>
    <p:sldId id="356" r:id="rId6"/>
    <p:sldId id="357" r:id="rId7"/>
    <p:sldId id="360" r:id="rId8"/>
    <p:sldId id="355" r:id="rId9"/>
    <p:sldId id="350" r:id="rId10"/>
    <p:sldId id="352" r:id="rId11"/>
    <p:sldId id="353" r:id="rId12"/>
  </p:sldIdLst>
  <p:sldSz cx="12195175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3" orient="horz" pos="391" userDrawn="1">
          <p15:clr>
            <a:srgbClr val="A4A3A4"/>
          </p15:clr>
        </p15:guide>
        <p15:guide id="5" pos="387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9F2"/>
    <a:srgbClr val="3536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20" autoAdjust="0"/>
    <p:restoredTop sz="86410" autoAdjust="0"/>
  </p:normalViewPr>
  <p:slideViewPr>
    <p:cSldViewPr snapToGrid="0" snapToObjects="1" showGuides="1">
      <p:cViewPr>
        <p:scale>
          <a:sx n="100" d="100"/>
          <a:sy n="100" d="100"/>
        </p:scale>
        <p:origin x="941" y="571"/>
      </p:cViewPr>
      <p:guideLst>
        <p:guide orient="horz" pos="2160"/>
        <p:guide orient="horz" pos="391"/>
        <p:guide pos="38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9C43B64-8862-4523-9A83-958686541CA7}" type="doc">
      <dgm:prSet loTypeId="urn:microsoft.com/office/officeart/2005/8/layout/pyramid1" loCatId="pyramid" qsTypeId="urn:microsoft.com/office/officeart/2005/8/quickstyle/simple1" qsCatId="simple" csTypeId="urn:microsoft.com/office/officeart/2005/8/colors/colorful2" csCatId="colorful" phldr="1"/>
      <dgm:spPr/>
    </dgm:pt>
    <dgm:pt modelId="{EA2CA063-F8E2-430F-B32F-6B4416E922CB}">
      <dgm:prSet phldrT="[Text]" custT="1"/>
      <dgm:spPr>
        <a:solidFill>
          <a:schemeClr val="accent3">
            <a:lumMod val="60000"/>
            <a:lumOff val="40000"/>
          </a:schemeClr>
        </a:solidFill>
      </dgm:spPr>
      <dgm:t>
        <a:bodyPr anchor="b"/>
        <a:lstStyle/>
        <a:p>
          <a:r>
            <a:rPr lang="fi-FI" sz="1200" dirty="0">
              <a:latin typeface="Calibri Light" panose="020F0302020204030204" pitchFamily="34" charset="0"/>
              <a:cs typeface="Calibri Light" panose="020F0302020204030204" pitchFamily="34" charset="0"/>
            </a:rPr>
            <a:t>NR</a:t>
          </a:r>
          <a:endParaRPr lang="en-US" sz="1200" dirty="0">
            <a:latin typeface="Calibri Light" panose="020F0302020204030204" pitchFamily="34" charset="0"/>
            <a:cs typeface="Calibri Light" panose="020F0302020204030204" pitchFamily="34" charset="0"/>
          </a:endParaRPr>
        </a:p>
      </dgm:t>
    </dgm:pt>
    <dgm:pt modelId="{5725939E-B4E2-48EC-BB4B-B598FDBEDF20}" type="parTrans" cxnId="{46EDF166-2CD7-41C1-BE4A-F752CF17F40C}">
      <dgm:prSet/>
      <dgm:spPr/>
      <dgm:t>
        <a:bodyPr/>
        <a:lstStyle/>
        <a:p>
          <a:endParaRPr lang="en-US" sz="1000">
            <a:latin typeface="Calibri Light" panose="020F0302020204030204" pitchFamily="34" charset="0"/>
            <a:cs typeface="Calibri Light" panose="020F0302020204030204" pitchFamily="34" charset="0"/>
          </a:endParaRPr>
        </a:p>
      </dgm:t>
    </dgm:pt>
    <dgm:pt modelId="{E8BDBB3C-2797-4E9C-8C34-30E3165372F3}" type="sibTrans" cxnId="{46EDF166-2CD7-41C1-BE4A-F752CF17F40C}">
      <dgm:prSet/>
      <dgm:spPr/>
      <dgm:t>
        <a:bodyPr/>
        <a:lstStyle/>
        <a:p>
          <a:endParaRPr lang="en-US" sz="1000">
            <a:latin typeface="Calibri Light" panose="020F0302020204030204" pitchFamily="34" charset="0"/>
            <a:cs typeface="Calibri Light" panose="020F0302020204030204" pitchFamily="34" charset="0"/>
          </a:endParaRPr>
        </a:p>
      </dgm:t>
    </dgm:pt>
    <dgm:pt modelId="{2E784428-D6E8-4C73-A12B-75C7AE053613}">
      <dgm:prSet phldrT="[Text]" custT="1"/>
      <dgm:spPr>
        <a:solidFill>
          <a:schemeClr val="accent3">
            <a:lumMod val="40000"/>
            <a:lumOff val="60000"/>
          </a:schemeClr>
        </a:solidFill>
      </dgm:spPr>
      <dgm:t>
        <a:bodyPr/>
        <a:lstStyle/>
        <a:p>
          <a:r>
            <a:rPr lang="fi-FI" sz="1200" dirty="0">
              <a:latin typeface="Calibri Light" panose="020F0302020204030204" pitchFamily="34" charset="0"/>
              <a:cs typeface="Calibri Light" panose="020F0302020204030204" pitchFamily="34" charset="0"/>
            </a:rPr>
            <a:t>RedCap</a:t>
          </a:r>
          <a:endParaRPr lang="en-US" sz="1200" dirty="0">
            <a:latin typeface="Calibri Light" panose="020F0302020204030204" pitchFamily="34" charset="0"/>
            <a:cs typeface="Calibri Light" panose="020F0302020204030204" pitchFamily="34" charset="0"/>
          </a:endParaRPr>
        </a:p>
      </dgm:t>
    </dgm:pt>
    <dgm:pt modelId="{213424C1-A7A3-485C-95E2-D7640B43E51A}" type="parTrans" cxnId="{BECADD3C-0792-4BF3-9694-DBE8C342F6D3}">
      <dgm:prSet/>
      <dgm:spPr/>
      <dgm:t>
        <a:bodyPr/>
        <a:lstStyle/>
        <a:p>
          <a:endParaRPr lang="en-US" sz="1000">
            <a:latin typeface="Calibri Light" panose="020F0302020204030204" pitchFamily="34" charset="0"/>
            <a:cs typeface="Calibri Light" panose="020F0302020204030204" pitchFamily="34" charset="0"/>
          </a:endParaRPr>
        </a:p>
      </dgm:t>
    </dgm:pt>
    <dgm:pt modelId="{F0E34087-C85D-4B13-B887-E4C5C4AE38D9}" type="sibTrans" cxnId="{BECADD3C-0792-4BF3-9694-DBE8C342F6D3}">
      <dgm:prSet/>
      <dgm:spPr/>
      <dgm:t>
        <a:bodyPr/>
        <a:lstStyle/>
        <a:p>
          <a:endParaRPr lang="en-US" sz="1000">
            <a:latin typeface="Calibri Light" panose="020F0302020204030204" pitchFamily="34" charset="0"/>
            <a:cs typeface="Calibri Light" panose="020F0302020204030204" pitchFamily="34" charset="0"/>
          </a:endParaRPr>
        </a:p>
      </dgm:t>
    </dgm:pt>
    <dgm:pt modelId="{0050E455-0E49-43FD-9B07-AF815398654B}">
      <dgm:prSet phldrT="[Text]" custT="1"/>
      <dgm:spPr>
        <a:solidFill>
          <a:srgbClr val="D1F5DA"/>
        </a:solidFill>
      </dgm:spPr>
      <dgm:t>
        <a:bodyPr/>
        <a:lstStyle/>
        <a:p>
          <a:r>
            <a:rPr lang="fi-FI" sz="1200" dirty="0">
              <a:latin typeface="Calibri Light" panose="020F0302020204030204" pitchFamily="34" charset="0"/>
              <a:cs typeface="Calibri Light" panose="020F0302020204030204" pitchFamily="34" charset="0"/>
            </a:rPr>
            <a:t>LTE-M</a:t>
          </a:r>
          <a:endParaRPr lang="en-US" sz="1200" dirty="0">
            <a:latin typeface="Calibri Light" panose="020F0302020204030204" pitchFamily="34" charset="0"/>
            <a:cs typeface="Calibri Light" panose="020F0302020204030204" pitchFamily="34" charset="0"/>
          </a:endParaRPr>
        </a:p>
      </dgm:t>
    </dgm:pt>
    <dgm:pt modelId="{37FBDE24-E04F-4E93-9207-49E4D7FAA2CB}" type="parTrans" cxnId="{E7D549D6-BA57-4D5F-A983-242D4D7E4047}">
      <dgm:prSet/>
      <dgm:spPr/>
      <dgm:t>
        <a:bodyPr/>
        <a:lstStyle/>
        <a:p>
          <a:endParaRPr lang="en-US" sz="1000">
            <a:latin typeface="Calibri Light" panose="020F0302020204030204" pitchFamily="34" charset="0"/>
            <a:cs typeface="Calibri Light" panose="020F0302020204030204" pitchFamily="34" charset="0"/>
          </a:endParaRPr>
        </a:p>
      </dgm:t>
    </dgm:pt>
    <dgm:pt modelId="{F7D1641E-025E-43BF-A4D4-E8DA582A9CD7}" type="sibTrans" cxnId="{E7D549D6-BA57-4D5F-A983-242D4D7E4047}">
      <dgm:prSet/>
      <dgm:spPr/>
      <dgm:t>
        <a:bodyPr/>
        <a:lstStyle/>
        <a:p>
          <a:endParaRPr lang="en-US" sz="1000">
            <a:latin typeface="Calibri Light" panose="020F0302020204030204" pitchFamily="34" charset="0"/>
            <a:cs typeface="Calibri Light" panose="020F0302020204030204" pitchFamily="34" charset="0"/>
          </a:endParaRPr>
        </a:p>
      </dgm:t>
    </dgm:pt>
    <dgm:pt modelId="{B2D0204D-F879-4C36-AAF9-41561B900C55}">
      <dgm:prSet phldrT="[Text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fi-FI" sz="1200" dirty="0">
              <a:latin typeface="Calibri Light" panose="020F0302020204030204" pitchFamily="34" charset="0"/>
              <a:cs typeface="Calibri Light" panose="020F0302020204030204" pitchFamily="34" charset="0"/>
            </a:rPr>
            <a:t>NB-IoT</a:t>
          </a:r>
          <a:endParaRPr lang="en-US" sz="1200" dirty="0">
            <a:latin typeface="Calibri Light" panose="020F0302020204030204" pitchFamily="34" charset="0"/>
            <a:cs typeface="Calibri Light" panose="020F0302020204030204" pitchFamily="34" charset="0"/>
          </a:endParaRPr>
        </a:p>
      </dgm:t>
    </dgm:pt>
    <dgm:pt modelId="{BD12A1CE-E7A7-48E5-95F4-7A5FEFAE1D53}" type="parTrans" cxnId="{F97C6CFB-4694-4788-8197-DE20E7701D34}">
      <dgm:prSet/>
      <dgm:spPr/>
      <dgm:t>
        <a:bodyPr/>
        <a:lstStyle/>
        <a:p>
          <a:endParaRPr lang="en-US" sz="1000">
            <a:latin typeface="Calibri Light" panose="020F0302020204030204" pitchFamily="34" charset="0"/>
            <a:cs typeface="Calibri Light" panose="020F0302020204030204" pitchFamily="34" charset="0"/>
          </a:endParaRPr>
        </a:p>
      </dgm:t>
    </dgm:pt>
    <dgm:pt modelId="{BF25126B-5BCF-44DC-B645-1DC581B203B7}" type="sibTrans" cxnId="{F97C6CFB-4694-4788-8197-DE20E7701D34}">
      <dgm:prSet/>
      <dgm:spPr/>
      <dgm:t>
        <a:bodyPr/>
        <a:lstStyle/>
        <a:p>
          <a:endParaRPr lang="en-US" sz="1000">
            <a:latin typeface="Calibri Light" panose="020F0302020204030204" pitchFamily="34" charset="0"/>
            <a:cs typeface="Calibri Light" panose="020F0302020204030204" pitchFamily="34" charset="0"/>
          </a:endParaRPr>
        </a:p>
      </dgm:t>
    </dgm:pt>
    <dgm:pt modelId="{E73359D2-F834-433A-BF90-D94E03A4672F}">
      <dgm:prSet phldrT="[Text]" custT="1"/>
      <dgm:spPr>
        <a:solidFill>
          <a:schemeClr val="accent5"/>
        </a:solidFill>
      </dgm:spPr>
      <dgm:t>
        <a:bodyPr/>
        <a:lstStyle/>
        <a:p>
          <a:r>
            <a:rPr lang="fi-FI" sz="1200" b="1" dirty="0">
              <a:solidFill>
                <a:schemeClr val="tx1">
                  <a:lumMod val="50000"/>
                </a:schemeClr>
              </a:solidFill>
              <a:latin typeface="+mj-lt"/>
              <a:cs typeface="Calibri Light" panose="020F0302020204030204" pitchFamily="34" charset="0"/>
            </a:rPr>
            <a:t>Passive IoT</a:t>
          </a:r>
          <a:endParaRPr lang="en-US" sz="1200" b="1" dirty="0">
            <a:solidFill>
              <a:schemeClr val="tx1">
                <a:lumMod val="50000"/>
              </a:schemeClr>
            </a:solidFill>
            <a:latin typeface="+mj-lt"/>
            <a:cs typeface="Calibri Light" panose="020F0302020204030204" pitchFamily="34" charset="0"/>
          </a:endParaRPr>
        </a:p>
      </dgm:t>
    </dgm:pt>
    <dgm:pt modelId="{A9FEE12E-CC74-4C53-9035-B3377F635B55}" type="parTrans" cxnId="{1D1FA22F-2EA1-4A25-9657-37453CFF9124}">
      <dgm:prSet/>
      <dgm:spPr/>
      <dgm:t>
        <a:bodyPr/>
        <a:lstStyle/>
        <a:p>
          <a:endParaRPr lang="en-US" sz="1000">
            <a:latin typeface="Calibri Light" panose="020F0302020204030204" pitchFamily="34" charset="0"/>
            <a:cs typeface="Calibri Light" panose="020F0302020204030204" pitchFamily="34" charset="0"/>
          </a:endParaRPr>
        </a:p>
      </dgm:t>
    </dgm:pt>
    <dgm:pt modelId="{12922626-65AA-4ADE-B96F-EC685A976CA2}" type="sibTrans" cxnId="{1D1FA22F-2EA1-4A25-9657-37453CFF9124}">
      <dgm:prSet/>
      <dgm:spPr/>
      <dgm:t>
        <a:bodyPr/>
        <a:lstStyle/>
        <a:p>
          <a:endParaRPr lang="en-US" sz="1000">
            <a:latin typeface="Calibri Light" panose="020F0302020204030204" pitchFamily="34" charset="0"/>
            <a:cs typeface="Calibri Light" panose="020F0302020204030204" pitchFamily="34" charset="0"/>
          </a:endParaRPr>
        </a:p>
      </dgm:t>
    </dgm:pt>
    <dgm:pt modelId="{BEC70B7B-9C2A-426F-9959-9BBF45B81BB0}" type="pres">
      <dgm:prSet presAssocID="{F9C43B64-8862-4523-9A83-958686541CA7}" presName="Name0" presStyleCnt="0">
        <dgm:presLayoutVars>
          <dgm:dir/>
          <dgm:animLvl val="lvl"/>
          <dgm:resizeHandles val="exact"/>
        </dgm:presLayoutVars>
      </dgm:prSet>
      <dgm:spPr/>
    </dgm:pt>
    <dgm:pt modelId="{F824C0C1-DD55-4D8F-AE84-58F05A7C952D}" type="pres">
      <dgm:prSet presAssocID="{EA2CA063-F8E2-430F-B32F-6B4416E922CB}" presName="Name8" presStyleCnt="0"/>
      <dgm:spPr/>
    </dgm:pt>
    <dgm:pt modelId="{084E21FA-A57C-4585-B5BE-7D140CD3D512}" type="pres">
      <dgm:prSet presAssocID="{EA2CA063-F8E2-430F-B32F-6B4416E922CB}" presName="level" presStyleLbl="node1" presStyleIdx="0" presStyleCnt="5">
        <dgm:presLayoutVars>
          <dgm:chMax val="1"/>
          <dgm:bulletEnabled val="1"/>
        </dgm:presLayoutVars>
      </dgm:prSet>
      <dgm:spPr/>
    </dgm:pt>
    <dgm:pt modelId="{1A09BCEB-CE97-4C51-AEDD-8CC44C53C5CD}" type="pres">
      <dgm:prSet presAssocID="{EA2CA063-F8E2-430F-B32F-6B4416E922CB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761D70C9-7AFC-4D5E-8DEE-54512F8EA0BD}" type="pres">
      <dgm:prSet presAssocID="{2E784428-D6E8-4C73-A12B-75C7AE053613}" presName="Name8" presStyleCnt="0"/>
      <dgm:spPr/>
    </dgm:pt>
    <dgm:pt modelId="{9CE06D8D-6AA8-45BE-8A10-1A19B3040246}" type="pres">
      <dgm:prSet presAssocID="{2E784428-D6E8-4C73-A12B-75C7AE053613}" presName="level" presStyleLbl="node1" presStyleIdx="1" presStyleCnt="5">
        <dgm:presLayoutVars>
          <dgm:chMax val="1"/>
          <dgm:bulletEnabled val="1"/>
        </dgm:presLayoutVars>
      </dgm:prSet>
      <dgm:spPr/>
    </dgm:pt>
    <dgm:pt modelId="{47A800F3-6957-47F4-A7D7-1A4385C3B98A}" type="pres">
      <dgm:prSet presAssocID="{2E784428-D6E8-4C73-A12B-75C7AE053613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D14ADFDE-420F-4125-AFE0-B81A73E58EE7}" type="pres">
      <dgm:prSet presAssocID="{0050E455-0E49-43FD-9B07-AF815398654B}" presName="Name8" presStyleCnt="0"/>
      <dgm:spPr/>
    </dgm:pt>
    <dgm:pt modelId="{2807F038-8BD6-4A69-9115-E37EDFC7CAA5}" type="pres">
      <dgm:prSet presAssocID="{0050E455-0E49-43FD-9B07-AF815398654B}" presName="level" presStyleLbl="node1" presStyleIdx="2" presStyleCnt="5">
        <dgm:presLayoutVars>
          <dgm:chMax val="1"/>
          <dgm:bulletEnabled val="1"/>
        </dgm:presLayoutVars>
      </dgm:prSet>
      <dgm:spPr/>
    </dgm:pt>
    <dgm:pt modelId="{FD5CC5EF-4D6B-43FB-95C8-03EEB46BCDC9}" type="pres">
      <dgm:prSet presAssocID="{0050E455-0E49-43FD-9B07-AF815398654B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97A76CEF-B582-4232-A173-C969EE7C1720}" type="pres">
      <dgm:prSet presAssocID="{B2D0204D-F879-4C36-AAF9-41561B900C55}" presName="Name8" presStyleCnt="0"/>
      <dgm:spPr/>
    </dgm:pt>
    <dgm:pt modelId="{8199FFA1-1FF5-471F-BE89-5EC2CB044D02}" type="pres">
      <dgm:prSet presAssocID="{B2D0204D-F879-4C36-AAF9-41561B900C55}" presName="level" presStyleLbl="node1" presStyleIdx="3" presStyleCnt="5">
        <dgm:presLayoutVars>
          <dgm:chMax val="1"/>
          <dgm:bulletEnabled val="1"/>
        </dgm:presLayoutVars>
      </dgm:prSet>
      <dgm:spPr/>
    </dgm:pt>
    <dgm:pt modelId="{A0424ED1-864B-42B7-BCAB-362D1298E7D2}" type="pres">
      <dgm:prSet presAssocID="{B2D0204D-F879-4C36-AAF9-41561B900C55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FC6406BF-9C22-4143-8911-F2CF4735D288}" type="pres">
      <dgm:prSet presAssocID="{E73359D2-F834-433A-BF90-D94E03A4672F}" presName="Name8" presStyleCnt="0"/>
      <dgm:spPr/>
    </dgm:pt>
    <dgm:pt modelId="{3E25165B-7D8B-40AB-834C-1BA7E4A74FE7}" type="pres">
      <dgm:prSet presAssocID="{E73359D2-F834-433A-BF90-D94E03A4672F}" presName="level" presStyleLbl="node1" presStyleIdx="4" presStyleCnt="5">
        <dgm:presLayoutVars>
          <dgm:chMax val="1"/>
          <dgm:bulletEnabled val="1"/>
        </dgm:presLayoutVars>
      </dgm:prSet>
      <dgm:spPr/>
    </dgm:pt>
    <dgm:pt modelId="{B99B9167-BCE6-4F09-B6F9-0D45F738E4E2}" type="pres">
      <dgm:prSet presAssocID="{E73359D2-F834-433A-BF90-D94E03A4672F}" presName="levelTx" presStyleLbl="revTx" presStyleIdx="0" presStyleCnt="0">
        <dgm:presLayoutVars>
          <dgm:chMax val="1"/>
          <dgm:bulletEnabled val="1"/>
        </dgm:presLayoutVars>
      </dgm:prSet>
      <dgm:spPr/>
    </dgm:pt>
  </dgm:ptLst>
  <dgm:cxnLst>
    <dgm:cxn modelId="{72CBA508-5ACA-4A9E-9BFD-AFF63F97F1E3}" type="presOf" srcId="{E73359D2-F834-433A-BF90-D94E03A4672F}" destId="{B99B9167-BCE6-4F09-B6F9-0D45F738E4E2}" srcOrd="1" destOrd="0" presId="urn:microsoft.com/office/officeart/2005/8/layout/pyramid1"/>
    <dgm:cxn modelId="{72DD9D1C-BF37-4F28-B788-D58BCD2C311B}" type="presOf" srcId="{0050E455-0E49-43FD-9B07-AF815398654B}" destId="{2807F038-8BD6-4A69-9115-E37EDFC7CAA5}" srcOrd="0" destOrd="0" presId="urn:microsoft.com/office/officeart/2005/8/layout/pyramid1"/>
    <dgm:cxn modelId="{B5D1CA20-842F-44D2-BA06-69603EF7E9F7}" type="presOf" srcId="{EA2CA063-F8E2-430F-B32F-6B4416E922CB}" destId="{084E21FA-A57C-4585-B5BE-7D140CD3D512}" srcOrd="0" destOrd="0" presId="urn:microsoft.com/office/officeart/2005/8/layout/pyramid1"/>
    <dgm:cxn modelId="{8DE4D527-F3C8-4064-A2B0-282D32B3B28F}" type="presOf" srcId="{EA2CA063-F8E2-430F-B32F-6B4416E922CB}" destId="{1A09BCEB-CE97-4C51-AEDD-8CC44C53C5CD}" srcOrd="1" destOrd="0" presId="urn:microsoft.com/office/officeart/2005/8/layout/pyramid1"/>
    <dgm:cxn modelId="{1D1FA22F-2EA1-4A25-9657-37453CFF9124}" srcId="{F9C43B64-8862-4523-9A83-958686541CA7}" destId="{E73359D2-F834-433A-BF90-D94E03A4672F}" srcOrd="4" destOrd="0" parTransId="{A9FEE12E-CC74-4C53-9035-B3377F635B55}" sibTransId="{12922626-65AA-4ADE-B96F-EC685A976CA2}"/>
    <dgm:cxn modelId="{6A577B36-DCF9-4912-9813-BB47E9894BBE}" type="presOf" srcId="{B2D0204D-F879-4C36-AAF9-41561B900C55}" destId="{8199FFA1-1FF5-471F-BE89-5EC2CB044D02}" srcOrd="0" destOrd="0" presId="urn:microsoft.com/office/officeart/2005/8/layout/pyramid1"/>
    <dgm:cxn modelId="{BECADD3C-0792-4BF3-9694-DBE8C342F6D3}" srcId="{F9C43B64-8862-4523-9A83-958686541CA7}" destId="{2E784428-D6E8-4C73-A12B-75C7AE053613}" srcOrd="1" destOrd="0" parTransId="{213424C1-A7A3-485C-95E2-D7640B43E51A}" sibTransId="{F0E34087-C85D-4B13-B887-E4C5C4AE38D9}"/>
    <dgm:cxn modelId="{46EDF166-2CD7-41C1-BE4A-F752CF17F40C}" srcId="{F9C43B64-8862-4523-9A83-958686541CA7}" destId="{EA2CA063-F8E2-430F-B32F-6B4416E922CB}" srcOrd="0" destOrd="0" parTransId="{5725939E-B4E2-48EC-BB4B-B598FDBEDF20}" sibTransId="{E8BDBB3C-2797-4E9C-8C34-30E3165372F3}"/>
    <dgm:cxn modelId="{19102C49-5ABA-4905-890F-D6F16E0527B9}" type="presOf" srcId="{B2D0204D-F879-4C36-AAF9-41561B900C55}" destId="{A0424ED1-864B-42B7-BCAB-362D1298E7D2}" srcOrd="1" destOrd="0" presId="urn:microsoft.com/office/officeart/2005/8/layout/pyramid1"/>
    <dgm:cxn modelId="{E31149A1-79D8-4612-8841-076877D5D868}" type="presOf" srcId="{2E784428-D6E8-4C73-A12B-75C7AE053613}" destId="{47A800F3-6957-47F4-A7D7-1A4385C3B98A}" srcOrd="1" destOrd="0" presId="urn:microsoft.com/office/officeart/2005/8/layout/pyramid1"/>
    <dgm:cxn modelId="{BB1DB2A6-3122-48D3-90DC-5010AA0B406B}" type="presOf" srcId="{E73359D2-F834-433A-BF90-D94E03A4672F}" destId="{3E25165B-7D8B-40AB-834C-1BA7E4A74FE7}" srcOrd="0" destOrd="0" presId="urn:microsoft.com/office/officeart/2005/8/layout/pyramid1"/>
    <dgm:cxn modelId="{1DE9F5CC-69F5-4E1B-AA89-192B86676196}" type="presOf" srcId="{F9C43B64-8862-4523-9A83-958686541CA7}" destId="{BEC70B7B-9C2A-426F-9959-9BBF45B81BB0}" srcOrd="0" destOrd="0" presId="urn:microsoft.com/office/officeart/2005/8/layout/pyramid1"/>
    <dgm:cxn modelId="{244B3CD3-4F9C-4C3E-9664-408EFEF9ED8C}" type="presOf" srcId="{0050E455-0E49-43FD-9B07-AF815398654B}" destId="{FD5CC5EF-4D6B-43FB-95C8-03EEB46BCDC9}" srcOrd="1" destOrd="0" presId="urn:microsoft.com/office/officeart/2005/8/layout/pyramid1"/>
    <dgm:cxn modelId="{E7D549D6-BA57-4D5F-A983-242D4D7E4047}" srcId="{F9C43B64-8862-4523-9A83-958686541CA7}" destId="{0050E455-0E49-43FD-9B07-AF815398654B}" srcOrd="2" destOrd="0" parTransId="{37FBDE24-E04F-4E93-9207-49E4D7FAA2CB}" sibTransId="{F7D1641E-025E-43BF-A4D4-E8DA582A9CD7}"/>
    <dgm:cxn modelId="{AE4EAFD6-0258-4AA3-818A-EABA7D4F9EE3}" type="presOf" srcId="{2E784428-D6E8-4C73-A12B-75C7AE053613}" destId="{9CE06D8D-6AA8-45BE-8A10-1A19B3040246}" srcOrd="0" destOrd="0" presId="urn:microsoft.com/office/officeart/2005/8/layout/pyramid1"/>
    <dgm:cxn modelId="{F97C6CFB-4694-4788-8197-DE20E7701D34}" srcId="{F9C43B64-8862-4523-9A83-958686541CA7}" destId="{B2D0204D-F879-4C36-AAF9-41561B900C55}" srcOrd="3" destOrd="0" parTransId="{BD12A1CE-E7A7-48E5-95F4-7A5FEFAE1D53}" sibTransId="{BF25126B-5BCF-44DC-B645-1DC581B203B7}"/>
    <dgm:cxn modelId="{B7AE55DD-5109-4F9A-B62F-1B28C0B658BC}" type="presParOf" srcId="{BEC70B7B-9C2A-426F-9959-9BBF45B81BB0}" destId="{F824C0C1-DD55-4D8F-AE84-58F05A7C952D}" srcOrd="0" destOrd="0" presId="urn:microsoft.com/office/officeart/2005/8/layout/pyramid1"/>
    <dgm:cxn modelId="{B7F34606-CDF2-4BEC-8F79-525ACE790F4B}" type="presParOf" srcId="{F824C0C1-DD55-4D8F-AE84-58F05A7C952D}" destId="{084E21FA-A57C-4585-B5BE-7D140CD3D512}" srcOrd="0" destOrd="0" presId="urn:microsoft.com/office/officeart/2005/8/layout/pyramid1"/>
    <dgm:cxn modelId="{6F61F3FA-4096-44A1-947E-6EC7AC5E2561}" type="presParOf" srcId="{F824C0C1-DD55-4D8F-AE84-58F05A7C952D}" destId="{1A09BCEB-CE97-4C51-AEDD-8CC44C53C5CD}" srcOrd="1" destOrd="0" presId="urn:microsoft.com/office/officeart/2005/8/layout/pyramid1"/>
    <dgm:cxn modelId="{03A5505D-9C76-4F78-B732-5723697EBAA7}" type="presParOf" srcId="{BEC70B7B-9C2A-426F-9959-9BBF45B81BB0}" destId="{761D70C9-7AFC-4D5E-8DEE-54512F8EA0BD}" srcOrd="1" destOrd="0" presId="urn:microsoft.com/office/officeart/2005/8/layout/pyramid1"/>
    <dgm:cxn modelId="{6350B83A-22C5-455C-903F-B800351D3EA4}" type="presParOf" srcId="{761D70C9-7AFC-4D5E-8DEE-54512F8EA0BD}" destId="{9CE06D8D-6AA8-45BE-8A10-1A19B3040246}" srcOrd="0" destOrd="0" presId="urn:microsoft.com/office/officeart/2005/8/layout/pyramid1"/>
    <dgm:cxn modelId="{01A8077D-EDBB-4157-852B-350CC342876C}" type="presParOf" srcId="{761D70C9-7AFC-4D5E-8DEE-54512F8EA0BD}" destId="{47A800F3-6957-47F4-A7D7-1A4385C3B98A}" srcOrd="1" destOrd="0" presId="urn:microsoft.com/office/officeart/2005/8/layout/pyramid1"/>
    <dgm:cxn modelId="{79F20705-A877-4B11-BF5A-4DC410A0ECEA}" type="presParOf" srcId="{BEC70B7B-9C2A-426F-9959-9BBF45B81BB0}" destId="{D14ADFDE-420F-4125-AFE0-B81A73E58EE7}" srcOrd="2" destOrd="0" presId="urn:microsoft.com/office/officeart/2005/8/layout/pyramid1"/>
    <dgm:cxn modelId="{FE193011-F9C4-4808-8A52-E4D1FA5EA476}" type="presParOf" srcId="{D14ADFDE-420F-4125-AFE0-B81A73E58EE7}" destId="{2807F038-8BD6-4A69-9115-E37EDFC7CAA5}" srcOrd="0" destOrd="0" presId="urn:microsoft.com/office/officeart/2005/8/layout/pyramid1"/>
    <dgm:cxn modelId="{594F6A41-A692-41CA-A72E-138B62E7CE4A}" type="presParOf" srcId="{D14ADFDE-420F-4125-AFE0-B81A73E58EE7}" destId="{FD5CC5EF-4D6B-43FB-95C8-03EEB46BCDC9}" srcOrd="1" destOrd="0" presId="urn:microsoft.com/office/officeart/2005/8/layout/pyramid1"/>
    <dgm:cxn modelId="{A962BCDF-2FB2-46B0-8FA7-0E5A5B309E7F}" type="presParOf" srcId="{BEC70B7B-9C2A-426F-9959-9BBF45B81BB0}" destId="{97A76CEF-B582-4232-A173-C969EE7C1720}" srcOrd="3" destOrd="0" presId="urn:microsoft.com/office/officeart/2005/8/layout/pyramid1"/>
    <dgm:cxn modelId="{F287D461-2817-490C-BDB5-67CE44873BBD}" type="presParOf" srcId="{97A76CEF-B582-4232-A173-C969EE7C1720}" destId="{8199FFA1-1FF5-471F-BE89-5EC2CB044D02}" srcOrd="0" destOrd="0" presId="urn:microsoft.com/office/officeart/2005/8/layout/pyramid1"/>
    <dgm:cxn modelId="{CDDE2AA0-4780-4937-BFFC-7B21ACE7FACA}" type="presParOf" srcId="{97A76CEF-B582-4232-A173-C969EE7C1720}" destId="{A0424ED1-864B-42B7-BCAB-362D1298E7D2}" srcOrd="1" destOrd="0" presId="urn:microsoft.com/office/officeart/2005/8/layout/pyramid1"/>
    <dgm:cxn modelId="{714D327C-E927-49F4-B381-3ADEF885060E}" type="presParOf" srcId="{BEC70B7B-9C2A-426F-9959-9BBF45B81BB0}" destId="{FC6406BF-9C22-4143-8911-F2CF4735D288}" srcOrd="4" destOrd="0" presId="urn:microsoft.com/office/officeart/2005/8/layout/pyramid1"/>
    <dgm:cxn modelId="{54292593-B266-4936-AA0F-4865357B7A88}" type="presParOf" srcId="{FC6406BF-9C22-4143-8911-F2CF4735D288}" destId="{3E25165B-7D8B-40AB-834C-1BA7E4A74FE7}" srcOrd="0" destOrd="0" presId="urn:microsoft.com/office/officeart/2005/8/layout/pyramid1"/>
    <dgm:cxn modelId="{CFB64654-D432-43B3-BAE6-8565E503BBCD}" type="presParOf" srcId="{FC6406BF-9C22-4143-8911-F2CF4735D288}" destId="{B99B9167-BCE6-4F09-B6F9-0D45F738E4E2}" srcOrd="1" destOrd="0" presId="urn:microsoft.com/office/officeart/2005/8/layout/pyramid1"/>
  </dgm:cxnLst>
  <dgm:bg>
    <a:effectLst>
      <a:outerShdw blurRad="50800" dist="38100" algn="l" rotWithShape="0">
        <a:prstClr val="black">
          <a:alpha val="40000"/>
        </a:prstClr>
      </a:outerShdw>
    </a:effectLst>
  </dgm:bg>
  <dgm:whole>
    <a:ln w="19050"/>
  </dgm:whole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84E21FA-A57C-4585-B5BE-7D140CD3D512}">
      <dsp:nvSpPr>
        <dsp:cNvPr id="0" name=""/>
        <dsp:cNvSpPr/>
      </dsp:nvSpPr>
      <dsp:spPr>
        <a:xfrm>
          <a:off x="1008874" y="0"/>
          <a:ext cx="504437" cy="420520"/>
        </a:xfrm>
        <a:prstGeom prst="trapezoid">
          <a:avLst>
            <a:gd name="adj" fmla="val 59978"/>
          </a:avLst>
        </a:prstGeom>
        <a:solidFill>
          <a:schemeClr val="accent3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b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i-FI" sz="1200" kern="1200" dirty="0">
              <a:latin typeface="Calibri Light" panose="020F0302020204030204" pitchFamily="34" charset="0"/>
              <a:cs typeface="Calibri Light" panose="020F0302020204030204" pitchFamily="34" charset="0"/>
            </a:rPr>
            <a:t>NR</a:t>
          </a:r>
          <a:endParaRPr lang="en-US" sz="1200" kern="1200" dirty="0">
            <a:latin typeface="Calibri Light" panose="020F0302020204030204" pitchFamily="34" charset="0"/>
            <a:cs typeface="Calibri Light" panose="020F0302020204030204" pitchFamily="34" charset="0"/>
          </a:endParaRPr>
        </a:p>
      </dsp:txBody>
      <dsp:txXfrm>
        <a:off x="1008874" y="0"/>
        <a:ext cx="504437" cy="420520"/>
      </dsp:txXfrm>
    </dsp:sp>
    <dsp:sp modelId="{9CE06D8D-6AA8-45BE-8A10-1A19B3040246}">
      <dsp:nvSpPr>
        <dsp:cNvPr id="0" name=""/>
        <dsp:cNvSpPr/>
      </dsp:nvSpPr>
      <dsp:spPr>
        <a:xfrm>
          <a:off x="756655" y="420520"/>
          <a:ext cx="1008874" cy="420520"/>
        </a:xfrm>
        <a:prstGeom prst="trapezoid">
          <a:avLst>
            <a:gd name="adj" fmla="val 59978"/>
          </a:avLst>
        </a:prstGeom>
        <a:solidFill>
          <a:schemeClr val="accent3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i-FI" sz="1200" kern="1200" dirty="0">
              <a:latin typeface="Calibri Light" panose="020F0302020204030204" pitchFamily="34" charset="0"/>
              <a:cs typeface="Calibri Light" panose="020F0302020204030204" pitchFamily="34" charset="0"/>
            </a:rPr>
            <a:t>RedCap</a:t>
          </a:r>
          <a:endParaRPr lang="en-US" sz="1200" kern="1200" dirty="0">
            <a:latin typeface="Calibri Light" panose="020F0302020204030204" pitchFamily="34" charset="0"/>
            <a:cs typeface="Calibri Light" panose="020F0302020204030204" pitchFamily="34" charset="0"/>
          </a:endParaRPr>
        </a:p>
      </dsp:txBody>
      <dsp:txXfrm>
        <a:off x="933208" y="420520"/>
        <a:ext cx="655768" cy="420520"/>
      </dsp:txXfrm>
    </dsp:sp>
    <dsp:sp modelId="{2807F038-8BD6-4A69-9115-E37EDFC7CAA5}">
      <dsp:nvSpPr>
        <dsp:cNvPr id="0" name=""/>
        <dsp:cNvSpPr/>
      </dsp:nvSpPr>
      <dsp:spPr>
        <a:xfrm>
          <a:off x="504437" y="841041"/>
          <a:ext cx="1513311" cy="420520"/>
        </a:xfrm>
        <a:prstGeom prst="trapezoid">
          <a:avLst>
            <a:gd name="adj" fmla="val 59978"/>
          </a:avLst>
        </a:prstGeom>
        <a:solidFill>
          <a:srgbClr val="D1F5DA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i-FI" sz="1200" kern="1200" dirty="0">
              <a:latin typeface="Calibri Light" panose="020F0302020204030204" pitchFamily="34" charset="0"/>
              <a:cs typeface="Calibri Light" panose="020F0302020204030204" pitchFamily="34" charset="0"/>
            </a:rPr>
            <a:t>LTE-M</a:t>
          </a:r>
          <a:endParaRPr lang="en-US" sz="1200" kern="1200" dirty="0">
            <a:latin typeface="Calibri Light" panose="020F0302020204030204" pitchFamily="34" charset="0"/>
            <a:cs typeface="Calibri Light" panose="020F0302020204030204" pitchFamily="34" charset="0"/>
          </a:endParaRPr>
        </a:p>
      </dsp:txBody>
      <dsp:txXfrm>
        <a:off x="769266" y="841041"/>
        <a:ext cx="983652" cy="420520"/>
      </dsp:txXfrm>
    </dsp:sp>
    <dsp:sp modelId="{8199FFA1-1FF5-471F-BE89-5EC2CB044D02}">
      <dsp:nvSpPr>
        <dsp:cNvPr id="0" name=""/>
        <dsp:cNvSpPr/>
      </dsp:nvSpPr>
      <dsp:spPr>
        <a:xfrm>
          <a:off x="252218" y="1261561"/>
          <a:ext cx="2017748" cy="420520"/>
        </a:xfrm>
        <a:prstGeom prst="trapezoid">
          <a:avLst>
            <a:gd name="adj" fmla="val 59978"/>
          </a:avLst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i-FI" sz="1200" kern="1200" dirty="0">
              <a:latin typeface="Calibri Light" panose="020F0302020204030204" pitchFamily="34" charset="0"/>
              <a:cs typeface="Calibri Light" panose="020F0302020204030204" pitchFamily="34" charset="0"/>
            </a:rPr>
            <a:t>NB-IoT</a:t>
          </a:r>
          <a:endParaRPr lang="en-US" sz="1200" kern="1200" dirty="0">
            <a:latin typeface="Calibri Light" panose="020F0302020204030204" pitchFamily="34" charset="0"/>
            <a:cs typeface="Calibri Light" panose="020F0302020204030204" pitchFamily="34" charset="0"/>
          </a:endParaRPr>
        </a:p>
      </dsp:txBody>
      <dsp:txXfrm>
        <a:off x="605324" y="1261561"/>
        <a:ext cx="1311536" cy="420520"/>
      </dsp:txXfrm>
    </dsp:sp>
    <dsp:sp modelId="{3E25165B-7D8B-40AB-834C-1BA7E4A74FE7}">
      <dsp:nvSpPr>
        <dsp:cNvPr id="0" name=""/>
        <dsp:cNvSpPr/>
      </dsp:nvSpPr>
      <dsp:spPr>
        <a:xfrm>
          <a:off x="0" y="1682082"/>
          <a:ext cx="2522185" cy="420520"/>
        </a:xfrm>
        <a:prstGeom prst="trapezoid">
          <a:avLst>
            <a:gd name="adj" fmla="val 59978"/>
          </a:avLst>
        </a:prstGeom>
        <a:solidFill>
          <a:schemeClr val="accent5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i-FI" sz="1200" b="1" kern="1200" dirty="0">
              <a:solidFill>
                <a:schemeClr val="tx1">
                  <a:lumMod val="50000"/>
                </a:schemeClr>
              </a:solidFill>
              <a:latin typeface="+mj-lt"/>
              <a:cs typeface="Calibri Light" panose="020F0302020204030204" pitchFamily="34" charset="0"/>
            </a:rPr>
            <a:t>Passive IoT</a:t>
          </a:r>
          <a:endParaRPr lang="en-US" sz="1200" b="1" kern="1200" dirty="0">
            <a:solidFill>
              <a:schemeClr val="tx1">
                <a:lumMod val="50000"/>
              </a:schemeClr>
            </a:solidFill>
            <a:latin typeface="+mj-lt"/>
            <a:cs typeface="Calibri Light" panose="020F0302020204030204" pitchFamily="34" charset="0"/>
          </a:endParaRPr>
        </a:p>
      </dsp:txBody>
      <dsp:txXfrm>
        <a:off x="441382" y="1682082"/>
        <a:ext cx="1639420" cy="4205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C0AF9C-0A1E-FC44-A9E4-B2D2C27B174D}" type="datetimeFigureOut">
              <a:rPr lang="en-US" smtClean="0"/>
              <a:pPr/>
              <a:t>12/5/2022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29539A-7074-1540-A465-2A6DCBB7F9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938507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3E4A5B-860F-48A8-8317-191E0EF4C33B}" type="datetimeFigureOut">
              <a:rPr lang="en-GB" smtClean="0"/>
              <a:pPr/>
              <a:t>05/12/2022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1425"/>
            <a:ext cx="595630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0ABA6D-F0DA-4F85-A720-04754C301D6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823741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03237" y="1693449"/>
            <a:ext cx="11210925" cy="1021177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3800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3237" y="2836864"/>
            <a:ext cx="11210925" cy="1655762"/>
          </a:xfrm>
        </p:spPr>
        <p:txBody>
          <a:bodyPr>
            <a:noAutofit/>
          </a:bodyPr>
          <a:lstStyle>
            <a:lvl1pPr marL="0" indent="0" algn="l">
              <a:buNone/>
              <a:defRPr sz="1400" b="1">
                <a:solidFill>
                  <a:schemeClr val="accent6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503889" y="5763237"/>
            <a:ext cx="10854974" cy="589939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1400" b="1">
                <a:solidFill>
                  <a:schemeClr val="accent6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400">
                <a:solidFill>
                  <a:schemeClr val="accent6"/>
                </a:solidFill>
              </a:defRPr>
            </a:lvl2pPr>
            <a:lvl3pPr marL="0" indent="0">
              <a:spcBef>
                <a:spcPts val="0"/>
              </a:spcBef>
              <a:buNone/>
              <a:defRPr sz="1400"/>
            </a:lvl3pPr>
            <a:lvl4pPr marL="0" indent="0">
              <a:spcBef>
                <a:spcPts val="0"/>
              </a:spcBef>
              <a:buNone/>
              <a:defRPr sz="1400"/>
            </a:lvl4pPr>
            <a:lvl5pPr marL="0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41601937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4" orient="horz" pos="1302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43564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1014" y="1700214"/>
            <a:ext cx="5423508" cy="43846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0651" y="1700212"/>
            <a:ext cx="5423512" cy="43846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21395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1013" y="587066"/>
            <a:ext cx="11233150" cy="104885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013" y="1701008"/>
            <a:ext cx="11233149" cy="438388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43652" y="6403512"/>
            <a:ext cx="370511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505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62" r:id="rId2"/>
    <p:sldLayoutId id="2147483664" r:id="rId3"/>
  </p:sldLayoutIdLst>
  <p:hf hdr="0"/>
  <p:txStyles>
    <p:titleStyle>
      <a:lvl1pPr algn="l" defTabSz="914400" rtl="0" eaLnBrk="1" latinLnBrk="0" hangingPunct="1">
        <a:lnSpc>
          <a:spcPct val="82000"/>
        </a:lnSpc>
        <a:spcBef>
          <a:spcPct val="0"/>
        </a:spcBef>
        <a:buNone/>
        <a:defRPr sz="3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1463" indent="-271463" algn="l" defTabSz="91440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804863" indent="-358775" algn="l" defTabSz="914400" rtl="0" eaLnBrk="1" latinLnBrk="0" hangingPunct="1">
        <a:lnSpc>
          <a:spcPct val="90000"/>
        </a:lnSpc>
        <a:spcBef>
          <a:spcPts val="900"/>
        </a:spcBef>
        <a:buFont typeface="Calibri Light" panose="020F03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77913" indent="-174625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257300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435100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-"/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03" userDrawn="1">
          <p15:clr>
            <a:srgbClr val="F26B43"/>
          </p15:clr>
        </p15:guide>
        <p15:guide id="2" pos="5443" userDrawn="1">
          <p15:clr>
            <a:srgbClr val="F26B43"/>
          </p15:clr>
        </p15:guide>
        <p15:guide id="3" orient="horz" pos="582" userDrawn="1">
          <p15:clr>
            <a:srgbClr val="F26B43"/>
          </p15:clr>
        </p15:guide>
        <p15:guide id="4" orient="horz" pos="1071" userDrawn="1">
          <p15:clr>
            <a:srgbClr val="F26B43"/>
          </p15:clr>
        </p15:guide>
        <p15:guide id="5" orient="horz" pos="3833" userDrawn="1">
          <p15:clr>
            <a:srgbClr val="F26B43"/>
          </p15:clr>
        </p15:guide>
        <p15:guide id="6" orient="horz" pos="1164" userDrawn="1">
          <p15:clr>
            <a:srgbClr val="F26B43"/>
          </p15:clr>
        </p15:guide>
        <p15:guide id="7" pos="737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wmf"/><Relationship Id="rId3" Type="http://schemas.openxmlformats.org/officeDocument/2006/relationships/image" Target="../media/image11.wmf"/><Relationship Id="rId7" Type="http://schemas.openxmlformats.org/officeDocument/2006/relationships/image" Target="../media/image4.wmf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.wmf"/><Relationship Id="rId11" Type="http://schemas.openxmlformats.org/officeDocument/2006/relationships/image" Target="../media/image13.wmf"/><Relationship Id="rId5" Type="http://schemas.openxmlformats.org/officeDocument/2006/relationships/image" Target="../media/image1.wmf"/><Relationship Id="rId10" Type="http://schemas.openxmlformats.org/officeDocument/2006/relationships/image" Target="../media/image12.wmf"/><Relationship Id="rId4" Type="http://schemas.openxmlformats.org/officeDocument/2006/relationships/image" Target="../media/image2.wmf"/><Relationship Id="rId9" Type="http://schemas.openxmlformats.org/officeDocument/2006/relationships/image" Target="../media/image7.w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1_Serv/TSGS1_100_Toulouse/inbox/S1-223508.zip" TargetMode="External"/><Relationship Id="rId2" Type="http://schemas.openxmlformats.org/officeDocument/2006/relationships/hyperlink" Target="https://www.3gpp.org/ftp/tsg_ran/TSG_RAN/TSGR_97e/Docs/RP-222685.zip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3" Type="http://schemas.openxmlformats.org/officeDocument/2006/relationships/image" Target="../media/image2.wmf"/><Relationship Id="rId7" Type="http://schemas.openxmlformats.org/officeDocument/2006/relationships/image" Target="../media/image6.wmf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wmf"/><Relationship Id="rId11" Type="http://schemas.openxmlformats.org/officeDocument/2006/relationships/image" Target="../media/image10.wmf"/><Relationship Id="rId5" Type="http://schemas.openxmlformats.org/officeDocument/2006/relationships/image" Target="../media/image4.wmf"/><Relationship Id="rId10" Type="http://schemas.openxmlformats.org/officeDocument/2006/relationships/image" Target="../media/image9.emf"/><Relationship Id="rId4" Type="http://schemas.openxmlformats.org/officeDocument/2006/relationships/image" Target="../media/image3.wmf"/><Relationship Id="rId9" Type="http://schemas.openxmlformats.org/officeDocument/2006/relationships/image" Target="../media/image8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13" Type="http://schemas.openxmlformats.org/officeDocument/2006/relationships/image" Target="../media/image9.emf"/><Relationship Id="rId3" Type="http://schemas.openxmlformats.org/officeDocument/2006/relationships/image" Target="../media/image2.wmf"/><Relationship Id="rId7" Type="http://schemas.openxmlformats.org/officeDocument/2006/relationships/image" Target="../media/image13.wmf"/><Relationship Id="rId12" Type="http://schemas.openxmlformats.org/officeDocument/2006/relationships/image" Target="../media/image8.wmf"/><Relationship Id="rId17" Type="http://schemas.openxmlformats.org/officeDocument/2006/relationships/image" Target="../media/image10.wmf"/><Relationship Id="rId2" Type="http://schemas.openxmlformats.org/officeDocument/2006/relationships/image" Target="../media/image1.wmf"/><Relationship Id="rId16" Type="http://schemas.openxmlformats.org/officeDocument/2006/relationships/image" Target="../media/image16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wmf"/><Relationship Id="rId11" Type="http://schemas.openxmlformats.org/officeDocument/2006/relationships/image" Target="../media/image7.wmf"/><Relationship Id="rId5" Type="http://schemas.openxmlformats.org/officeDocument/2006/relationships/image" Target="../media/image11.wmf"/><Relationship Id="rId15" Type="http://schemas.openxmlformats.org/officeDocument/2006/relationships/image" Target="../media/image15.wmf"/><Relationship Id="rId10" Type="http://schemas.openxmlformats.org/officeDocument/2006/relationships/image" Target="../media/image6.wmf"/><Relationship Id="rId4" Type="http://schemas.openxmlformats.org/officeDocument/2006/relationships/image" Target="../media/image3.wmf"/><Relationship Id="rId9" Type="http://schemas.openxmlformats.org/officeDocument/2006/relationships/image" Target="../media/image5.wmf"/><Relationship Id="rId14" Type="http://schemas.openxmlformats.org/officeDocument/2006/relationships/image" Target="../media/image14.w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13" Type="http://schemas.openxmlformats.org/officeDocument/2006/relationships/image" Target="../media/image19.png"/><Relationship Id="rId3" Type="http://schemas.openxmlformats.org/officeDocument/2006/relationships/hyperlink" Target="https://portal.3gpp.org/desktopmodules/WorkItem/WorkItemDetails.aspx?workitemId=950004" TargetMode="External"/><Relationship Id="rId7" Type="http://schemas.openxmlformats.org/officeDocument/2006/relationships/diagramLayout" Target="../diagrams/layout1.xml"/><Relationship Id="rId12" Type="http://schemas.openxmlformats.org/officeDocument/2006/relationships/image" Target="../media/image18.svg"/><Relationship Id="rId2" Type="http://schemas.openxmlformats.org/officeDocument/2006/relationships/hyperlink" Target="https://www.3gpp.org/ftp/tsg_ran/TSG_RAN/TSGR_AHs/2021_06_RAN_Rel18_WS/Docs/RWS-210453.zip" TargetMode="External"/><Relationship Id="rId1" Type="http://schemas.openxmlformats.org/officeDocument/2006/relationships/slideLayout" Target="../slideLayouts/slideLayout3.xml"/><Relationship Id="rId6" Type="http://schemas.openxmlformats.org/officeDocument/2006/relationships/diagramData" Target="../diagrams/data1.xml"/><Relationship Id="rId11" Type="http://schemas.openxmlformats.org/officeDocument/2006/relationships/image" Target="../media/image17.png"/><Relationship Id="rId5" Type="http://schemas.openxmlformats.org/officeDocument/2006/relationships/hyperlink" Target="http://www.3gpp.org/ftp/tsg_ran/TSG_RAN/TSGR_94e/Docs/RP-212688.zip" TargetMode="External"/><Relationship Id="rId10" Type="http://schemas.microsoft.com/office/2007/relationships/diagramDrawing" Target="../diagrams/drawing1.xml"/><Relationship Id="rId4" Type="http://schemas.openxmlformats.org/officeDocument/2006/relationships/hyperlink" Target="https://portal.3gpp.org/desktopmodules/Specifications/SpecificationDetails.aspx?specificationId=4045" TargetMode="External"/><Relationship Id="rId9" Type="http://schemas.openxmlformats.org/officeDocument/2006/relationships/diagramColors" Target="../diagrams/colors1.xml"/><Relationship Id="rId14" Type="http://schemas.openxmlformats.org/officeDocument/2006/relationships/image" Target="../media/image20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Ambient IoT</a:t>
            </a:r>
            <a:br>
              <a:rPr lang="en-US" dirty="0"/>
            </a:br>
            <a:r>
              <a:rPr lang="en-US" sz="3200" b="0" dirty="0">
                <a:latin typeface="+mn-lt"/>
              </a:rPr>
              <a:t>-</a:t>
            </a:r>
            <a:r>
              <a:rPr lang="en-US" sz="3200" dirty="0"/>
              <a:t> </a:t>
            </a:r>
            <a:r>
              <a:rPr lang="en-US" sz="3200" b="0" dirty="0">
                <a:latin typeface="+mn-lt"/>
              </a:rPr>
              <a:t>Deployment Scenarios</a:t>
            </a:r>
            <a:br>
              <a:rPr lang="en-US" sz="3200" b="0" dirty="0">
                <a:latin typeface="+mn-lt"/>
              </a:rPr>
            </a:br>
            <a:r>
              <a:rPr lang="en-US" sz="3200" b="0" dirty="0">
                <a:latin typeface="+mn-lt"/>
              </a:rPr>
              <a:t>- Device Characteristics</a:t>
            </a:r>
            <a:endParaRPr lang="en-US" b="0" dirty="0">
              <a:latin typeface="+mn-lt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1</a:t>
            </a:fld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z="1800" dirty="0"/>
              <a:t>MediaTek Inc.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03889" y="402672"/>
            <a:ext cx="11210274" cy="65434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tabLst>
                <a:tab pos="11199813" algn="r"/>
              </a:tabLst>
            </a:pPr>
            <a:r>
              <a:rPr lang="en-US" b="1" dirty="0">
                <a:latin typeface="+mj-lt"/>
              </a:rPr>
              <a:t>3GPP TSG RAN#98e	RP-223239</a:t>
            </a:r>
          </a:p>
          <a:p>
            <a:pPr>
              <a:tabLst>
                <a:tab pos="11199813" algn="r"/>
              </a:tabLst>
            </a:pPr>
            <a:r>
              <a:rPr lang="en-US" dirty="0"/>
              <a:t>Electronic December 13</a:t>
            </a:r>
            <a:r>
              <a:rPr lang="en-US" baseline="30000" dirty="0"/>
              <a:t>th</a:t>
            </a:r>
            <a:r>
              <a:rPr lang="en-US" dirty="0"/>
              <a:t>-17</a:t>
            </a:r>
            <a:r>
              <a:rPr lang="en-US" baseline="30000" dirty="0"/>
              <a:t>th</a:t>
            </a:r>
            <a:r>
              <a:rPr lang="en-US" dirty="0"/>
              <a:t> 2022	Agenda Item 9.2.3</a:t>
            </a:r>
          </a:p>
        </p:txBody>
      </p:sp>
    </p:spTree>
    <p:extLst>
      <p:ext uri="{BB962C8B-B14F-4D97-AF65-F5344CB8AC3E}">
        <p14:creationId xmlns:p14="http://schemas.microsoft.com/office/powerpoint/2010/main" val="39376251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0790B2-707A-4992-A250-B0F0C42AA6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Our View</a:t>
            </a:r>
            <a:br>
              <a:rPr lang="fi-FI" dirty="0"/>
            </a:br>
            <a:r>
              <a:rPr lang="fi-FI" b="0" dirty="0">
                <a:latin typeface="+mn-lt"/>
              </a:rPr>
              <a:t>Very focused RAN-level study – </a:t>
            </a:r>
            <a:r>
              <a:rPr lang="fi-FI" b="0" dirty="0">
                <a:solidFill>
                  <a:srgbClr val="FF0000"/>
                </a:solidFill>
                <a:latin typeface="+mn-lt"/>
              </a:rPr>
              <a:t>NO</a:t>
            </a:r>
            <a:r>
              <a:rPr lang="fi-FI" b="0" dirty="0">
                <a:latin typeface="+mn-lt"/>
              </a:rPr>
              <a:t> new 3GPP LPWAN</a:t>
            </a:r>
            <a:endParaRPr lang="en-US" b="0" dirty="0">
              <a:latin typeface="+mn-lt"/>
            </a:endParaRPr>
          </a:p>
        </p:txBody>
      </p:sp>
      <p:graphicFrame>
        <p:nvGraphicFramePr>
          <p:cNvPr id="34" name="Table 11">
            <a:extLst>
              <a:ext uri="{FF2B5EF4-FFF2-40B4-BE49-F238E27FC236}">
                <a16:creationId xmlns:a16="http://schemas.microsoft.com/office/drawing/2014/main" id="{55ED4DEF-33EE-4877-BD18-0B3FF0092C09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824429809"/>
              </p:ext>
            </p:extLst>
          </p:nvPr>
        </p:nvGraphicFramePr>
        <p:xfrm>
          <a:off x="481012" y="1700213"/>
          <a:ext cx="4148065" cy="3784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148065">
                  <a:extLst>
                    <a:ext uri="{9D8B030D-6E8A-4147-A177-3AD203B41FA5}">
                      <a16:colId xmlns:a16="http://schemas.microsoft.com/office/drawing/2014/main" val="5028005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88900" indent="0" algn="ctr"/>
                      <a:r>
                        <a:rPr lang="en-US" sz="1400" dirty="0">
                          <a:latin typeface="+mj-lt"/>
                        </a:rPr>
                        <a:t>Passive IoT – </a:t>
                      </a:r>
                      <a:r>
                        <a:rPr lang="en-US" sz="1400" dirty="0">
                          <a:latin typeface="+mn-lt"/>
                        </a:rPr>
                        <a:t>“Passive IoT Tag”</a:t>
                      </a:r>
                    </a:p>
                  </a:txBody>
                  <a:tcPr marL="45720" marR="45720" anchor="ctr">
                    <a:lnL w="381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69803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tabLst>
                          <a:tab pos="1616075" algn="l"/>
                        </a:tabLst>
                      </a:pPr>
                      <a:r>
                        <a:rPr lang="en-US" sz="1100" dirty="0">
                          <a:latin typeface="+mj-lt"/>
                          <a:cs typeface="Calibri Light" panose="020F0302020204030204" pitchFamily="34" charset="0"/>
                        </a:rPr>
                        <a:t>Power consumption</a:t>
                      </a:r>
                      <a:r>
                        <a:rPr lang="en-US" sz="110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 	1 – 10µW</a:t>
                      </a:r>
                    </a:p>
                  </a:txBody>
                  <a:tcPr marL="45720" marR="45720" anchor="ctr">
                    <a:lnL w="381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387547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tabLst>
                          <a:tab pos="1616075" algn="l"/>
                          <a:tab pos="2330450" algn="l"/>
                        </a:tabLst>
                      </a:pPr>
                      <a:r>
                        <a:rPr lang="en-US" sz="1100" dirty="0">
                          <a:latin typeface="+mj-lt"/>
                          <a:cs typeface="Calibri Light" panose="020F0302020204030204" pitchFamily="34" charset="0"/>
                        </a:rPr>
                        <a:t>Complexity</a:t>
                      </a:r>
                      <a:r>
                        <a:rPr lang="en-US" sz="110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 	Ultra-low 	</a:t>
                      </a:r>
                      <a:r>
                        <a:rPr lang="en-US" sz="1100" u="none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≈ commercial sub-GHz RFID</a:t>
                      </a:r>
                    </a:p>
                  </a:txBody>
                  <a:tcPr marL="45720" marR="45720" anchor="ctr">
                    <a:lnL w="381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016905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tabLst>
                          <a:tab pos="1616075" algn="l"/>
                        </a:tabLst>
                      </a:pPr>
                      <a:r>
                        <a:rPr lang="en-US" sz="1100" dirty="0">
                          <a:latin typeface="+mj-lt"/>
                          <a:cs typeface="Calibri Light" panose="020F0302020204030204" pitchFamily="34" charset="0"/>
                        </a:rPr>
                        <a:t>Coverage</a:t>
                      </a:r>
                      <a:r>
                        <a:rPr lang="en-US" sz="110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	10 – 30 m</a:t>
                      </a:r>
                    </a:p>
                  </a:txBody>
                  <a:tcPr marL="45720" marR="45720" anchor="ctr">
                    <a:lnL w="381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49059242"/>
                  </a:ext>
                </a:extLst>
              </a:tr>
              <a:tr h="333519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sz="1100" dirty="0">
                          <a:latin typeface="+mj-lt"/>
                          <a:cs typeface="Calibri Light" panose="020F0302020204030204" pitchFamily="34" charset="0"/>
                        </a:rPr>
                        <a:t>Characteristics</a:t>
                      </a:r>
                    </a:p>
                    <a:p>
                      <a:pPr marL="355600" indent="-182563" algn="l">
                        <a:buFont typeface="Arial" panose="020B0604020202020204" pitchFamily="34" charset="0"/>
                        <a:buChar char="•"/>
                      </a:pPr>
                      <a:r>
                        <a:rPr lang="en-US" sz="1200" u="none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Device “Tag” constraints drive the tech NOT vice-versa</a:t>
                      </a:r>
                    </a:p>
                    <a:p>
                      <a:pPr marL="355600" indent="-182563" algn="l">
                        <a:buFont typeface="Arial" panose="020B0604020202020204" pitchFamily="34" charset="0"/>
                        <a:buChar char="•"/>
                      </a:pPr>
                      <a:r>
                        <a:rPr lang="en-US" sz="1200" u="none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Sticker form-factor ca. 5cm x 5cm</a:t>
                      </a:r>
                    </a:p>
                    <a:p>
                      <a:pPr marL="355600" indent="-182563" algn="l">
                        <a:buFont typeface="Arial" panose="020B0604020202020204" pitchFamily="34" charset="0"/>
                        <a:buChar char="•"/>
                      </a:pPr>
                      <a:r>
                        <a:rPr lang="en-US" sz="1200" u="none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“Disposable” Battery-less </a:t>
                      </a:r>
                      <a:r>
                        <a:rPr lang="en-US" sz="1200" u="none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PIoT</a:t>
                      </a:r>
                      <a:r>
                        <a:rPr lang="en-US" sz="1200" u="none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 Tag</a:t>
                      </a:r>
                    </a:p>
                    <a:p>
                      <a:pPr marL="355600" indent="-182563" algn="l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Small coverage: Reader UE can “manage” </a:t>
                      </a:r>
                      <a:r>
                        <a:rPr lang="en-US" sz="1200" dirty="0" err="1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PIoT</a:t>
                      </a:r>
                      <a:r>
                        <a:rPr lang="en-US" sz="120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 Tag</a:t>
                      </a:r>
                    </a:p>
                    <a:p>
                      <a:pPr marL="355600" indent="-182563" algn="l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Device-device interface only, </a:t>
                      </a:r>
                      <a:r>
                        <a:rPr lang="en-US" sz="1200" u="none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between Reader UE &amp; </a:t>
                      </a:r>
                      <a:r>
                        <a:rPr lang="en-US" sz="1200" u="none" dirty="0" err="1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PIoT</a:t>
                      </a:r>
                      <a:r>
                        <a:rPr lang="en-US" sz="1200" u="none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 Tag</a:t>
                      </a:r>
                      <a:endParaRPr lang="en-US" sz="1200" u="sng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  <a:p>
                      <a:pPr marL="538163" marR="0" lvl="1" indent="-18256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20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e/</a:t>
                      </a:r>
                      <a:r>
                        <a:rPr lang="en-US" sz="1200" dirty="0" err="1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gNB</a:t>
                      </a:r>
                      <a:r>
                        <a:rPr lang="en-US" sz="120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1200" i="1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&lt;</a:t>
                      </a:r>
                      <a:r>
                        <a:rPr lang="en-US" sz="1200" i="1" dirty="0" err="1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Uu</a:t>
                      </a:r>
                      <a:r>
                        <a:rPr lang="en-US" sz="1200" i="1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&gt; </a:t>
                      </a:r>
                      <a:r>
                        <a:rPr lang="en-US" sz="120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Reader </a:t>
                      </a:r>
                      <a:r>
                        <a:rPr lang="en-US" sz="120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UE </a:t>
                      </a:r>
                      <a:r>
                        <a:rPr lang="en-US" sz="1200" b="1" i="0" dirty="0">
                          <a:solidFill>
                            <a:schemeClr val="accent5"/>
                          </a:solidFill>
                          <a:latin typeface="+mj-lt"/>
                          <a:cs typeface="Calibri Light" panose="020F0302020204030204" pitchFamily="34" charset="0"/>
                        </a:rPr>
                        <a:t>&lt;</a:t>
                      </a:r>
                      <a:r>
                        <a:rPr lang="en-US" sz="1200" b="1" i="0" dirty="0" err="1">
                          <a:solidFill>
                            <a:schemeClr val="accent5"/>
                          </a:solidFill>
                          <a:latin typeface="+mj-lt"/>
                          <a:cs typeface="Calibri Light" panose="020F0302020204030204" pitchFamily="34" charset="0"/>
                        </a:rPr>
                        <a:t>PIoT</a:t>
                      </a:r>
                      <a:r>
                        <a:rPr lang="en-US" sz="1200" b="1" i="0" dirty="0">
                          <a:solidFill>
                            <a:schemeClr val="accent5"/>
                          </a:solidFill>
                          <a:latin typeface="+mj-lt"/>
                          <a:cs typeface="Calibri Light" panose="020F0302020204030204" pitchFamily="34" charset="0"/>
                        </a:rPr>
                        <a:t> Radio&gt; </a:t>
                      </a:r>
                      <a:r>
                        <a:rPr lang="en-US" sz="120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PIoT</a:t>
                      </a:r>
                      <a:r>
                        <a:rPr lang="en-US" sz="12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 Tag</a:t>
                      </a:r>
                    </a:p>
                    <a:p>
                      <a:pPr marL="355600" lvl="1" indent="-182563" algn="l">
                        <a:buFont typeface="Arial" panose="020B0604020202020204" pitchFamily="34" charset="0"/>
                        <a:buChar char="•"/>
                      </a:pPr>
                      <a:r>
                        <a:rPr lang="en-US" sz="1200" b="0" u="none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Spectrum for </a:t>
                      </a:r>
                      <a:r>
                        <a:rPr lang="en-US" sz="1200" b="0" u="none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PIoT</a:t>
                      </a:r>
                      <a:r>
                        <a:rPr lang="en-US" sz="1200" b="0" u="none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 Radio</a:t>
                      </a:r>
                    </a:p>
                    <a:p>
                      <a:pPr marL="538163" lvl="1" indent="-182563" algn="l">
                        <a:buFont typeface="Arial" panose="020B0604020202020204" pitchFamily="34" charset="0"/>
                        <a:buChar char="•"/>
                      </a:pPr>
                      <a:r>
                        <a:rPr lang="en-US" sz="1200" b="0" u="none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Very limited set of bands and global operation</a:t>
                      </a:r>
                      <a:endParaRPr lang="en-US" sz="1200" b="0" u="none" dirty="0">
                        <a:solidFill>
                          <a:srgbClr val="FF0000"/>
                        </a:solidFill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  <a:p>
                      <a:pPr marL="538163" lvl="1" indent="-182563" algn="l">
                        <a:buFont typeface="Arial" panose="020B0604020202020204" pitchFamily="34" charset="0"/>
                        <a:buChar char="•"/>
                      </a:pPr>
                      <a:r>
                        <a:rPr lang="en-US" sz="1200" b="0" u="sng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If</a:t>
                      </a:r>
                      <a:r>
                        <a:rPr lang="en-US" sz="1200" b="0" u="none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1200" b="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Licensed spectrum: </a:t>
                      </a:r>
                      <a:r>
                        <a:rPr lang="en-US" sz="1200" b="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PIoT</a:t>
                      </a:r>
                      <a:r>
                        <a:rPr lang="en-US" sz="1200" b="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 resources controlled + coordinated by e/</a:t>
                      </a:r>
                      <a:r>
                        <a:rPr lang="en-US" sz="1200" b="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gNB</a:t>
                      </a:r>
                      <a:r>
                        <a:rPr lang="en-US" sz="1200" b="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 if available or by Reader UE configuration.</a:t>
                      </a:r>
                      <a:r>
                        <a:rPr lang="en-US" sz="1200" b="0" dirty="0">
                          <a:solidFill>
                            <a:schemeClr val="accent2"/>
                          </a:solidFill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*</a:t>
                      </a:r>
                    </a:p>
                    <a:p>
                      <a:pPr marL="355600" marR="0" lvl="0" indent="-18256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20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DL triggered communication only</a:t>
                      </a:r>
                    </a:p>
                    <a:p>
                      <a:pPr marL="355600" lvl="1" indent="-182563" algn="l"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lang="en-US" sz="120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Security: Reader UE &lt;&gt; </a:t>
                      </a:r>
                      <a:r>
                        <a:rPr lang="en-US" sz="1200" dirty="0" err="1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PIoT</a:t>
                      </a:r>
                      <a:r>
                        <a:rPr lang="en-US" sz="120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 Device</a:t>
                      </a:r>
                      <a:endParaRPr lang="en-US" sz="110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45720" marR="45720">
                    <a:lnL w="381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21592187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D5BFFF1-B1E0-4143-89CA-4C6A7EED19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10</a:t>
            </a:fld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3B05824-D56C-4493-B70C-CD5C2BF91D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45023" y="2715294"/>
            <a:ext cx="489435" cy="632500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1D77E356-E347-47E3-9224-35B73A3A716C}"/>
              </a:ext>
            </a:extLst>
          </p:cNvPr>
          <p:cNvGrpSpPr/>
          <p:nvPr/>
        </p:nvGrpSpPr>
        <p:grpSpPr>
          <a:xfrm>
            <a:off x="5190673" y="3138971"/>
            <a:ext cx="2324427" cy="1014191"/>
            <a:chOff x="1516359" y="2118546"/>
            <a:chExt cx="2324427" cy="1014191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600C83E0-2424-4E9C-B790-1A452310A96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16359" y="2118546"/>
              <a:ext cx="713768" cy="1014191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29110FF8-270A-46D3-814C-306C76A898C3}"/>
                </a:ext>
              </a:extLst>
            </p:cNvPr>
            <p:cNvSpPr txBox="1"/>
            <p:nvPr/>
          </p:nvSpPr>
          <p:spPr>
            <a:xfrm>
              <a:off x="2158587" y="2693701"/>
              <a:ext cx="1682199" cy="239557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algn="ctr"/>
              <a:r>
                <a:rPr lang="fi-FI" sz="1600" dirty="0">
                  <a:solidFill>
                    <a:schemeClr val="tx1">
                      <a:lumMod val="50000"/>
                    </a:schemeClr>
                  </a:solidFill>
                  <a:latin typeface="+mj-lt"/>
                </a:rPr>
                <a:t>NR/LPWAN Uu</a:t>
              </a:r>
            </a:p>
            <a:p>
              <a:pPr algn="ctr"/>
              <a:r>
                <a:rPr lang="fi-FI" sz="1000" dirty="0">
                  <a:solidFill>
                    <a:schemeClr val="tx1">
                      <a:lumMod val="50000"/>
                    </a:schemeClr>
                  </a:solidFill>
                </a:rPr>
                <a:t>(incl. </a:t>
              </a:r>
              <a:r>
                <a:rPr lang="fi-FI" sz="1000" b="1" dirty="0">
                  <a:solidFill>
                    <a:schemeClr val="accent5"/>
                  </a:solidFill>
                </a:rPr>
                <a:t>PIoT</a:t>
              </a:r>
              <a:r>
                <a:rPr lang="fi-FI" sz="1000" dirty="0">
                  <a:solidFill>
                    <a:schemeClr val="tx1">
                      <a:lumMod val="50000"/>
                    </a:schemeClr>
                  </a:solidFill>
                </a:rPr>
                <a:t> </a:t>
              </a:r>
              <a:r>
                <a:rPr lang="fi-FI" sz="1000" dirty="0">
                  <a:solidFill>
                    <a:schemeClr val="tx1">
                      <a:lumMod val="50000"/>
                    </a:schemeClr>
                  </a:solidFill>
                  <a:latin typeface="+mj-lt"/>
                </a:rPr>
                <a:t>radio resource control </a:t>
              </a:r>
              <a:r>
                <a:rPr lang="fi-FI" sz="1000" dirty="0">
                  <a:solidFill>
                    <a:schemeClr val="tx1">
                      <a:lumMod val="50000"/>
                    </a:schemeClr>
                  </a:solidFill>
                </a:rPr>
                <a:t>&amp; coord. signaling)</a:t>
              </a:r>
              <a:endParaRPr lang="en-US" sz="1000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036A6138-C4BD-4209-8D5B-0247326C50D7}"/>
              </a:ext>
            </a:extLst>
          </p:cNvPr>
          <p:cNvSpPr txBox="1"/>
          <p:nvPr/>
        </p:nvSpPr>
        <p:spPr>
          <a:xfrm>
            <a:off x="4851933" y="4201880"/>
            <a:ext cx="1391247" cy="23955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fi-FI" sz="1600" dirty="0">
                <a:solidFill>
                  <a:schemeClr val="tx1">
                    <a:lumMod val="50000"/>
                  </a:schemeClr>
                </a:solidFill>
                <a:latin typeface="+mj-lt"/>
              </a:rPr>
              <a:t>e/gNB</a:t>
            </a:r>
          </a:p>
          <a:p>
            <a:pPr algn="ctr"/>
            <a:r>
              <a:rPr lang="fi-FI" sz="1000" dirty="0">
                <a:solidFill>
                  <a:schemeClr val="tx1">
                    <a:lumMod val="50000"/>
                  </a:schemeClr>
                </a:solidFill>
              </a:rPr>
              <a:t>(e.g. NR/RedCap/LPWAN)</a:t>
            </a:r>
            <a:endParaRPr lang="en-US" sz="1000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54227EE-0567-499C-87EF-6FB5CCCED4F0}"/>
              </a:ext>
            </a:extLst>
          </p:cNvPr>
          <p:cNvSpPr txBox="1"/>
          <p:nvPr/>
        </p:nvSpPr>
        <p:spPr>
          <a:xfrm>
            <a:off x="7018553" y="5222531"/>
            <a:ext cx="2455522" cy="23955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fi-FI" sz="1600" dirty="0">
                <a:solidFill>
                  <a:schemeClr val="tx1">
                    <a:lumMod val="50000"/>
                  </a:schemeClr>
                </a:solidFill>
                <a:latin typeface="+mj-lt"/>
              </a:rPr>
              <a:t>Reader UE e.g. handheld/hub</a:t>
            </a:r>
          </a:p>
          <a:p>
            <a:pPr algn="ctr"/>
            <a:r>
              <a:rPr lang="fi-FI" sz="1100" dirty="0">
                <a:solidFill>
                  <a:schemeClr val="tx1">
                    <a:lumMod val="50000"/>
                  </a:schemeClr>
                </a:solidFill>
              </a:rPr>
              <a:t>(e.g. NR/RedCap/LPWAN + </a:t>
            </a:r>
            <a:r>
              <a:rPr lang="fi-FI" sz="1100" b="1" dirty="0">
                <a:solidFill>
                  <a:schemeClr val="accent5"/>
                </a:solidFill>
              </a:rPr>
              <a:t>PIoT</a:t>
            </a:r>
            <a:r>
              <a:rPr lang="fi-FI" sz="1100" dirty="0">
                <a:solidFill>
                  <a:schemeClr val="tx1">
                    <a:lumMod val="50000"/>
                  </a:schemeClr>
                </a:solidFill>
              </a:rPr>
              <a:t>)</a:t>
            </a:r>
            <a:endParaRPr lang="en-US" sz="1100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E8E5EB0-5328-4D16-A80B-1BE45789FB4C}"/>
              </a:ext>
            </a:extLst>
          </p:cNvPr>
          <p:cNvSpPr txBox="1"/>
          <p:nvPr/>
        </p:nvSpPr>
        <p:spPr>
          <a:xfrm>
            <a:off x="10465125" y="4201880"/>
            <a:ext cx="1246347" cy="23955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fi-FI" sz="1600" dirty="0">
                <a:solidFill>
                  <a:schemeClr val="tx1">
                    <a:lumMod val="50000"/>
                  </a:schemeClr>
                </a:solidFill>
                <a:latin typeface="+mj-lt"/>
              </a:rPr>
              <a:t>PIoT Tags</a:t>
            </a:r>
            <a:br>
              <a:rPr lang="fi-FI" sz="1600" dirty="0">
                <a:solidFill>
                  <a:schemeClr val="tx1">
                    <a:lumMod val="50000"/>
                  </a:schemeClr>
                </a:solidFill>
              </a:rPr>
            </a:br>
            <a:r>
              <a:rPr lang="fi-FI" sz="1000" dirty="0">
                <a:solidFill>
                  <a:schemeClr val="tx1">
                    <a:lumMod val="50000"/>
                  </a:schemeClr>
                </a:solidFill>
              </a:rPr>
              <a:t>(</a:t>
            </a:r>
            <a:r>
              <a:rPr lang="fi-FI" sz="1000" b="1" dirty="0">
                <a:solidFill>
                  <a:schemeClr val="accent5"/>
                </a:solidFill>
              </a:rPr>
              <a:t>PIoT</a:t>
            </a:r>
            <a:r>
              <a:rPr lang="fi-FI" sz="1000" dirty="0">
                <a:solidFill>
                  <a:schemeClr val="tx1">
                    <a:lumMod val="50000"/>
                  </a:schemeClr>
                </a:solidFill>
              </a:rPr>
              <a:t>)</a:t>
            </a:r>
            <a:endParaRPr lang="en-US" sz="1000" dirty="0">
              <a:solidFill>
                <a:schemeClr val="tx1">
                  <a:lumMod val="50000"/>
                </a:schemeClr>
              </a:solidFill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B8ABFD0B-4D4C-40DF-B216-EC759D9D3C67}"/>
              </a:ext>
            </a:extLst>
          </p:cNvPr>
          <p:cNvGrpSpPr/>
          <p:nvPr/>
        </p:nvGrpSpPr>
        <p:grpSpPr>
          <a:xfrm>
            <a:off x="5832901" y="3680722"/>
            <a:ext cx="4699354" cy="3202"/>
            <a:chOff x="2158587" y="2660297"/>
            <a:chExt cx="4699354" cy="3202"/>
          </a:xfrm>
        </p:grpSpPr>
        <p:cxnSp>
          <p:nvCxnSpPr>
            <p:cNvPr id="13" name="Straight Arrow Connector 12">
              <a:extLst>
                <a:ext uri="{FF2B5EF4-FFF2-40B4-BE49-F238E27FC236}">
                  <a16:creationId xmlns:a16="http://schemas.microsoft.com/office/drawing/2014/main" id="{73BF70CB-6FD8-4C92-BD57-593A8DBE29EE}"/>
                </a:ext>
              </a:extLst>
            </p:cNvPr>
            <p:cNvCxnSpPr>
              <a:cxnSpLocks/>
            </p:cNvCxnSpPr>
            <p:nvPr/>
          </p:nvCxnSpPr>
          <p:spPr>
            <a:xfrm>
              <a:off x="2158587" y="2660297"/>
              <a:ext cx="1682199" cy="568"/>
            </a:xfrm>
            <a:prstGeom prst="straightConnector1">
              <a:avLst/>
            </a:prstGeom>
            <a:ln w="12700">
              <a:solidFill>
                <a:schemeClr val="tx1">
                  <a:lumMod val="50000"/>
                </a:schemeClr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AFE18C27-3189-455E-B9F3-A517B55093A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184940" y="2663498"/>
              <a:ext cx="1673001" cy="1"/>
            </a:xfrm>
            <a:prstGeom prst="straightConnector1">
              <a:avLst/>
            </a:prstGeom>
            <a:ln w="12700">
              <a:solidFill>
                <a:schemeClr val="accent5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EF2E10E7-04AD-425A-AD12-6217E581046B}"/>
              </a:ext>
            </a:extLst>
          </p:cNvPr>
          <p:cNvGrpSpPr/>
          <p:nvPr/>
        </p:nvGrpSpPr>
        <p:grpSpPr>
          <a:xfrm>
            <a:off x="8871719" y="3252930"/>
            <a:ext cx="2823072" cy="837374"/>
            <a:chOff x="5197405" y="2232505"/>
            <a:chExt cx="2823072" cy="837374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3C133A44-EF97-4AE3-BC93-C00A0E469D7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895441" y="2267068"/>
              <a:ext cx="828536" cy="768248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9EB41697-0C00-4C0B-B145-83D138BE12BC}"/>
                </a:ext>
              </a:extLst>
            </p:cNvPr>
            <p:cNvSpPr txBox="1"/>
            <p:nvPr/>
          </p:nvSpPr>
          <p:spPr>
            <a:xfrm>
              <a:off x="5197405" y="2693611"/>
              <a:ext cx="1660535" cy="239557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algn="ctr"/>
              <a:r>
                <a:rPr lang="fi-FI" sz="1600" dirty="0">
                  <a:solidFill>
                    <a:schemeClr val="accent5"/>
                  </a:solidFill>
                  <a:latin typeface="+mj-lt"/>
                </a:rPr>
                <a:t>PIoT Radio</a:t>
              </a:r>
            </a:p>
            <a:p>
              <a:pPr algn="ctr"/>
              <a:r>
                <a:rPr lang="fi-FI" sz="1000" dirty="0">
                  <a:solidFill>
                    <a:schemeClr val="accent5"/>
                  </a:solidFill>
                  <a:latin typeface="+mj-lt"/>
                </a:rPr>
                <a:t>(Local)</a:t>
              </a:r>
              <a:endParaRPr lang="en-US" sz="1000" dirty="0">
                <a:solidFill>
                  <a:schemeClr val="accent5"/>
                </a:solidFill>
                <a:latin typeface="+mj-lt"/>
              </a:endParaRPr>
            </a:p>
          </p:txBody>
        </p: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36E3A57D-AFC2-425A-A708-CBD927D5504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946455" y="2304249"/>
              <a:ext cx="175062" cy="290475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61F5B839-D491-47E4-9AE4-A4D5097D83F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143877" y="2232505"/>
              <a:ext cx="408252" cy="418686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C1E07FA5-E58C-4D30-85B8-575857EABE0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422529" y="2515440"/>
              <a:ext cx="597948" cy="554439"/>
            </a:xfrm>
            <a:prstGeom prst="rect">
              <a:avLst/>
            </a:prstGeom>
          </p:spPr>
        </p:pic>
      </p:grpSp>
      <p:pic>
        <p:nvPicPr>
          <p:cNvPr id="21" name="Content Placeholder 41">
            <a:extLst>
              <a:ext uri="{FF2B5EF4-FFF2-40B4-BE49-F238E27FC236}">
                <a16:creationId xmlns:a16="http://schemas.microsoft.com/office/drawing/2014/main" id="{5E06644F-429A-48CC-A56D-2EA854CDF9F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25268" y="2299919"/>
            <a:ext cx="328944" cy="306979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FDB102B2-089F-4F71-9A35-3F6D51CF2A1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811600" y="3408205"/>
            <a:ext cx="754421" cy="754421"/>
          </a:xfrm>
          <a:prstGeom prst="rect">
            <a:avLst/>
          </a:prstGeom>
        </p:spPr>
      </p:pic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F160158E-1B46-49A5-B75C-87AD0ABA47E3}"/>
              </a:ext>
            </a:extLst>
          </p:cNvPr>
          <p:cNvSpPr/>
          <p:nvPr/>
        </p:nvSpPr>
        <p:spPr>
          <a:xfrm>
            <a:off x="7659681" y="2177122"/>
            <a:ext cx="1060119" cy="2976950"/>
          </a:xfrm>
          <a:prstGeom prst="roundRect">
            <a:avLst/>
          </a:prstGeom>
          <a:noFill/>
          <a:ln>
            <a:solidFill>
              <a:srgbClr val="FED1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907DE36B-6A02-49F8-ADE1-EB1D8798A88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709909" y="4270061"/>
            <a:ext cx="961121" cy="799694"/>
          </a:xfrm>
          <a:prstGeom prst="rect">
            <a:avLst/>
          </a:prstGeom>
        </p:spPr>
      </p:pic>
      <p:grpSp>
        <p:nvGrpSpPr>
          <p:cNvPr id="25" name="Group 24">
            <a:extLst>
              <a:ext uri="{FF2B5EF4-FFF2-40B4-BE49-F238E27FC236}">
                <a16:creationId xmlns:a16="http://schemas.microsoft.com/office/drawing/2014/main" id="{C8246C92-C8AA-4A0A-90AD-C3D974F2BC63}"/>
              </a:ext>
            </a:extLst>
          </p:cNvPr>
          <p:cNvGrpSpPr/>
          <p:nvPr/>
        </p:nvGrpSpPr>
        <p:grpSpPr>
          <a:xfrm>
            <a:off x="6270104" y="3106019"/>
            <a:ext cx="827981" cy="411315"/>
            <a:chOff x="2700327" y="2071455"/>
            <a:chExt cx="827981" cy="411315"/>
          </a:xfrm>
        </p:grpSpPr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D766FD2C-BC8B-4D69-A5AF-5EBBFEA345DC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 flipH="1">
              <a:off x="3108951" y="2071455"/>
              <a:ext cx="419357" cy="391226"/>
            </a:xfrm>
            <a:prstGeom prst="rect">
              <a:avLst/>
            </a:prstGeom>
          </p:spPr>
        </p:pic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7B712113-B874-400B-82CB-469E75D8FCB8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2700327" y="2118210"/>
              <a:ext cx="292368" cy="364560"/>
            </a:xfrm>
            <a:prstGeom prst="rect">
              <a:avLst/>
            </a:prstGeom>
          </p:spPr>
        </p:pic>
      </p:grpSp>
      <p:sp>
        <p:nvSpPr>
          <p:cNvPr id="28" name="Double Bracket 27">
            <a:extLst>
              <a:ext uri="{FF2B5EF4-FFF2-40B4-BE49-F238E27FC236}">
                <a16:creationId xmlns:a16="http://schemas.microsoft.com/office/drawing/2014/main" id="{39187D7E-A142-40C1-B6F3-727710A153E1}"/>
              </a:ext>
            </a:extLst>
          </p:cNvPr>
          <p:cNvSpPr/>
          <p:nvPr/>
        </p:nvSpPr>
        <p:spPr>
          <a:xfrm>
            <a:off x="6124463" y="3110504"/>
            <a:ext cx="1119263" cy="428340"/>
          </a:xfrm>
          <a:prstGeom prst="bracketPair">
            <a:avLst/>
          </a:prstGeom>
          <a:ln>
            <a:solidFill>
              <a:schemeClr val="tx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11FAADC-33B0-4B88-AF9C-2EDE7EFC55D0}"/>
              </a:ext>
            </a:extLst>
          </p:cNvPr>
          <p:cNvSpPr txBox="1"/>
          <p:nvPr/>
        </p:nvSpPr>
        <p:spPr>
          <a:xfrm>
            <a:off x="10847889" y="6052379"/>
            <a:ext cx="866274" cy="1080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algn="r"/>
            <a:r>
              <a:rPr lang="fi-FI" sz="800" dirty="0">
                <a:solidFill>
                  <a:schemeClr val="tx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PIoT: Passive IoT</a:t>
            </a:r>
            <a:endParaRPr lang="en-US" sz="800" dirty="0">
              <a:solidFill>
                <a:schemeClr val="tx1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B3AA4DA-EB42-437E-A9F8-2CB5C5FB45BF}"/>
              </a:ext>
            </a:extLst>
          </p:cNvPr>
          <p:cNvSpPr txBox="1"/>
          <p:nvPr/>
        </p:nvSpPr>
        <p:spPr>
          <a:xfrm>
            <a:off x="4798070" y="6336984"/>
            <a:ext cx="2895600" cy="252325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tabLst>
                <a:tab pos="360363" algn="l"/>
              </a:tabLst>
            </a:pPr>
            <a:r>
              <a:rPr lang="en-US" sz="800" b="0" dirty="0">
                <a:solidFill>
                  <a:schemeClr val="tx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NOTE </a:t>
            </a:r>
            <a:r>
              <a:rPr lang="en-US" sz="800" dirty="0">
                <a:solidFill>
                  <a:schemeClr val="accent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*</a:t>
            </a:r>
            <a:r>
              <a:rPr lang="en-US" sz="800" dirty="0">
                <a:solidFill>
                  <a:schemeClr val="tx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: 	</a:t>
            </a:r>
            <a:r>
              <a:rPr lang="en-US" sz="800" b="0" dirty="0">
                <a:solidFill>
                  <a:schemeClr val="tx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Subset of existing control signaling framework for </a:t>
            </a:r>
            <a:r>
              <a:rPr lang="en-US" sz="800" b="0" dirty="0" err="1">
                <a:solidFill>
                  <a:schemeClr val="tx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Uu</a:t>
            </a:r>
            <a:r>
              <a:rPr lang="en-US" sz="800" b="0" dirty="0">
                <a:solidFill>
                  <a:schemeClr val="tx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	control/</a:t>
            </a:r>
            <a:r>
              <a:rPr lang="en-US" sz="800" b="0" dirty="0" err="1">
                <a:solidFill>
                  <a:schemeClr val="tx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coord</a:t>
            </a:r>
            <a:r>
              <a:rPr lang="en-US" sz="800" b="0" dirty="0">
                <a:solidFill>
                  <a:schemeClr val="tx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. of SL operation could be leveraged</a:t>
            </a:r>
          </a:p>
          <a:p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38427257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1B978C-1457-4CF7-B2BE-8686CA354EA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i-FI" dirty="0"/>
              <a:t>Thank You!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D1BDE09-2888-4D5C-9A8C-99BA339E638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D22900-1BCF-4E00-8007-23B50B7494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11</a:t>
            </a:fld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47C0EB9-E99F-4C74-ADA6-D3002A2B6E0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8988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181B3F-0C28-4077-90CF-E757E0BAE8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Introduction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A2459B-AD02-4F58-BD65-4393AA2B70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sz="1800" dirty="0"/>
              <a:t>New RAN-level SID approved at RAN#97e: </a:t>
            </a:r>
            <a:r>
              <a:rPr lang="fi-FI" sz="1800" dirty="0">
                <a:hlinkClick r:id="rId2"/>
              </a:rPr>
              <a:t>RP-222685</a:t>
            </a:r>
            <a:endParaRPr lang="fi-FI" sz="1800" dirty="0"/>
          </a:p>
          <a:p>
            <a:r>
              <a:rPr lang="fi-FI" sz="1800" dirty="0"/>
              <a:t>RAN#98e targets</a:t>
            </a:r>
          </a:p>
          <a:p>
            <a:pPr lvl="1"/>
            <a:r>
              <a:rPr lang="fi-FI" sz="1400" dirty="0"/>
              <a:t>Initial discussion on </a:t>
            </a:r>
            <a:r>
              <a:rPr lang="en-US" sz="1400" dirty="0"/>
              <a:t>suitable deployment scenarios and their characteristics</a:t>
            </a:r>
            <a:endParaRPr lang="fi-FI" sz="1400" dirty="0"/>
          </a:p>
          <a:p>
            <a:pPr lvl="1"/>
            <a:r>
              <a:rPr lang="fi-FI" sz="1400" dirty="0"/>
              <a:t>Initial discussion on device categorization</a:t>
            </a:r>
          </a:p>
          <a:p>
            <a:r>
              <a:rPr lang="fi-FI" sz="1800" dirty="0"/>
              <a:t>A fundamental requirement for Ambient IoT as formulated in the objective is:</a:t>
            </a:r>
          </a:p>
          <a:p>
            <a:pPr lvl="1"/>
            <a:r>
              <a:rPr lang="en-GB" sz="1400" dirty="0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The study shall provide clear differentiation, i.e. </a:t>
            </a:r>
            <a:r>
              <a:rPr lang="en-GB" sz="14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MS Mincho" panose="02020609040205080304" pitchFamily="49" charset="-128"/>
              </a:rPr>
              <a:t>addressing use cases and scenarios that </a:t>
            </a:r>
            <a:r>
              <a:rPr lang="en-GB" sz="1400" i="1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MS Mincho" panose="02020609040205080304" pitchFamily="49" charset="-128"/>
              </a:rPr>
              <a:t>cannot</a:t>
            </a:r>
            <a:r>
              <a:rPr lang="en-GB" sz="14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MS Mincho" panose="02020609040205080304" pitchFamily="49" charset="-128"/>
              </a:rPr>
              <a:t> otherwise be fulfilled based on existing 3GPP LPWA IoT technology e.g. NB-IoT including with reduced peak Tx power</a:t>
            </a:r>
            <a:endParaRPr lang="fi-FI" sz="800" dirty="0">
              <a:highlight>
                <a:srgbClr val="FFFF00"/>
              </a:highlight>
            </a:endParaRPr>
          </a:p>
          <a:p>
            <a:endParaRPr lang="fi-FI" sz="1800" dirty="0"/>
          </a:p>
          <a:p>
            <a:r>
              <a:rPr lang="fi-FI" sz="1800" dirty="0"/>
              <a:t>SA1 TR22.840 v0.3.0 is available in </a:t>
            </a:r>
            <a:r>
              <a:rPr lang="fi-FI" sz="1800" dirty="0">
                <a:hlinkClick r:id="rId3"/>
              </a:rPr>
              <a:t>S1-223508</a:t>
            </a:r>
            <a:endParaRPr lang="fi-FI" sz="1800" dirty="0"/>
          </a:p>
          <a:p>
            <a:pPr lvl="1"/>
            <a:r>
              <a:rPr lang="fi-FI" sz="1600" dirty="0"/>
              <a:t>The TR contains 28 use cases but no consolidated potential requirements or KPIs at this time</a:t>
            </a:r>
          </a:p>
          <a:p>
            <a:pPr lvl="1"/>
            <a:endParaRPr lang="fi-FI" sz="16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D544618-803B-446D-B24F-0DFC1CA617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93260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D9633F0-D1F1-4684-A319-D14126CFAB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tabLst>
                <a:tab pos="11209338" algn="r"/>
              </a:tabLst>
            </a:pPr>
            <a:r>
              <a:rPr lang="fi-FI" dirty="0"/>
              <a:t>Snapshot of SA1 use cases	</a:t>
            </a:r>
            <a:r>
              <a:rPr lang="fi-FI" b="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[1/2]</a:t>
            </a:r>
            <a:endParaRPr lang="en-US" b="0" dirty="0">
              <a:solidFill>
                <a:schemeClr val="bg1">
                  <a:lumMod val="75000"/>
                </a:schemeClr>
              </a:solidFill>
              <a:latin typeface="+mn-lt"/>
            </a:endParaRPr>
          </a:p>
        </p:txBody>
      </p:sp>
      <p:graphicFrame>
        <p:nvGraphicFramePr>
          <p:cNvPr id="8" name="Table 8">
            <a:extLst>
              <a:ext uri="{FF2B5EF4-FFF2-40B4-BE49-F238E27FC236}">
                <a16:creationId xmlns:a16="http://schemas.microsoft.com/office/drawing/2014/main" id="{1FBB9CD8-5C59-47EF-88FA-D3AC50509AFF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818157830"/>
              </p:ext>
            </p:extLst>
          </p:nvPr>
        </p:nvGraphicFramePr>
        <p:xfrm>
          <a:off x="481013" y="1700213"/>
          <a:ext cx="5422899" cy="4785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2859">
                  <a:extLst>
                    <a:ext uri="{9D8B030D-6E8A-4147-A177-3AD203B41FA5}">
                      <a16:colId xmlns:a16="http://schemas.microsoft.com/office/drawing/2014/main" val="850854873"/>
                    </a:ext>
                  </a:extLst>
                </a:gridCol>
                <a:gridCol w="859060">
                  <a:extLst>
                    <a:ext uri="{9D8B030D-6E8A-4147-A177-3AD203B41FA5}">
                      <a16:colId xmlns:a16="http://schemas.microsoft.com/office/drawing/2014/main" val="2689888021"/>
                    </a:ext>
                  </a:extLst>
                </a:gridCol>
                <a:gridCol w="859060">
                  <a:extLst>
                    <a:ext uri="{9D8B030D-6E8A-4147-A177-3AD203B41FA5}">
                      <a16:colId xmlns:a16="http://schemas.microsoft.com/office/drawing/2014/main" val="2975087572"/>
                    </a:ext>
                  </a:extLst>
                </a:gridCol>
                <a:gridCol w="1140960">
                  <a:extLst>
                    <a:ext uri="{9D8B030D-6E8A-4147-A177-3AD203B41FA5}">
                      <a16:colId xmlns:a16="http://schemas.microsoft.com/office/drawing/2014/main" val="3125032998"/>
                    </a:ext>
                  </a:extLst>
                </a:gridCol>
                <a:gridCol w="1140960">
                  <a:extLst>
                    <a:ext uri="{9D8B030D-6E8A-4147-A177-3AD203B41FA5}">
                      <a16:colId xmlns:a16="http://schemas.microsoft.com/office/drawing/2014/main" val="903274588"/>
                    </a:ext>
                  </a:extLst>
                </a:gridCol>
              </a:tblGrid>
              <a:tr h="175704">
                <a:tc>
                  <a:txBody>
                    <a:bodyPr/>
                    <a:lstStyle/>
                    <a:p>
                      <a:pPr algn="ctr"/>
                      <a:r>
                        <a:rPr lang="fi-FI" sz="1000" b="0" dirty="0">
                          <a:solidFill>
                            <a:schemeClr val="tx1"/>
                          </a:solidFill>
                          <a:latin typeface="+mj-lt"/>
                        </a:rPr>
                        <a:t>Use case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45720" marR="45720">
                    <a:lnB w="38100" cmpd="sng"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000" b="0" dirty="0">
                          <a:solidFill>
                            <a:schemeClr val="tx1"/>
                          </a:solidFill>
                          <a:latin typeface="+mj-lt"/>
                        </a:rPr>
                        <a:t>Comm. Trigger 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45720" marR="45720">
                    <a:lnB w="38100" cmpd="sng"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000" b="0" dirty="0">
                          <a:solidFill>
                            <a:schemeClr val="tx1"/>
                          </a:solidFill>
                          <a:latin typeface="+mj-lt"/>
                        </a:rPr>
                        <a:t>Comm. range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45720" marR="45720">
                    <a:lnB w="38100" cmpd="sng"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000" b="0" dirty="0">
                          <a:solidFill>
                            <a:schemeClr val="tx1"/>
                          </a:solidFill>
                          <a:latin typeface="+mj-lt"/>
                        </a:rPr>
                        <a:t>Indoor / Outdoor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45720" marR="45720">
                    <a:lnB w="38100" cmpd="sng"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000" b="0" dirty="0">
                          <a:solidFill>
                            <a:schemeClr val="tx1"/>
                          </a:solidFill>
                          <a:latin typeface="+mj-lt"/>
                        </a:rPr>
                        <a:t>Mobility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45720" marR="45720">
                    <a:lnB w="38100" cmpd="sng"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6906499"/>
                  </a:ext>
                </a:extLst>
              </a:tr>
              <a:tr h="175704">
                <a:tc>
                  <a:txBody>
                    <a:bodyPr/>
                    <a:lstStyle/>
                    <a:p>
                      <a:r>
                        <a:rPr lang="fi-FI" sz="1000" dirty="0"/>
                        <a:t>Automated warehousing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000" dirty="0"/>
                        <a:t>MT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000" dirty="0"/>
                        <a:t>30m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000" dirty="0"/>
                        <a:t>Indoor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000" dirty="0"/>
                        <a:t>5-10km/h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79442689"/>
                  </a:ext>
                </a:extLst>
              </a:tr>
              <a:tr h="175704">
                <a:tc>
                  <a:txBody>
                    <a:bodyPr/>
                    <a:lstStyle/>
                    <a:p>
                      <a:r>
                        <a:rPr lang="fi-FI" sz="1000" dirty="0"/>
                        <a:t>Medical Inventory mgmt and positioning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000" dirty="0"/>
                        <a:t>MT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000" dirty="0"/>
                        <a:t>50m</a:t>
                      </a:r>
                    </a:p>
                    <a:p>
                      <a:pPr algn="ctr"/>
                      <a:r>
                        <a:rPr lang="fi-FI" sz="1000" dirty="0"/>
                        <a:t>200m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000" dirty="0"/>
                        <a:t>Indoor</a:t>
                      </a:r>
                    </a:p>
                    <a:p>
                      <a:pPr algn="ctr"/>
                      <a:r>
                        <a:rPr lang="fi-FI" sz="1000" dirty="0"/>
                        <a:t>Outoor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000" dirty="0"/>
                        <a:t>Static / walking</a:t>
                      </a:r>
                      <a:br>
                        <a:rPr lang="fi-FI" sz="1000" dirty="0"/>
                      </a:br>
                      <a:r>
                        <a:rPr lang="fi-FI" sz="1000" dirty="0"/>
                        <a:t>&lt;6km/h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999881"/>
                  </a:ext>
                </a:extLst>
              </a:tr>
              <a:tr h="175704">
                <a:tc>
                  <a:txBody>
                    <a:bodyPr/>
                    <a:lstStyle/>
                    <a:p>
                      <a:r>
                        <a:rPr lang="fi-FI" sz="1000" dirty="0"/>
                        <a:t>Substations in smartgrid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000" dirty="0"/>
                        <a:t>MT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000" dirty="0"/>
                        <a:t>[50-200m]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000" dirty="0"/>
                        <a:t>Outdoor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000" dirty="0"/>
                        <a:t>N/A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60815677"/>
                  </a:ext>
                </a:extLst>
              </a:tr>
              <a:tr h="175704">
                <a:tc>
                  <a:txBody>
                    <a:bodyPr/>
                    <a:lstStyle/>
                    <a:p>
                      <a:r>
                        <a:rPr lang="fi-FI" sz="1000" dirty="0"/>
                        <a:t>NPN for logistics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000" dirty="0"/>
                        <a:t>MT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000" dirty="0"/>
                        <a:t>?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000" dirty="0"/>
                        <a:t>?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000" dirty="0"/>
                        <a:t>?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11499381"/>
                  </a:ext>
                </a:extLst>
              </a:tr>
              <a:tr h="175704">
                <a:tc>
                  <a:txBody>
                    <a:bodyPr/>
                    <a:lstStyle/>
                    <a:p>
                      <a:r>
                        <a:rPr lang="fi-FI" sz="1000" dirty="0"/>
                        <a:t>Automobile manufacture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000" dirty="0"/>
                        <a:t>MT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000" dirty="0"/>
                        <a:t>&lt;30m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000" dirty="0"/>
                        <a:t>Indoor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000" dirty="0"/>
                        <a:t>N/A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8491907"/>
                  </a:ext>
                </a:extLst>
              </a:tr>
              <a:tr h="175704">
                <a:tc>
                  <a:txBody>
                    <a:bodyPr/>
                    <a:lstStyle/>
                    <a:p>
                      <a:r>
                        <a:rPr lang="fi-FI" sz="1000" dirty="0"/>
                        <a:t>Smart home sensors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000" dirty="0"/>
                        <a:t>MT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000" dirty="0"/>
                        <a:t>[10-30m]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000" dirty="0"/>
                        <a:t>Indoor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000" dirty="0"/>
                        <a:t>Stationary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0738799"/>
                  </a:ext>
                </a:extLst>
              </a:tr>
              <a:tr h="175704">
                <a:tc>
                  <a:txBody>
                    <a:bodyPr/>
                    <a:lstStyle/>
                    <a:p>
                      <a:r>
                        <a:rPr lang="fi-FI" sz="1000" dirty="0"/>
                        <a:t>Airport terminal / shipping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000" dirty="0"/>
                        <a:t>MT?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000" dirty="0"/>
                        <a:t>FFS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000" dirty="0"/>
                        <a:t>FFS (</a:t>
                      </a:r>
                      <a:r>
                        <a:rPr lang="fi-FI" sz="1000" i="1" dirty="0"/>
                        <a:t>Outdoor?</a:t>
                      </a:r>
                      <a:r>
                        <a:rPr lang="fi-FI" sz="1000" dirty="0"/>
                        <a:t>)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000" dirty="0"/>
                        <a:t>N/A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19064045"/>
                  </a:ext>
                </a:extLst>
              </a:tr>
              <a:tr h="175704">
                <a:tc>
                  <a:txBody>
                    <a:bodyPr/>
                    <a:lstStyle/>
                    <a:p>
                      <a:r>
                        <a:rPr lang="fi-FI" sz="1000" dirty="0"/>
                        <a:t>Finding remote lost item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000" dirty="0">
                          <a:solidFill>
                            <a:schemeClr val="accent4"/>
                          </a:solidFill>
                        </a:rPr>
                        <a:t>MO to UE</a:t>
                      </a:r>
                      <a:endParaRPr lang="en-US" sz="1000" dirty="0">
                        <a:solidFill>
                          <a:schemeClr val="accent4"/>
                        </a:solidFill>
                      </a:endParaRPr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000" dirty="0"/>
                        <a:t>50m</a:t>
                      </a:r>
                    </a:p>
                    <a:p>
                      <a:pPr algn="ctr"/>
                      <a:r>
                        <a:rPr lang="fi-FI" sz="1000" dirty="0"/>
                        <a:t>100m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000" dirty="0"/>
                        <a:t>Indoor</a:t>
                      </a:r>
                    </a:p>
                    <a:p>
                      <a:pPr algn="ctr"/>
                      <a:r>
                        <a:rPr lang="fi-FI" sz="1000" dirty="0"/>
                        <a:t>Outdoor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000" dirty="0"/>
                        <a:t>N/A</a:t>
                      </a:r>
                    </a:p>
                    <a:p>
                      <a:pPr algn="ctr"/>
                      <a:r>
                        <a:rPr lang="fi-FI" sz="1000" dirty="0"/>
                        <a:t>N/A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9995509"/>
                  </a:ext>
                </a:extLst>
              </a:tr>
              <a:tr h="175704">
                <a:tc>
                  <a:txBody>
                    <a:bodyPr/>
                    <a:lstStyle/>
                    <a:p>
                      <a:r>
                        <a:rPr lang="fi-FI" sz="1000" dirty="0"/>
                        <a:t>LCS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000" dirty="0"/>
                        <a:t>MT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000" dirty="0"/>
                        <a:t>N/A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000" dirty="0"/>
                        <a:t>Indoor</a:t>
                      </a:r>
                    </a:p>
                    <a:p>
                      <a:pPr algn="ctr"/>
                      <a:r>
                        <a:rPr lang="fi-FI" sz="1000" dirty="0"/>
                        <a:t>Outdoor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000" dirty="0"/>
                        <a:t>5km/h</a:t>
                      </a:r>
                    </a:p>
                    <a:p>
                      <a:pPr algn="ctr"/>
                      <a:r>
                        <a:rPr lang="fi-FI" sz="1000" dirty="0"/>
                        <a:t>≤20km/h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4174223"/>
                  </a:ext>
                </a:extLst>
              </a:tr>
              <a:tr h="175704">
                <a:tc>
                  <a:txBody>
                    <a:bodyPr/>
                    <a:lstStyle/>
                    <a:p>
                      <a:r>
                        <a:rPr lang="fi-FI" sz="1000" dirty="0"/>
                        <a:t>Ranging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000" dirty="0"/>
                        <a:t>MT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000" dirty="0"/>
                        <a:t>10m</a:t>
                      </a:r>
                    </a:p>
                    <a:p>
                      <a:pPr algn="ctr"/>
                      <a:r>
                        <a:rPr lang="fi-FI" sz="1000" dirty="0"/>
                        <a:t>IC/PC/OOC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000" dirty="0"/>
                        <a:t>Indoor (home)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000" dirty="0"/>
                        <a:t>Static</a:t>
                      </a:r>
                    </a:p>
                    <a:p>
                      <a:pPr algn="ctr"/>
                      <a:r>
                        <a:rPr lang="fi-FI" sz="1000" dirty="0"/>
                        <a:t>(&lt;1m/s)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4032906"/>
                  </a:ext>
                </a:extLst>
              </a:tr>
              <a:tr h="175704">
                <a:tc>
                  <a:txBody>
                    <a:bodyPr/>
                    <a:lstStyle/>
                    <a:p>
                      <a:r>
                        <a:rPr lang="fi-FI" sz="1000" dirty="0"/>
                        <a:t>Online modif of medical instruments status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000" dirty="0"/>
                        <a:t>MT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000" dirty="0"/>
                        <a:t>50m</a:t>
                      </a:r>
                    </a:p>
                    <a:p>
                      <a:pPr algn="ctr"/>
                      <a:r>
                        <a:rPr lang="fi-FI" sz="1000" dirty="0"/>
                        <a:t>200m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000" dirty="0"/>
                        <a:t>Indoor</a:t>
                      </a:r>
                    </a:p>
                    <a:p>
                      <a:pPr algn="ctr"/>
                      <a:r>
                        <a:rPr lang="fi-FI" sz="1000" dirty="0"/>
                        <a:t>Outdoor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i-FI" sz="1000" dirty="0"/>
                        <a:t>Static / walking</a:t>
                      </a:r>
                      <a:br>
                        <a:rPr lang="fi-FI" sz="1000" dirty="0"/>
                      </a:br>
                      <a:r>
                        <a:rPr lang="fi-FI" sz="1000" dirty="0"/>
                        <a:t>&lt;6km/h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65184592"/>
                  </a:ext>
                </a:extLst>
              </a:tr>
              <a:tr h="175704">
                <a:tc>
                  <a:txBody>
                    <a:bodyPr/>
                    <a:lstStyle/>
                    <a:p>
                      <a:r>
                        <a:rPr lang="fi-FI" sz="1000" dirty="0"/>
                        <a:t>Personal belonging finding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000" dirty="0"/>
                        <a:t>MT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000" dirty="0"/>
                        <a:t>10m</a:t>
                      </a:r>
                    </a:p>
                    <a:p>
                      <a:pPr algn="ctr"/>
                      <a:r>
                        <a:rPr lang="fi-FI" sz="1000" dirty="0"/>
                        <a:t>100m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000" dirty="0"/>
                        <a:t>Indoor</a:t>
                      </a:r>
                    </a:p>
                    <a:p>
                      <a:pPr algn="ctr"/>
                      <a:r>
                        <a:rPr lang="fi-FI" sz="1000" dirty="0"/>
                        <a:t>Outdoor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000" dirty="0"/>
                        <a:t>Static</a:t>
                      </a:r>
                    </a:p>
                    <a:p>
                      <a:pPr algn="ctr"/>
                      <a:r>
                        <a:rPr lang="fi-FI" sz="1000" dirty="0"/>
                        <a:t>Static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08627295"/>
                  </a:ext>
                </a:extLst>
              </a:tr>
              <a:tr h="175704">
                <a:tc>
                  <a:txBody>
                    <a:bodyPr/>
                    <a:lstStyle/>
                    <a:p>
                      <a:r>
                        <a:rPr lang="fi-FI" sz="1000" dirty="0"/>
                        <a:t>BS machine room environmental supervision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000" dirty="0"/>
                        <a:t>MT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000" dirty="0"/>
                        <a:t>30m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000" dirty="0"/>
                        <a:t>Indoor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000" dirty="0"/>
                        <a:t>N/A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58454291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12C7BA-9F65-4B8F-A498-28195C28C3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3</a:t>
            </a:fld>
            <a:endParaRPr lang="en-GB"/>
          </a:p>
        </p:txBody>
      </p:sp>
      <p:graphicFrame>
        <p:nvGraphicFramePr>
          <p:cNvPr id="9" name="Content Placeholder 8">
            <a:extLst>
              <a:ext uri="{FF2B5EF4-FFF2-40B4-BE49-F238E27FC236}">
                <a16:creationId xmlns:a16="http://schemas.microsoft.com/office/drawing/2014/main" id="{7F111049-8271-4E00-9E58-1874CDBCECA3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705375472"/>
              </p:ext>
            </p:extLst>
          </p:nvPr>
        </p:nvGraphicFramePr>
        <p:xfrm>
          <a:off x="6291263" y="1700213"/>
          <a:ext cx="5422899" cy="4358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3037">
                  <a:extLst>
                    <a:ext uri="{9D8B030D-6E8A-4147-A177-3AD203B41FA5}">
                      <a16:colId xmlns:a16="http://schemas.microsoft.com/office/drawing/2014/main" val="850854873"/>
                    </a:ext>
                  </a:extLst>
                </a:gridCol>
                <a:gridCol w="867573">
                  <a:extLst>
                    <a:ext uri="{9D8B030D-6E8A-4147-A177-3AD203B41FA5}">
                      <a16:colId xmlns:a16="http://schemas.microsoft.com/office/drawing/2014/main" val="3536294679"/>
                    </a:ext>
                  </a:extLst>
                </a:gridCol>
                <a:gridCol w="801679">
                  <a:extLst>
                    <a:ext uri="{9D8B030D-6E8A-4147-A177-3AD203B41FA5}">
                      <a16:colId xmlns:a16="http://schemas.microsoft.com/office/drawing/2014/main" val="2975087572"/>
                    </a:ext>
                  </a:extLst>
                </a:gridCol>
                <a:gridCol w="1155305">
                  <a:extLst>
                    <a:ext uri="{9D8B030D-6E8A-4147-A177-3AD203B41FA5}">
                      <a16:colId xmlns:a16="http://schemas.microsoft.com/office/drawing/2014/main" val="3125032998"/>
                    </a:ext>
                  </a:extLst>
                </a:gridCol>
                <a:gridCol w="1155305">
                  <a:extLst>
                    <a:ext uri="{9D8B030D-6E8A-4147-A177-3AD203B41FA5}">
                      <a16:colId xmlns:a16="http://schemas.microsoft.com/office/drawing/2014/main" val="903274588"/>
                    </a:ext>
                  </a:extLst>
                </a:gridCol>
              </a:tblGrid>
              <a:tr h="175704">
                <a:tc>
                  <a:txBody>
                    <a:bodyPr/>
                    <a:lstStyle/>
                    <a:p>
                      <a:pPr algn="ctr"/>
                      <a:r>
                        <a:rPr lang="fi-FI" sz="1000" b="0" dirty="0">
                          <a:solidFill>
                            <a:schemeClr val="tx1"/>
                          </a:solidFill>
                          <a:latin typeface="+mj-lt"/>
                        </a:rPr>
                        <a:t>Use case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45720" marR="45720">
                    <a:lnB w="38100" cmpd="sng"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000" b="0" dirty="0">
                          <a:solidFill>
                            <a:schemeClr val="tx1"/>
                          </a:solidFill>
                          <a:latin typeface="+mj-lt"/>
                        </a:rPr>
                        <a:t>Comm. Trigger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45720" marR="45720">
                    <a:lnB w="38100" cmpd="sng"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000" b="0" dirty="0">
                          <a:solidFill>
                            <a:schemeClr val="tx1"/>
                          </a:solidFill>
                          <a:latin typeface="+mj-lt"/>
                        </a:rPr>
                        <a:t>Comm. range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45720" marR="45720">
                    <a:lnB w="38100" cmpd="sng"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000" b="0" dirty="0">
                          <a:solidFill>
                            <a:schemeClr val="tx1"/>
                          </a:solidFill>
                          <a:latin typeface="+mj-lt"/>
                        </a:rPr>
                        <a:t>Indoor / Outdoor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45720" marR="45720">
                    <a:lnB w="38100" cmpd="sng"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000" b="0" dirty="0">
                          <a:solidFill>
                            <a:schemeClr val="tx1"/>
                          </a:solidFill>
                          <a:latin typeface="+mj-lt"/>
                        </a:rPr>
                        <a:t>Mobility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45720" marR="45720">
                    <a:lnB w="38100" cmpd="sng"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6906499"/>
                  </a:ext>
                </a:extLst>
              </a:tr>
              <a:tr h="175704">
                <a:tc>
                  <a:txBody>
                    <a:bodyPr/>
                    <a:lstStyle/>
                    <a:p>
                      <a:r>
                        <a:rPr lang="fi-FI" sz="1000" dirty="0"/>
                        <a:t>Indoor positioning in shopping centre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000" dirty="0"/>
                        <a:t>MT</a:t>
                      </a:r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000" dirty="0"/>
                        <a:t>10m</a:t>
                      </a:r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000" dirty="0"/>
                        <a:t>Indoor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000" dirty="0"/>
                        <a:t>N/A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67823138"/>
                  </a:ext>
                </a:extLst>
              </a:tr>
              <a:tr h="175704">
                <a:tc>
                  <a:txBody>
                    <a:bodyPr/>
                    <a:lstStyle/>
                    <a:p>
                      <a:r>
                        <a:rPr lang="fi-FI" sz="1000" dirty="0"/>
                        <a:t>Smart laundry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000" dirty="0"/>
                        <a:t>MT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000" dirty="0"/>
                        <a:t>N/A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000" dirty="0"/>
                        <a:t>N/A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000" dirty="0"/>
                        <a:t>N/A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74006928"/>
                  </a:ext>
                </a:extLst>
              </a:tr>
              <a:tr h="175704">
                <a:tc>
                  <a:txBody>
                    <a:bodyPr/>
                    <a:lstStyle/>
                    <a:p>
                      <a:r>
                        <a:rPr lang="fi-FI" sz="1000" dirty="0"/>
                        <a:t>Automated supply distrib.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000" dirty="0"/>
                        <a:t>MT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000" dirty="0"/>
                        <a:t>N/A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000" dirty="0"/>
                        <a:t>N/A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000" dirty="0"/>
                        <a:t>N/A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79442689"/>
                  </a:ext>
                </a:extLst>
              </a:tr>
              <a:tr h="175704">
                <a:tc>
                  <a:txBody>
                    <a:bodyPr/>
                    <a:lstStyle/>
                    <a:p>
                      <a:r>
                        <a:rPr lang="fi-FI" sz="1000" dirty="0"/>
                        <a:t>Device (de)activation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000" dirty="0"/>
                        <a:t>MT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000" dirty="0"/>
                        <a:t>N/A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000" dirty="0"/>
                        <a:t>N/A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000" dirty="0"/>
                        <a:t>N/A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999881"/>
                  </a:ext>
                </a:extLst>
              </a:tr>
              <a:tr h="175704">
                <a:tc>
                  <a:txBody>
                    <a:bodyPr/>
                    <a:lstStyle/>
                    <a:p>
                      <a:r>
                        <a:rPr lang="fi-FI" sz="1000" dirty="0"/>
                        <a:t>Fresh food supply chain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000" dirty="0"/>
                        <a:t>MT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000" dirty="0"/>
                        <a:t>N/A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000" dirty="0"/>
                        <a:t>N/A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000" dirty="0"/>
                        <a:t>N/A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60815677"/>
                  </a:ext>
                </a:extLst>
              </a:tr>
              <a:tr h="175704">
                <a:tc>
                  <a:txBody>
                    <a:bodyPr/>
                    <a:lstStyle/>
                    <a:p>
                      <a:r>
                        <a:rPr lang="fi-FI" sz="1000" dirty="0"/>
                        <a:t>Forest Fire Monitoring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000" dirty="0">
                          <a:solidFill>
                            <a:schemeClr val="accent4"/>
                          </a:solidFill>
                        </a:rPr>
                        <a:t>MO</a:t>
                      </a:r>
                      <a:endParaRPr lang="en-US" sz="1000" dirty="0">
                        <a:solidFill>
                          <a:schemeClr val="accent4"/>
                        </a:solidFill>
                      </a:endParaRPr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000" dirty="0"/>
                        <a:t>[150m-FFS]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000" dirty="0"/>
                        <a:t>Outdoor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000" dirty="0"/>
                        <a:t>N/A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11499381"/>
                  </a:ext>
                </a:extLst>
              </a:tr>
              <a:tr h="175704">
                <a:tc>
                  <a:txBody>
                    <a:bodyPr/>
                    <a:lstStyle/>
                    <a:p>
                      <a:r>
                        <a:rPr lang="fi-FI" sz="1000" dirty="0"/>
                        <a:t>Smart Agriculture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000" dirty="0"/>
                        <a:t>MT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000" dirty="0"/>
                        <a:t>30-100m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000" dirty="0"/>
                        <a:t>Indoor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000" dirty="0"/>
                        <a:t>Static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0738799"/>
                  </a:ext>
                </a:extLst>
              </a:tr>
              <a:tr h="175704">
                <a:tc>
                  <a:txBody>
                    <a:bodyPr/>
                    <a:lstStyle/>
                    <a:p>
                      <a:r>
                        <a:rPr lang="fi-FI" sz="1000" dirty="0"/>
                        <a:t>Museum Guide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000" dirty="0"/>
                        <a:t>MT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000" dirty="0"/>
                        <a:t>[30m]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000" dirty="0"/>
                        <a:t>Indoor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000" dirty="0"/>
                        <a:t>[3km/h]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19064045"/>
                  </a:ext>
                </a:extLst>
              </a:tr>
              <a:tr h="175704">
                <a:tc>
                  <a:txBody>
                    <a:bodyPr/>
                    <a:lstStyle/>
                    <a:p>
                      <a:r>
                        <a:rPr lang="en-US" sz="1000" dirty="0"/>
                        <a:t>Smart grazing dairy farming</a:t>
                      </a:r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000" dirty="0"/>
                        <a:t>MT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000" dirty="0"/>
                        <a:t>FFS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000" dirty="0"/>
                        <a:t>Outdoor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000" dirty="0"/>
                        <a:t>N/A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9995509"/>
                  </a:ext>
                </a:extLst>
              </a:tr>
              <a:tr h="175704">
                <a:tc>
                  <a:txBody>
                    <a:bodyPr/>
                    <a:lstStyle/>
                    <a:p>
                      <a:r>
                        <a:rPr lang="fi-FI" sz="1000" dirty="0"/>
                        <a:t>Smart pig farm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000" dirty="0"/>
                        <a:t>MT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000" dirty="0"/>
                        <a:t>250m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000" dirty="0"/>
                        <a:t>Indoor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000" dirty="0"/>
                        <a:t>N/A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4174223"/>
                  </a:ext>
                </a:extLst>
              </a:tr>
              <a:tr h="175704">
                <a:tc>
                  <a:txBody>
                    <a:bodyPr/>
                    <a:lstStyle/>
                    <a:p>
                      <a:r>
                        <a:rPr lang="fi-FI" sz="1000" dirty="0"/>
                        <a:t>Manhole cover safety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000" dirty="0"/>
                        <a:t>MT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000" dirty="0"/>
                        <a:t>FFS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000" i="1" dirty="0"/>
                        <a:t>Outdoor?</a:t>
                      </a:r>
                      <a:endParaRPr lang="en-US" sz="1000" i="1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000" dirty="0"/>
                        <a:t>N/A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4032906"/>
                  </a:ext>
                </a:extLst>
              </a:tr>
              <a:tr h="175704">
                <a:tc>
                  <a:txBody>
                    <a:bodyPr/>
                    <a:lstStyle/>
                    <a:p>
                      <a:r>
                        <a:rPr lang="fi-FI" sz="1000" dirty="0"/>
                        <a:t>Smart bridge health monitoring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000" dirty="0"/>
                        <a:t>MT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000" dirty="0"/>
                        <a:t>FFS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000" i="1" dirty="0"/>
                        <a:t>Outdoor?</a:t>
                      </a:r>
                      <a:endParaRPr lang="en-US" sz="1000" i="1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i-FI" sz="1000" dirty="0"/>
                        <a:t>N/A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65184592"/>
                  </a:ext>
                </a:extLst>
              </a:tr>
              <a:tr h="175704">
                <a:tc>
                  <a:txBody>
                    <a:bodyPr/>
                    <a:lstStyle/>
                    <a:p>
                      <a:r>
                        <a:rPr lang="fi-FI" sz="1000" dirty="0"/>
                        <a:t>Elderly health care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000" dirty="0"/>
                        <a:t>MT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000" dirty="0"/>
                        <a:t>?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000" dirty="0"/>
                        <a:t>?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000" dirty="0"/>
                        <a:t>?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08627295"/>
                  </a:ext>
                </a:extLst>
              </a:tr>
              <a:tr h="175704">
                <a:tc>
                  <a:txBody>
                    <a:bodyPr/>
                    <a:lstStyle/>
                    <a:p>
                      <a:r>
                        <a:rPr lang="fi-FI" sz="1000" dirty="0"/>
                        <a:t>End-to-end logistics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000" dirty="0"/>
                        <a:t>MT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000" dirty="0"/>
                        <a:t>?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000" dirty="0"/>
                        <a:t>Indoor/Outdoor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000" dirty="0"/>
                        <a:t>?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58454291"/>
                  </a:ext>
                </a:extLst>
              </a:tr>
              <a:tr h="175704">
                <a:tc>
                  <a:txBody>
                    <a:bodyPr/>
                    <a:lstStyle/>
                    <a:p>
                      <a:r>
                        <a:rPr lang="fi-FI" sz="1000" dirty="0"/>
                        <a:t>Pressure-powered switch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000" dirty="0">
                          <a:solidFill>
                            <a:schemeClr val="accent4"/>
                          </a:solidFill>
                        </a:rPr>
                        <a:t>MO</a:t>
                      </a:r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000" dirty="0"/>
                        <a:t>?</a:t>
                      </a:r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000" dirty="0"/>
                        <a:t>?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000" dirty="0"/>
                        <a:t>?</a:t>
                      </a:r>
                      <a:endParaRPr lang="en-US" sz="1000" dirty="0"/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05379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806695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D9633F0-D1F1-4684-A319-D14126CFAB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tabLst>
                <a:tab pos="11209338" algn="r"/>
              </a:tabLst>
            </a:pPr>
            <a:r>
              <a:rPr lang="fi-FI" dirty="0"/>
              <a:t>Snapshot of SA1 use cases	</a:t>
            </a:r>
            <a:r>
              <a:rPr lang="fi-FI" b="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[2/2]</a:t>
            </a:r>
            <a:endParaRPr lang="en-US" b="0" dirty="0">
              <a:solidFill>
                <a:schemeClr val="bg1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DF2D52-A019-4FF1-9CDE-FED4518275D3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i-FI" sz="1600" dirty="0">
                <a:latin typeface="+mj-lt"/>
              </a:rPr>
              <a:t>Communication trigger</a:t>
            </a:r>
          </a:p>
          <a:p>
            <a:r>
              <a:rPr lang="fi-FI" sz="1400" dirty="0">
                <a:latin typeface="+mj-lt"/>
              </a:rPr>
              <a:t>Observation 1: </a:t>
            </a:r>
            <a:r>
              <a:rPr lang="fi-FI" sz="1400" dirty="0"/>
              <a:t>the vast majority of use cases in SA1 draft TR are such that the target device is systematically triggered before communicating i.e. it does not otherwise communicate</a:t>
            </a:r>
          </a:p>
          <a:p>
            <a:r>
              <a:rPr lang="fi-FI" sz="1400" dirty="0">
                <a:latin typeface="+mj-lt"/>
              </a:rPr>
              <a:t>Observation 2a: </a:t>
            </a:r>
            <a:r>
              <a:rPr lang="fi-FI" sz="1400" dirty="0"/>
              <a:t>for the remaining 3 use cases, the device initiates communication</a:t>
            </a:r>
          </a:p>
          <a:p>
            <a:pPr lvl="1"/>
            <a:r>
              <a:rPr lang="fi-FI" sz="1200" dirty="0"/>
              <a:t>To nearby UE(s) only [Finding remote lost item]</a:t>
            </a:r>
          </a:p>
          <a:p>
            <a:pPr lvl="1"/>
            <a:r>
              <a:rPr lang="fi-FI" sz="1200" dirty="0"/>
              <a:t>To the 5G system itself [Forest fire monitoring]</a:t>
            </a:r>
          </a:p>
          <a:p>
            <a:pPr lvl="1"/>
            <a:r>
              <a:rPr lang="fi-FI" sz="1200" dirty="0"/>
              <a:t>To the 5G system itself [Pressure switch]</a:t>
            </a:r>
          </a:p>
          <a:p>
            <a:r>
              <a:rPr lang="fi-FI" sz="1400" dirty="0">
                <a:latin typeface="+mj-lt"/>
              </a:rPr>
              <a:t>Observation 2b</a:t>
            </a:r>
            <a:r>
              <a:rPr lang="fi-FI" sz="1100" dirty="0">
                <a:latin typeface="+mj-lt"/>
              </a:rPr>
              <a:t>: </a:t>
            </a:r>
          </a:p>
          <a:p>
            <a:pPr lvl="1"/>
            <a:r>
              <a:rPr lang="fi-FI" sz="1200" dirty="0"/>
              <a:t>The use case on forest fire monitoring and pressure switch are readily addressable with existing 3GPP IoT technology</a:t>
            </a:r>
            <a:endParaRPr lang="fi-FI" sz="900" dirty="0"/>
          </a:p>
          <a:p>
            <a:pPr lvl="1"/>
            <a:r>
              <a:rPr lang="fi-FI" sz="1200" dirty="0"/>
              <a:t>The use case on finding remote lost item is already available today (using e.g. BTLE)</a:t>
            </a:r>
          </a:p>
          <a:p>
            <a:r>
              <a:rPr lang="fi-FI" sz="1400" b="1" dirty="0">
                <a:latin typeface="+mj-lt"/>
              </a:rPr>
              <a:t>Proposal</a:t>
            </a:r>
          </a:p>
          <a:p>
            <a:pPr lvl="1"/>
            <a:r>
              <a:rPr lang="fi-FI" sz="1200" dirty="0"/>
              <a:t>In view of the above it is proposed to focus the RAN study only on MT-triggered communication i.e. the Ambient IoT device does not communicate unless triggered by a DL signal</a:t>
            </a:r>
            <a:endParaRPr lang="fi-FI" sz="1400" dirty="0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DE2DF8C8-B869-4FE6-B56D-8DF90FD5AFF6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fi-FI" sz="1400" dirty="0">
                <a:latin typeface="+mj-lt"/>
              </a:rPr>
              <a:t>Communication range:</a:t>
            </a:r>
          </a:p>
          <a:p>
            <a:r>
              <a:rPr lang="fi-FI" sz="1200" dirty="0">
                <a:latin typeface="+mj-lt"/>
              </a:rPr>
              <a:t>Observation 3: </a:t>
            </a:r>
            <a:r>
              <a:rPr lang="fi-FI" sz="1200" dirty="0"/>
              <a:t>most communication ranges among the use cases are 50m or less (typ 30m or less)</a:t>
            </a:r>
          </a:p>
          <a:p>
            <a:r>
              <a:rPr lang="fi-FI" sz="1200" dirty="0">
                <a:latin typeface="+mj-lt"/>
              </a:rPr>
              <a:t>Observation 4a:</a:t>
            </a:r>
            <a:r>
              <a:rPr lang="fi-FI" sz="1200" dirty="0"/>
              <a:t> among use cases with range of 100m and above we can observe the following</a:t>
            </a:r>
          </a:p>
          <a:p>
            <a:pPr lvl="1"/>
            <a:r>
              <a:rPr lang="fi-FI" sz="1050" dirty="0"/>
              <a:t>Substations in smartgrid (250m)</a:t>
            </a:r>
          </a:p>
          <a:p>
            <a:pPr lvl="1"/>
            <a:r>
              <a:rPr lang="fi-FI" sz="1050" dirty="0"/>
              <a:t>Finding remote lost item / personal belonging finding (100m)</a:t>
            </a:r>
          </a:p>
          <a:p>
            <a:pPr lvl="1"/>
            <a:r>
              <a:rPr lang="fi-FI" sz="1050" dirty="0"/>
              <a:t>Online modification of medical instrument status (200m)</a:t>
            </a:r>
          </a:p>
          <a:p>
            <a:pPr lvl="1"/>
            <a:r>
              <a:rPr lang="fi-FI" sz="1050" dirty="0"/>
              <a:t>Smart agriculture</a:t>
            </a:r>
          </a:p>
          <a:p>
            <a:pPr lvl="1"/>
            <a:r>
              <a:rPr lang="fi-FI" sz="1050" dirty="0"/>
              <a:t>Smart pigfarm</a:t>
            </a:r>
          </a:p>
          <a:p>
            <a:r>
              <a:rPr lang="fi-FI" sz="1400" dirty="0">
                <a:latin typeface="+mj-lt"/>
              </a:rPr>
              <a:t>Observation 4b:</a:t>
            </a:r>
          </a:p>
          <a:p>
            <a:pPr lvl="1"/>
            <a:r>
              <a:rPr lang="fi-FI" sz="1100" dirty="0"/>
              <a:t>The last two (smart agriculture and pigfarm) could be addressed with denser reader devices, keeping the range below 50m</a:t>
            </a:r>
          </a:p>
          <a:p>
            <a:pPr lvl="1"/>
            <a:r>
              <a:rPr lang="fi-FI" sz="1100" dirty="0"/>
              <a:t>The other two (substations in smartgrid and online modification of medical instrument status) can be addressed with existing IoT technology</a:t>
            </a:r>
          </a:p>
          <a:p>
            <a:r>
              <a:rPr lang="fi-FI" sz="1400" b="1" dirty="0">
                <a:latin typeface="+mj-lt"/>
              </a:rPr>
              <a:t>Proposal</a:t>
            </a:r>
          </a:p>
          <a:p>
            <a:pPr lvl="1"/>
            <a:r>
              <a:rPr lang="fi-FI" sz="1200" dirty="0"/>
              <a:t>In view of the above it is proposed to focus the RAN study on range of 50m or less</a:t>
            </a:r>
            <a:endParaRPr lang="fi-FI" sz="1400" dirty="0"/>
          </a:p>
          <a:p>
            <a:pPr lvl="1"/>
            <a:endParaRPr lang="fi-FI" sz="1200" dirty="0"/>
          </a:p>
          <a:p>
            <a:pPr lvl="1"/>
            <a:endParaRPr lang="fi-FI" sz="9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12C7BA-9F65-4B8F-A498-28195C28C3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61536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EAA591-BC7E-4948-948D-3A6C660566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tabLst>
                <a:tab pos="11123613" algn="r"/>
              </a:tabLst>
            </a:pPr>
            <a:r>
              <a:rPr lang="fi-FI" dirty="0"/>
              <a:t>Deployment Scenarios	</a:t>
            </a:r>
            <a:r>
              <a:rPr lang="fi-FI" b="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[1/3]</a:t>
            </a:r>
            <a:endParaRPr lang="en-US" b="0" dirty="0">
              <a:solidFill>
                <a:schemeClr val="bg1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158" name="Content Placeholder 157">
            <a:extLst>
              <a:ext uri="{FF2B5EF4-FFF2-40B4-BE49-F238E27FC236}">
                <a16:creationId xmlns:a16="http://schemas.microsoft.com/office/drawing/2014/main" id="{F7260923-6E38-441C-BFB4-47D866B19AD2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fi-FI" sz="1400" dirty="0">
                <a:latin typeface="+mj-lt"/>
              </a:rPr>
              <a:t>Ambient-IoT radio </a:t>
            </a:r>
          </a:p>
          <a:p>
            <a:pPr lvl="1"/>
            <a:r>
              <a:rPr lang="fi-FI" sz="1200" dirty="0"/>
              <a:t>is a local radio operating only between </a:t>
            </a:r>
            <a:r>
              <a:rPr lang="fi-FI" sz="1200" dirty="0">
                <a:latin typeface="+mj-lt"/>
              </a:rPr>
              <a:t>Reader Device</a:t>
            </a:r>
            <a:r>
              <a:rPr lang="fi-FI" sz="1200" dirty="0"/>
              <a:t> and </a:t>
            </a:r>
            <a:r>
              <a:rPr lang="fi-FI" sz="1200" dirty="0">
                <a:latin typeface="+mj-lt"/>
              </a:rPr>
              <a:t>Tag</a:t>
            </a:r>
          </a:p>
          <a:p>
            <a:pPr lvl="1"/>
            <a:r>
              <a:rPr lang="fi-FI" sz="1200" dirty="0"/>
              <a:t>over licensed spectrum (under </a:t>
            </a:r>
            <a:r>
              <a:rPr lang="fi-FI" sz="1200" i="1" dirty="0"/>
              <a:t>full</a:t>
            </a:r>
            <a:r>
              <a:rPr lang="fi-FI" sz="1200" dirty="0"/>
              <a:t> MNO control) or unlicensed spectrum</a:t>
            </a:r>
          </a:p>
          <a:p>
            <a:endParaRPr lang="fi-FI" sz="1400" dirty="0"/>
          </a:p>
          <a:p>
            <a:r>
              <a:rPr lang="fi-FI" sz="1400" dirty="0"/>
              <a:t>The </a:t>
            </a:r>
            <a:r>
              <a:rPr lang="fi-FI" sz="1400" dirty="0">
                <a:latin typeface="+mj-lt"/>
              </a:rPr>
              <a:t>Reader Device:</a:t>
            </a:r>
            <a:r>
              <a:rPr lang="fi-FI" sz="1400" dirty="0"/>
              <a:t> </a:t>
            </a:r>
          </a:p>
          <a:p>
            <a:pPr lvl="1"/>
            <a:r>
              <a:rPr lang="fi-FI" sz="1200" dirty="0"/>
              <a:t>can be handheld, mounted to infrastructure (e.g. base station) etc. </a:t>
            </a:r>
          </a:p>
          <a:p>
            <a:pPr lvl="1"/>
            <a:r>
              <a:rPr lang="fi-FI" sz="1200" dirty="0"/>
              <a:t>may or may not be battery constrained (depending on the scenario)</a:t>
            </a:r>
          </a:p>
          <a:p>
            <a:pPr lvl="1"/>
            <a:r>
              <a:rPr lang="fi-FI" sz="1200" dirty="0"/>
              <a:t>can (but does not necessarily need to) connect to an Ambient-IoT server.</a:t>
            </a:r>
          </a:p>
          <a:p>
            <a:pPr lvl="1"/>
            <a:r>
              <a:rPr lang="fi-FI" sz="1200" dirty="0"/>
              <a:t>The connection between a </a:t>
            </a:r>
            <a:r>
              <a:rPr lang="fi-FI" sz="1200" dirty="0">
                <a:latin typeface="+mj-lt"/>
              </a:rPr>
              <a:t>Reader device</a:t>
            </a:r>
            <a:r>
              <a:rPr lang="fi-FI" sz="1200" dirty="0"/>
              <a:t> and the Ambient-IoT Server is not in scope of 3GPP (it can rely on *any* transport incl. 3GPP conn.)</a:t>
            </a:r>
          </a:p>
          <a:p>
            <a:endParaRPr lang="fi-FI" sz="1400" dirty="0"/>
          </a:p>
          <a:p>
            <a:r>
              <a:rPr lang="fi-FI" sz="1400" dirty="0"/>
              <a:t>The </a:t>
            </a:r>
            <a:r>
              <a:rPr lang="fi-FI" sz="1400" dirty="0">
                <a:latin typeface="+mj-lt"/>
              </a:rPr>
              <a:t>Tag:</a:t>
            </a:r>
            <a:endParaRPr lang="fi-FI" sz="1400" dirty="0"/>
          </a:p>
          <a:p>
            <a:pPr lvl="1"/>
            <a:r>
              <a:rPr lang="fi-FI" sz="1200" dirty="0"/>
              <a:t>may only connect to a </a:t>
            </a:r>
            <a:r>
              <a:rPr lang="fi-FI" sz="1200" dirty="0">
                <a:latin typeface="+mj-lt"/>
              </a:rPr>
              <a:t>Reader Device </a:t>
            </a:r>
            <a:r>
              <a:rPr lang="fi-FI" sz="1200" dirty="0"/>
              <a:t>with Ambient-IoT Radio</a:t>
            </a:r>
          </a:p>
          <a:p>
            <a:pPr lvl="1"/>
            <a:r>
              <a:rPr lang="fi-FI" sz="1200" dirty="0"/>
              <a:t>has no active connection to any Ambient-IoT server</a:t>
            </a:r>
          </a:p>
          <a:p>
            <a:pPr lvl="1"/>
            <a:r>
              <a:rPr lang="fi-FI" sz="1200" dirty="0"/>
              <a:t>Any data exchange between the </a:t>
            </a:r>
            <a:r>
              <a:rPr lang="fi-FI" sz="1200" dirty="0">
                <a:latin typeface="+mj-lt"/>
              </a:rPr>
              <a:t>Tag</a:t>
            </a:r>
            <a:r>
              <a:rPr lang="fi-FI" sz="1200" dirty="0"/>
              <a:t> and Server is via the </a:t>
            </a:r>
            <a:r>
              <a:rPr lang="fi-FI" sz="1200" dirty="0">
                <a:latin typeface="+mj-lt"/>
              </a:rPr>
              <a:t>Reader Device </a:t>
            </a:r>
            <a:r>
              <a:rPr lang="fi-FI" sz="1200" dirty="0"/>
              <a:t>(e.g. Tag signature, configuration, data reporting). It is not in scope of 3GPP</a:t>
            </a:r>
          </a:p>
          <a:p>
            <a:pPr lvl="1"/>
            <a:endParaRPr lang="fi-FI" sz="1200" dirty="0"/>
          </a:p>
          <a:p>
            <a:pPr marL="446088" lvl="1" indent="0">
              <a:buNone/>
            </a:pPr>
            <a:endParaRPr lang="en-US" sz="12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2289C1-999F-4836-A1CA-92DA010CDB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5</a:t>
            </a:fld>
            <a:endParaRPr lang="en-GB"/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F3EFE907-04DB-4619-88D1-7643B1FA5228}"/>
              </a:ext>
            </a:extLst>
          </p:cNvPr>
          <p:cNvGrpSpPr/>
          <p:nvPr/>
        </p:nvGrpSpPr>
        <p:grpSpPr>
          <a:xfrm>
            <a:off x="6290651" y="1748982"/>
            <a:ext cx="5380838" cy="1420188"/>
            <a:chOff x="2648756" y="4055806"/>
            <a:chExt cx="6897662" cy="1820530"/>
          </a:xfrm>
        </p:grpSpPr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C2BD5D89-36DA-4CDE-92C4-9D796F7DB8E1}"/>
                </a:ext>
              </a:extLst>
            </p:cNvPr>
            <p:cNvGrpSpPr/>
            <p:nvPr/>
          </p:nvGrpSpPr>
          <p:grpSpPr>
            <a:xfrm>
              <a:off x="2648756" y="4055806"/>
              <a:ext cx="6897662" cy="1820530"/>
              <a:chOff x="5671272" y="17717"/>
              <a:chExt cx="6131070" cy="1618200"/>
            </a:xfrm>
          </p:grpSpPr>
          <p:sp>
            <p:nvSpPr>
              <p:cNvPr id="32" name="Arrow: Left-Right 31">
                <a:extLst>
                  <a:ext uri="{FF2B5EF4-FFF2-40B4-BE49-F238E27FC236}">
                    <a16:creationId xmlns:a16="http://schemas.microsoft.com/office/drawing/2014/main" id="{905262E3-5028-40A9-B4B1-FC445A50741D}"/>
                  </a:ext>
                </a:extLst>
              </p:cNvPr>
              <p:cNvSpPr/>
              <p:nvPr/>
            </p:nvSpPr>
            <p:spPr>
              <a:xfrm>
                <a:off x="6611176" y="643501"/>
                <a:ext cx="1198384" cy="196020"/>
              </a:xfrm>
              <a:prstGeom prst="leftRightArrow">
                <a:avLst/>
              </a:prstGeom>
              <a:gradFill>
                <a:gsLst>
                  <a:gs pos="0">
                    <a:schemeClr val="accent5"/>
                  </a:gs>
                  <a:gs pos="43000">
                    <a:schemeClr val="accent5">
                      <a:lumMod val="40000"/>
                      <a:lumOff val="60000"/>
                    </a:schemeClr>
                  </a:gs>
                  <a:gs pos="72000">
                    <a:schemeClr val="accent5"/>
                  </a:gs>
                  <a:gs pos="0">
                    <a:schemeClr val="bg1">
                      <a:shade val="100000"/>
                      <a:satMod val="115000"/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 dirty="0"/>
              </a:p>
            </p:txBody>
          </p:sp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98F21F83-A361-4226-89DE-82318D41BEB0}"/>
                  </a:ext>
                </a:extLst>
              </p:cNvPr>
              <p:cNvSpPr txBox="1"/>
              <p:nvPr/>
            </p:nvSpPr>
            <p:spPr>
              <a:xfrm>
                <a:off x="7420564" y="1420686"/>
                <a:ext cx="2206170" cy="215231"/>
              </a:xfrm>
              <a:prstGeom prst="rect">
                <a:avLst/>
              </a:prstGeom>
            </p:spPr>
            <p:txBody>
              <a:bodyPr wrap="square" lIns="0" tIns="0" rIns="0" bIns="0" rtlCol="0">
                <a:noAutofit/>
              </a:bodyPr>
              <a:lstStyle/>
              <a:p>
                <a:pPr algn="ctr"/>
                <a:r>
                  <a:rPr lang="fi-FI" sz="1100" dirty="0">
                    <a:solidFill>
                      <a:schemeClr val="tx1">
                        <a:lumMod val="50000"/>
                      </a:schemeClr>
                    </a:solidFill>
                    <a:latin typeface="+mj-lt"/>
                  </a:rPr>
                  <a:t>Amb-IoT Reader Device</a:t>
                </a:r>
              </a:p>
            </p:txBody>
          </p:sp>
          <p:grpSp>
            <p:nvGrpSpPr>
              <p:cNvPr id="34" name="Group 33">
                <a:extLst>
                  <a:ext uri="{FF2B5EF4-FFF2-40B4-BE49-F238E27FC236}">
                    <a16:creationId xmlns:a16="http://schemas.microsoft.com/office/drawing/2014/main" id="{F8A0235A-EC5A-4114-B8D9-0EFAC5D43FAA}"/>
                  </a:ext>
                </a:extLst>
              </p:cNvPr>
              <p:cNvGrpSpPr/>
              <p:nvPr/>
            </p:nvGrpSpPr>
            <p:grpSpPr>
              <a:xfrm>
                <a:off x="9254061" y="417329"/>
                <a:ext cx="2548281" cy="1218588"/>
                <a:chOff x="8859254" y="3324674"/>
                <a:chExt cx="2836299" cy="1356319"/>
              </a:xfrm>
            </p:grpSpPr>
            <p:sp>
              <p:nvSpPr>
                <p:cNvPr id="44" name="TextBox 43">
                  <a:extLst>
                    <a:ext uri="{FF2B5EF4-FFF2-40B4-BE49-F238E27FC236}">
                      <a16:creationId xmlns:a16="http://schemas.microsoft.com/office/drawing/2014/main" id="{FCF2F91B-588B-4B63-9FAE-E9966E250488}"/>
                    </a:ext>
                  </a:extLst>
                </p:cNvPr>
                <p:cNvSpPr txBox="1"/>
                <p:nvPr/>
              </p:nvSpPr>
              <p:spPr>
                <a:xfrm>
                  <a:off x="10449206" y="4441437"/>
                  <a:ext cx="1246347" cy="239556"/>
                </a:xfrm>
                <a:prstGeom prst="rect">
                  <a:avLst/>
                </a:prstGeom>
              </p:spPr>
              <p:txBody>
                <a:bodyPr wrap="square" lIns="0" tIns="0" rIns="0" bIns="0" rtlCol="0">
                  <a:noAutofit/>
                </a:bodyPr>
                <a:lstStyle/>
                <a:p>
                  <a:pPr algn="ctr"/>
                  <a:r>
                    <a:rPr lang="fi-FI" sz="1100" dirty="0">
                      <a:solidFill>
                        <a:schemeClr val="tx1">
                          <a:lumMod val="50000"/>
                        </a:schemeClr>
                      </a:solidFill>
                      <a:latin typeface="+mj-lt"/>
                    </a:rPr>
                    <a:t>Amb-IoT Tags</a:t>
                  </a:r>
                  <a:endParaRPr lang="en-US" sz="700" dirty="0">
                    <a:solidFill>
                      <a:schemeClr val="tx1">
                        <a:lumMod val="50000"/>
                      </a:schemeClr>
                    </a:solidFill>
                  </a:endParaRPr>
                </a:p>
              </p:txBody>
            </p:sp>
            <p:cxnSp>
              <p:nvCxnSpPr>
                <p:cNvPr id="45" name="Straight Arrow Connector 44">
                  <a:extLst>
                    <a:ext uri="{FF2B5EF4-FFF2-40B4-BE49-F238E27FC236}">
                      <a16:creationId xmlns:a16="http://schemas.microsoft.com/office/drawing/2014/main" id="{33BB93F4-0A07-4B2A-B8DA-9F464209D59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8859254" y="3683923"/>
                  <a:ext cx="1673001" cy="1"/>
                </a:xfrm>
                <a:prstGeom prst="straightConnector1">
                  <a:avLst/>
                </a:prstGeom>
                <a:ln w="12700">
                  <a:solidFill>
                    <a:schemeClr val="accent5"/>
                  </a:solidFill>
                  <a:headEnd type="triangle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6" name="TextBox 45">
                  <a:extLst>
                    <a:ext uri="{FF2B5EF4-FFF2-40B4-BE49-F238E27FC236}">
                      <a16:creationId xmlns:a16="http://schemas.microsoft.com/office/drawing/2014/main" id="{60215F60-3F9A-4BC7-B73E-469EB8021F48}"/>
                    </a:ext>
                  </a:extLst>
                </p:cNvPr>
                <p:cNvSpPr txBox="1"/>
                <p:nvPr/>
              </p:nvSpPr>
              <p:spPr>
                <a:xfrm>
                  <a:off x="8871719" y="3714036"/>
                  <a:ext cx="1660535" cy="239557"/>
                </a:xfrm>
                <a:prstGeom prst="rect">
                  <a:avLst/>
                </a:prstGeom>
              </p:spPr>
              <p:txBody>
                <a:bodyPr wrap="square" lIns="0" tIns="0" rIns="0" bIns="0" rtlCol="0">
                  <a:noAutofit/>
                </a:bodyPr>
                <a:lstStyle/>
                <a:p>
                  <a:pPr algn="ctr"/>
                  <a:r>
                    <a:rPr lang="fi-FI" sz="1100" b="1" dirty="0">
                      <a:solidFill>
                        <a:schemeClr val="accent5"/>
                      </a:solidFill>
                      <a:latin typeface="+mj-lt"/>
                    </a:rPr>
                    <a:t>Amb-IoT Radio</a:t>
                  </a:r>
                </a:p>
                <a:p>
                  <a:pPr algn="ctr"/>
                  <a:r>
                    <a:rPr lang="fi-FI" sz="900" dirty="0">
                      <a:solidFill>
                        <a:schemeClr val="accent5"/>
                      </a:solidFill>
                      <a:latin typeface="+mj-lt"/>
                    </a:rPr>
                    <a:t>(Local)</a:t>
                  </a:r>
                  <a:endParaRPr lang="en-US" sz="900" dirty="0">
                    <a:solidFill>
                      <a:schemeClr val="accent5"/>
                    </a:solidFill>
                    <a:latin typeface="+mj-lt"/>
                  </a:endParaRPr>
                </a:p>
              </p:txBody>
            </p:sp>
            <p:pic>
              <p:nvPicPr>
                <p:cNvPr id="47" name="Picture 46">
                  <a:extLst>
                    <a:ext uri="{FF2B5EF4-FFF2-40B4-BE49-F238E27FC236}">
                      <a16:creationId xmlns:a16="http://schemas.microsoft.com/office/drawing/2014/main" id="{6BE43782-8F9F-4622-86C0-AC006D7E611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9620769" y="3324674"/>
                  <a:ext cx="175062" cy="290475"/>
                </a:xfrm>
                <a:prstGeom prst="rect">
                  <a:avLst/>
                </a:prstGeom>
              </p:spPr>
            </p:pic>
            <p:grpSp>
              <p:nvGrpSpPr>
                <p:cNvPr id="48" name="Group 47">
                  <a:extLst>
                    <a:ext uri="{FF2B5EF4-FFF2-40B4-BE49-F238E27FC236}">
                      <a16:creationId xmlns:a16="http://schemas.microsoft.com/office/drawing/2014/main" id="{C03FF713-9305-4DF6-86B0-7F040365FAC7}"/>
                    </a:ext>
                  </a:extLst>
                </p:cNvPr>
                <p:cNvGrpSpPr/>
                <p:nvPr/>
              </p:nvGrpSpPr>
              <p:grpSpPr>
                <a:xfrm>
                  <a:off x="10681326" y="3369378"/>
                  <a:ext cx="838125" cy="623824"/>
                  <a:chOff x="10569755" y="3252930"/>
                  <a:chExt cx="1125036" cy="837374"/>
                </a:xfrm>
              </p:grpSpPr>
              <p:pic>
                <p:nvPicPr>
                  <p:cNvPr id="49" name="Picture 48">
                    <a:extLst>
                      <a:ext uri="{FF2B5EF4-FFF2-40B4-BE49-F238E27FC236}">
                        <a16:creationId xmlns:a16="http://schemas.microsoft.com/office/drawing/2014/main" id="{38CBFD50-0EA9-4C82-86EF-4ACD8241814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/>
                  <a:stretch>
                    <a:fillRect/>
                  </a:stretch>
                </p:blipFill>
                <p:spPr>
                  <a:xfrm>
                    <a:off x="10569755" y="3287493"/>
                    <a:ext cx="828536" cy="768248"/>
                  </a:xfrm>
                  <a:prstGeom prst="rect">
                    <a:avLst/>
                  </a:prstGeom>
                </p:spPr>
              </p:pic>
              <p:pic>
                <p:nvPicPr>
                  <p:cNvPr id="50" name="Picture 49">
                    <a:extLst>
                      <a:ext uri="{FF2B5EF4-FFF2-40B4-BE49-F238E27FC236}">
                        <a16:creationId xmlns:a16="http://schemas.microsoft.com/office/drawing/2014/main" id="{4104680B-6CC5-4D35-B294-91FB0B2EB2E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10818191" y="3252930"/>
                    <a:ext cx="408252" cy="418686"/>
                  </a:xfrm>
                  <a:prstGeom prst="rect">
                    <a:avLst/>
                  </a:prstGeom>
                </p:spPr>
              </p:pic>
              <p:pic>
                <p:nvPicPr>
                  <p:cNvPr id="51" name="Picture 50">
                    <a:extLst>
                      <a:ext uri="{FF2B5EF4-FFF2-40B4-BE49-F238E27FC236}">
                        <a16:creationId xmlns:a16="http://schemas.microsoft.com/office/drawing/2014/main" id="{57E38964-1667-414C-958D-C9F64DB9A6C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/>
                  <a:stretch>
                    <a:fillRect/>
                  </a:stretch>
                </p:blipFill>
                <p:spPr>
                  <a:xfrm>
                    <a:off x="11096843" y="3535865"/>
                    <a:ext cx="597948" cy="554439"/>
                  </a:xfrm>
                  <a:prstGeom prst="rect">
                    <a:avLst/>
                  </a:prstGeom>
                </p:spPr>
              </p:pic>
            </p:grpSp>
          </p:grpSp>
          <p:sp>
            <p:nvSpPr>
              <p:cNvPr id="35" name="Oval 34">
                <a:extLst>
                  <a:ext uri="{FF2B5EF4-FFF2-40B4-BE49-F238E27FC236}">
                    <a16:creationId xmlns:a16="http://schemas.microsoft.com/office/drawing/2014/main" id="{748F3E6D-BF19-40FA-B70B-D28FAA9EFA99}"/>
                  </a:ext>
                </a:extLst>
              </p:cNvPr>
              <p:cNvSpPr/>
              <p:nvPr/>
            </p:nvSpPr>
            <p:spPr>
              <a:xfrm>
                <a:off x="8065278" y="291447"/>
                <a:ext cx="883291" cy="883291"/>
              </a:xfrm>
              <a:prstGeom prst="ellipse">
                <a:avLst/>
              </a:prstGeom>
              <a:noFill/>
              <a:ln>
                <a:solidFill>
                  <a:schemeClr val="accent5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pic>
            <p:nvPicPr>
              <p:cNvPr id="36" name="Content Placeholder 41">
                <a:extLst>
                  <a:ext uri="{FF2B5EF4-FFF2-40B4-BE49-F238E27FC236}">
                    <a16:creationId xmlns:a16="http://schemas.microsoft.com/office/drawing/2014/main" id="{4E674557-E56F-4400-B76E-4E98FF7B00B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8126744" y="235181"/>
                <a:ext cx="295541" cy="275806"/>
              </a:xfrm>
              <a:prstGeom prst="rect">
                <a:avLst/>
              </a:prstGeom>
            </p:spPr>
          </p:pic>
          <p:pic>
            <p:nvPicPr>
              <p:cNvPr id="37" name="Picture 36">
                <a:extLst>
                  <a:ext uri="{FF2B5EF4-FFF2-40B4-BE49-F238E27FC236}">
                    <a16:creationId xmlns:a16="http://schemas.microsoft.com/office/drawing/2014/main" id="{B2726C51-A33B-4A42-B90B-5A5025EF1EE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7884690" y="594143"/>
                <a:ext cx="377236" cy="487505"/>
              </a:xfrm>
              <a:prstGeom prst="rect">
                <a:avLst/>
              </a:prstGeom>
            </p:spPr>
          </p:pic>
          <p:pic>
            <p:nvPicPr>
              <p:cNvPr id="38" name="Picture 37">
                <a:extLst>
                  <a:ext uri="{FF2B5EF4-FFF2-40B4-BE49-F238E27FC236}">
                    <a16:creationId xmlns:a16="http://schemas.microsoft.com/office/drawing/2014/main" id="{25165C8B-DFB6-497B-A150-9910AFEF5A8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8693694" y="466036"/>
                <a:ext cx="459737" cy="459736"/>
              </a:xfrm>
              <a:prstGeom prst="rect">
                <a:avLst/>
              </a:prstGeom>
            </p:spPr>
          </p:pic>
          <p:pic>
            <p:nvPicPr>
              <p:cNvPr id="39" name="Picture 38">
                <a:extLst>
                  <a:ext uri="{FF2B5EF4-FFF2-40B4-BE49-F238E27FC236}">
                    <a16:creationId xmlns:a16="http://schemas.microsoft.com/office/drawing/2014/main" id="{D7E5D907-79B6-49B7-9F92-E2CAC421FEA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8312690" y="940976"/>
                <a:ext cx="483922" cy="402644"/>
              </a:xfrm>
              <a:prstGeom prst="rect">
                <a:avLst/>
              </a:prstGeom>
            </p:spPr>
          </p:pic>
          <p:pic>
            <p:nvPicPr>
              <p:cNvPr id="40" name="Picture 39">
                <a:extLst>
                  <a:ext uri="{FF2B5EF4-FFF2-40B4-BE49-F238E27FC236}">
                    <a16:creationId xmlns:a16="http://schemas.microsoft.com/office/drawing/2014/main" id="{A4C2D989-4FE8-4024-91A0-8214B8DD270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6131254" y="545369"/>
                <a:ext cx="444247" cy="577106"/>
              </a:xfrm>
              <a:prstGeom prst="rect">
                <a:avLst/>
              </a:prstGeom>
            </p:spPr>
          </p:pic>
          <p:pic>
            <p:nvPicPr>
              <p:cNvPr id="41" name="Picture 40">
                <a:extLst>
                  <a:ext uri="{FF2B5EF4-FFF2-40B4-BE49-F238E27FC236}">
                    <a16:creationId xmlns:a16="http://schemas.microsoft.com/office/drawing/2014/main" id="{0391C26B-E804-4128-97FC-8101A4E226F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6181168" y="296573"/>
                <a:ext cx="333748" cy="219911"/>
              </a:xfrm>
              <a:prstGeom prst="rect">
                <a:avLst/>
              </a:prstGeom>
            </p:spPr>
          </p:pic>
          <p:pic>
            <p:nvPicPr>
              <p:cNvPr id="42" name="Picture 41">
                <a:extLst>
                  <a:ext uri="{FF2B5EF4-FFF2-40B4-BE49-F238E27FC236}">
                    <a16:creationId xmlns:a16="http://schemas.microsoft.com/office/drawing/2014/main" id="{46AE9DA5-A683-4AFD-8E18-B53985FED31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8523743" y="17717"/>
                <a:ext cx="198315" cy="588712"/>
              </a:xfrm>
              <a:prstGeom prst="rect">
                <a:avLst/>
              </a:prstGeom>
            </p:spPr>
          </p:pic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38E315AF-8A13-4271-876E-8AD0242B593F}"/>
                  </a:ext>
                </a:extLst>
              </p:cNvPr>
              <p:cNvSpPr txBox="1"/>
              <p:nvPr/>
            </p:nvSpPr>
            <p:spPr>
              <a:xfrm>
                <a:off x="5671272" y="1424643"/>
                <a:ext cx="1353540" cy="211274"/>
              </a:xfrm>
              <a:prstGeom prst="rect">
                <a:avLst/>
              </a:prstGeom>
            </p:spPr>
            <p:txBody>
              <a:bodyPr wrap="square" lIns="0" tIns="0" rIns="0" bIns="0" rtlCol="0">
                <a:noAutofit/>
              </a:bodyPr>
              <a:lstStyle/>
              <a:p>
                <a:pPr algn="ctr"/>
                <a:r>
                  <a:rPr lang="fi-FI" sz="1100" dirty="0">
                    <a:solidFill>
                      <a:schemeClr val="tx1">
                        <a:lumMod val="50000"/>
                      </a:schemeClr>
                    </a:solidFill>
                    <a:latin typeface="+mj-lt"/>
                  </a:rPr>
                  <a:t>Amb-IoT Server</a:t>
                </a:r>
              </a:p>
            </p:txBody>
          </p:sp>
        </p:grpSp>
        <p:sp>
          <p:nvSpPr>
            <p:cNvPr id="31" name="Double Bracket 30">
              <a:extLst>
                <a:ext uri="{FF2B5EF4-FFF2-40B4-BE49-F238E27FC236}">
                  <a16:creationId xmlns:a16="http://schemas.microsoft.com/office/drawing/2014/main" id="{EC8F48AF-EA92-4971-8DA7-44A3C848B207}"/>
                </a:ext>
              </a:extLst>
            </p:cNvPr>
            <p:cNvSpPr/>
            <p:nvPr/>
          </p:nvSpPr>
          <p:spPr>
            <a:xfrm>
              <a:off x="2969276" y="4336354"/>
              <a:ext cx="2141094" cy="1125183"/>
            </a:xfrm>
            <a:prstGeom prst="bracketPair">
              <a:avLst>
                <a:gd name="adj" fmla="val 7204"/>
              </a:avLst>
            </a:prstGeom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</p:grpSp>
    </p:spTree>
    <p:extLst>
      <p:ext uri="{BB962C8B-B14F-4D97-AF65-F5344CB8AC3E}">
        <p14:creationId xmlns:p14="http://schemas.microsoft.com/office/powerpoint/2010/main" val="23441125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EAA591-BC7E-4948-948D-3A6C660566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tabLst>
                <a:tab pos="11123613" algn="r"/>
              </a:tabLst>
            </a:pPr>
            <a:r>
              <a:rPr lang="fi-FI" dirty="0"/>
              <a:t>Deployment Scenarios (examples)	</a:t>
            </a:r>
            <a:r>
              <a:rPr lang="fi-FI" b="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 [2/3]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2289C1-999F-4836-A1CA-92DA010CDB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6</a:t>
            </a:fld>
            <a:endParaRPr lang="en-GB"/>
          </a:p>
        </p:txBody>
      </p:sp>
      <p:grpSp>
        <p:nvGrpSpPr>
          <p:cNvPr id="117" name="Group 116">
            <a:extLst>
              <a:ext uri="{FF2B5EF4-FFF2-40B4-BE49-F238E27FC236}">
                <a16:creationId xmlns:a16="http://schemas.microsoft.com/office/drawing/2014/main" id="{9D86E01B-61F0-4F5E-8574-5F5517B01D8F}"/>
              </a:ext>
            </a:extLst>
          </p:cNvPr>
          <p:cNvGrpSpPr/>
          <p:nvPr/>
        </p:nvGrpSpPr>
        <p:grpSpPr>
          <a:xfrm>
            <a:off x="2775427" y="1430853"/>
            <a:ext cx="6644321" cy="1306029"/>
            <a:chOff x="3475848" y="1819650"/>
            <a:chExt cx="8240360" cy="1619752"/>
          </a:xfrm>
        </p:grpSpPr>
        <p:sp>
          <p:nvSpPr>
            <p:cNvPr id="109" name="Arrow: Left-Right 108">
              <a:extLst>
                <a:ext uri="{FF2B5EF4-FFF2-40B4-BE49-F238E27FC236}">
                  <a16:creationId xmlns:a16="http://schemas.microsoft.com/office/drawing/2014/main" id="{628FF259-DD1A-42D7-8075-3F1BA4B1E345}"/>
                </a:ext>
              </a:extLst>
            </p:cNvPr>
            <p:cNvSpPr/>
            <p:nvPr/>
          </p:nvSpPr>
          <p:spPr>
            <a:xfrm>
              <a:off x="3985282" y="2334818"/>
              <a:ext cx="3270944" cy="218175"/>
            </a:xfrm>
            <a:prstGeom prst="leftRightArrow">
              <a:avLst/>
            </a:prstGeom>
            <a:gradFill>
              <a:gsLst>
                <a:gs pos="0">
                  <a:schemeClr val="accent5"/>
                </a:gs>
                <a:gs pos="43000">
                  <a:schemeClr val="accent5">
                    <a:lumMod val="40000"/>
                    <a:lumOff val="60000"/>
                  </a:schemeClr>
                </a:gs>
                <a:gs pos="72000">
                  <a:schemeClr val="accent5"/>
                </a:gs>
                <a:gs pos="0">
                  <a:schemeClr val="bg1">
                    <a:shade val="100000"/>
                    <a:satMod val="115000"/>
                    <a:alpha val="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6249AE44-1EDC-4FBC-BD06-7663DD94D134}"/>
                </a:ext>
              </a:extLst>
            </p:cNvPr>
            <p:cNvSpPr txBox="1"/>
            <p:nvPr/>
          </p:nvSpPr>
          <p:spPr>
            <a:xfrm>
              <a:off x="6823263" y="3199845"/>
              <a:ext cx="2455522" cy="239557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algn="ctr"/>
              <a:r>
                <a:rPr lang="fi-FI" sz="1100" dirty="0">
                  <a:solidFill>
                    <a:schemeClr val="tx1">
                      <a:lumMod val="50000"/>
                    </a:schemeClr>
                  </a:solidFill>
                  <a:latin typeface="+mj-lt"/>
                </a:rPr>
                <a:t>Reader Device</a:t>
              </a:r>
            </a:p>
            <a:p>
              <a:pPr algn="ctr"/>
              <a:r>
                <a:rPr lang="fi-FI" sz="1000" dirty="0">
                  <a:solidFill>
                    <a:schemeClr val="tx1">
                      <a:lumMod val="50000"/>
                    </a:schemeClr>
                  </a:solidFill>
                </a:rPr>
                <a:t>(with 3GPP TN/NTN connectivity)</a:t>
              </a:r>
              <a:endParaRPr lang="en-US" sz="1000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E8A66527-5B8E-447F-8A65-1484B7C234EC}"/>
                </a:ext>
              </a:extLst>
            </p:cNvPr>
            <p:cNvGrpSpPr/>
            <p:nvPr/>
          </p:nvGrpSpPr>
          <p:grpSpPr>
            <a:xfrm>
              <a:off x="8863990" y="2083082"/>
              <a:ext cx="2852218" cy="1116763"/>
              <a:chOff x="8859254" y="3324674"/>
              <a:chExt cx="2852218" cy="1116763"/>
            </a:xfrm>
          </p:grpSpPr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9EB86879-3961-4DE6-84A3-2EF66C42D45A}"/>
                  </a:ext>
                </a:extLst>
              </p:cNvPr>
              <p:cNvSpPr txBox="1"/>
              <p:nvPr/>
            </p:nvSpPr>
            <p:spPr>
              <a:xfrm>
                <a:off x="10465125" y="4201880"/>
                <a:ext cx="1246347" cy="239557"/>
              </a:xfrm>
              <a:prstGeom prst="rect">
                <a:avLst/>
              </a:prstGeom>
            </p:spPr>
            <p:txBody>
              <a:bodyPr wrap="square" lIns="0" tIns="0" rIns="0" bIns="0" rtlCol="0">
                <a:noAutofit/>
              </a:bodyPr>
              <a:lstStyle/>
              <a:p>
                <a:pPr algn="ctr"/>
                <a:r>
                  <a:rPr lang="fi-FI" sz="1100" dirty="0">
                    <a:solidFill>
                      <a:schemeClr val="tx1">
                        <a:lumMod val="50000"/>
                      </a:schemeClr>
                    </a:solidFill>
                    <a:latin typeface="+mj-lt"/>
                  </a:rPr>
                  <a:t>Tags</a:t>
                </a:r>
                <a:endParaRPr lang="en-US" sz="700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cxnSp>
            <p:nvCxnSpPr>
              <p:cNvPr id="16" name="Straight Arrow Connector 15">
                <a:extLst>
                  <a:ext uri="{FF2B5EF4-FFF2-40B4-BE49-F238E27FC236}">
                    <a16:creationId xmlns:a16="http://schemas.microsoft.com/office/drawing/2014/main" id="{24589671-60E3-4940-BE28-C74DA3DE6A9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859254" y="3683923"/>
                <a:ext cx="1673001" cy="1"/>
              </a:xfrm>
              <a:prstGeom prst="straightConnector1">
                <a:avLst/>
              </a:prstGeom>
              <a:ln w="12700">
                <a:solidFill>
                  <a:schemeClr val="accent5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88E75005-F9BA-4DC3-ADE0-0BCF6266236E}"/>
                  </a:ext>
                </a:extLst>
              </p:cNvPr>
              <p:cNvSpPr txBox="1"/>
              <p:nvPr/>
            </p:nvSpPr>
            <p:spPr>
              <a:xfrm>
                <a:off x="8871719" y="3714036"/>
                <a:ext cx="1660535" cy="239557"/>
              </a:xfrm>
              <a:prstGeom prst="rect">
                <a:avLst/>
              </a:prstGeom>
            </p:spPr>
            <p:txBody>
              <a:bodyPr wrap="square" lIns="0" tIns="0" rIns="0" bIns="0" rtlCol="0">
                <a:noAutofit/>
              </a:bodyPr>
              <a:lstStyle/>
              <a:p>
                <a:pPr algn="ctr"/>
                <a:r>
                  <a:rPr lang="fi-FI" sz="1100" b="1" dirty="0">
                    <a:solidFill>
                      <a:schemeClr val="accent5"/>
                    </a:solidFill>
                    <a:latin typeface="+mj-lt"/>
                  </a:rPr>
                  <a:t>Amb-IoT Radio</a:t>
                </a:r>
              </a:p>
              <a:p>
                <a:pPr algn="ctr"/>
                <a:r>
                  <a:rPr lang="fi-FI" sz="900" dirty="0">
                    <a:solidFill>
                      <a:schemeClr val="accent5"/>
                    </a:solidFill>
                    <a:latin typeface="+mj-lt"/>
                  </a:rPr>
                  <a:t>(Local)</a:t>
                </a:r>
                <a:endParaRPr lang="en-US" sz="900" dirty="0">
                  <a:solidFill>
                    <a:schemeClr val="accent5"/>
                  </a:solidFill>
                  <a:latin typeface="+mj-lt"/>
                </a:endParaRPr>
              </a:p>
            </p:txBody>
          </p:sp>
          <p:pic>
            <p:nvPicPr>
              <p:cNvPr id="20" name="Picture 19">
                <a:extLst>
                  <a:ext uri="{FF2B5EF4-FFF2-40B4-BE49-F238E27FC236}">
                    <a16:creationId xmlns:a16="http://schemas.microsoft.com/office/drawing/2014/main" id="{4E8DF413-7BBE-4AC8-BCAC-47887FFC229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9620769" y="3324674"/>
                <a:ext cx="175062" cy="290475"/>
              </a:xfrm>
              <a:prstGeom prst="rect">
                <a:avLst/>
              </a:prstGeom>
            </p:spPr>
          </p:pic>
          <p:grpSp>
            <p:nvGrpSpPr>
              <p:cNvPr id="42" name="Group 41">
                <a:extLst>
                  <a:ext uri="{FF2B5EF4-FFF2-40B4-BE49-F238E27FC236}">
                    <a16:creationId xmlns:a16="http://schemas.microsoft.com/office/drawing/2014/main" id="{520A4894-75E7-4CE4-8C01-54CC5926FE8C}"/>
                  </a:ext>
                </a:extLst>
              </p:cNvPr>
              <p:cNvGrpSpPr/>
              <p:nvPr/>
            </p:nvGrpSpPr>
            <p:grpSpPr>
              <a:xfrm>
                <a:off x="10681326" y="3369378"/>
                <a:ext cx="838125" cy="623824"/>
                <a:chOff x="10569755" y="3252930"/>
                <a:chExt cx="1125036" cy="837374"/>
              </a:xfrm>
            </p:grpSpPr>
            <p:pic>
              <p:nvPicPr>
                <p:cNvPr id="18" name="Picture 17">
                  <a:extLst>
                    <a:ext uri="{FF2B5EF4-FFF2-40B4-BE49-F238E27FC236}">
                      <a16:creationId xmlns:a16="http://schemas.microsoft.com/office/drawing/2014/main" id="{57222695-4C2E-4B20-B81D-E544C2C8880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10569755" y="3287493"/>
                  <a:ext cx="828536" cy="768248"/>
                </a:xfrm>
                <a:prstGeom prst="rect">
                  <a:avLst/>
                </a:prstGeom>
              </p:spPr>
            </p:pic>
            <p:pic>
              <p:nvPicPr>
                <p:cNvPr id="21" name="Picture 20">
                  <a:extLst>
                    <a:ext uri="{FF2B5EF4-FFF2-40B4-BE49-F238E27FC236}">
                      <a16:creationId xmlns:a16="http://schemas.microsoft.com/office/drawing/2014/main" id="{3E7F2CC9-DC63-444C-9ACD-BC112D41120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10818191" y="3252930"/>
                  <a:ext cx="408252" cy="418686"/>
                </a:xfrm>
                <a:prstGeom prst="rect">
                  <a:avLst/>
                </a:prstGeom>
              </p:spPr>
            </p:pic>
            <p:pic>
              <p:nvPicPr>
                <p:cNvPr id="22" name="Picture 21">
                  <a:extLst>
                    <a:ext uri="{FF2B5EF4-FFF2-40B4-BE49-F238E27FC236}">
                      <a16:creationId xmlns:a16="http://schemas.microsoft.com/office/drawing/2014/main" id="{845046F6-909E-4A39-8A3B-4A0D57E97D3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11096843" y="3535865"/>
                  <a:ext cx="597948" cy="554439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5335A10A-7702-418F-BE83-10A963BF597C}"/>
                </a:ext>
              </a:extLst>
            </p:cNvPr>
            <p:cNvGrpSpPr/>
            <p:nvPr/>
          </p:nvGrpSpPr>
          <p:grpSpPr>
            <a:xfrm>
              <a:off x="4591193" y="1864427"/>
              <a:ext cx="2663167" cy="1335418"/>
              <a:chOff x="4851933" y="3106019"/>
              <a:chExt cx="2663167" cy="1335418"/>
            </a:xfrm>
          </p:grpSpPr>
          <p:grpSp>
            <p:nvGrpSpPr>
              <p:cNvPr id="8" name="Group 7">
                <a:extLst>
                  <a:ext uri="{FF2B5EF4-FFF2-40B4-BE49-F238E27FC236}">
                    <a16:creationId xmlns:a16="http://schemas.microsoft.com/office/drawing/2014/main" id="{569BEF83-6715-4C72-9BB1-87AD2BFCA0BC}"/>
                  </a:ext>
                </a:extLst>
              </p:cNvPr>
              <p:cNvGrpSpPr/>
              <p:nvPr/>
            </p:nvGrpSpPr>
            <p:grpSpPr>
              <a:xfrm>
                <a:off x="5190673" y="3138971"/>
                <a:ext cx="2324427" cy="1014191"/>
                <a:chOff x="1516359" y="2118546"/>
                <a:chExt cx="2324427" cy="1014191"/>
              </a:xfrm>
            </p:grpSpPr>
            <p:pic>
              <p:nvPicPr>
                <p:cNvPr id="9" name="Picture 8">
                  <a:extLst>
                    <a:ext uri="{FF2B5EF4-FFF2-40B4-BE49-F238E27FC236}">
                      <a16:creationId xmlns:a16="http://schemas.microsoft.com/office/drawing/2014/main" id="{93307A9C-B2E5-48F5-9D76-5A82660185E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1516359" y="2118546"/>
                  <a:ext cx="713768" cy="1014191"/>
                </a:xfrm>
                <a:prstGeom prst="rect">
                  <a:avLst/>
                </a:prstGeom>
              </p:spPr>
            </p:pic>
            <p:sp>
              <p:nvSpPr>
                <p:cNvPr id="10" name="TextBox 9">
                  <a:extLst>
                    <a:ext uri="{FF2B5EF4-FFF2-40B4-BE49-F238E27FC236}">
                      <a16:creationId xmlns:a16="http://schemas.microsoft.com/office/drawing/2014/main" id="{A3E039AF-33D2-432F-B0EE-1164BE758FF4}"/>
                    </a:ext>
                  </a:extLst>
                </p:cNvPr>
                <p:cNvSpPr txBox="1"/>
                <p:nvPr/>
              </p:nvSpPr>
              <p:spPr>
                <a:xfrm>
                  <a:off x="2158587" y="2693701"/>
                  <a:ext cx="1682199" cy="239557"/>
                </a:xfrm>
                <a:prstGeom prst="rect">
                  <a:avLst/>
                </a:prstGeom>
              </p:spPr>
              <p:txBody>
                <a:bodyPr wrap="square" lIns="0" tIns="0" rIns="0" bIns="0" rtlCol="0">
                  <a:noAutofit/>
                </a:bodyPr>
                <a:lstStyle/>
                <a:p>
                  <a:pPr algn="ctr"/>
                  <a:r>
                    <a:rPr lang="fi-FI" sz="1100" dirty="0">
                      <a:solidFill>
                        <a:schemeClr val="tx1">
                          <a:lumMod val="50000"/>
                        </a:schemeClr>
                      </a:solidFill>
                      <a:latin typeface="+mj-lt"/>
                    </a:rPr>
                    <a:t>Uu</a:t>
                  </a:r>
                </a:p>
                <a:p>
                  <a:pPr algn="ctr"/>
                  <a:r>
                    <a:rPr lang="fi-FI" sz="900" dirty="0">
                      <a:solidFill>
                        <a:schemeClr val="tx1">
                          <a:lumMod val="50000"/>
                        </a:schemeClr>
                      </a:solidFill>
                    </a:rPr>
                    <a:t>(w/ radio resource control &amp; coord. signaling </a:t>
                  </a:r>
                  <a:br>
                    <a:rPr lang="fi-FI" sz="900" dirty="0">
                      <a:solidFill>
                        <a:schemeClr val="tx1">
                          <a:lumMod val="50000"/>
                        </a:schemeClr>
                      </a:solidFill>
                    </a:rPr>
                  </a:br>
                  <a:r>
                    <a:rPr lang="fi-FI" sz="900" dirty="0">
                      <a:solidFill>
                        <a:schemeClr val="tx1">
                          <a:lumMod val="50000"/>
                        </a:schemeClr>
                      </a:solidFill>
                    </a:rPr>
                    <a:t>for </a:t>
                  </a:r>
                  <a:r>
                    <a:rPr lang="fi-FI" sz="900" b="1" dirty="0">
                      <a:solidFill>
                        <a:schemeClr val="accent5"/>
                      </a:solidFill>
                      <a:latin typeface="+mj-lt"/>
                    </a:rPr>
                    <a:t>Amb-IoT</a:t>
                  </a:r>
                  <a:r>
                    <a:rPr lang="fi-FI" sz="900" dirty="0">
                      <a:solidFill>
                        <a:schemeClr val="tx1">
                          <a:lumMod val="50000"/>
                        </a:schemeClr>
                      </a:solidFill>
                    </a:rPr>
                    <a:t>)</a:t>
                  </a:r>
                  <a:endParaRPr lang="en-US" sz="900" dirty="0">
                    <a:solidFill>
                      <a:schemeClr val="tx1">
                        <a:lumMod val="50000"/>
                      </a:schemeClr>
                    </a:solidFill>
                  </a:endParaRPr>
                </a:p>
              </p:txBody>
            </p:sp>
          </p:grp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7A693527-5544-4A28-89FA-06E47EEB246B}"/>
                  </a:ext>
                </a:extLst>
              </p:cNvPr>
              <p:cNvSpPr txBox="1"/>
              <p:nvPr/>
            </p:nvSpPr>
            <p:spPr>
              <a:xfrm>
                <a:off x="4851933" y="4201880"/>
                <a:ext cx="1391247" cy="239557"/>
              </a:xfrm>
              <a:prstGeom prst="rect">
                <a:avLst/>
              </a:prstGeom>
            </p:spPr>
            <p:txBody>
              <a:bodyPr wrap="square" lIns="0" tIns="0" rIns="0" bIns="0" rtlCol="0">
                <a:noAutofit/>
              </a:bodyPr>
              <a:lstStyle/>
              <a:p>
                <a:pPr algn="ctr"/>
                <a:r>
                  <a:rPr lang="fi-FI" sz="1100" dirty="0">
                    <a:solidFill>
                      <a:schemeClr val="tx1">
                        <a:lumMod val="50000"/>
                      </a:schemeClr>
                    </a:solidFill>
                    <a:latin typeface="+mj-lt"/>
                  </a:rPr>
                  <a:t>e/gNB</a:t>
                </a:r>
              </a:p>
              <a:p>
                <a:pPr algn="ctr"/>
                <a:r>
                  <a:rPr lang="fi-FI" sz="700" dirty="0">
                    <a:solidFill>
                      <a:schemeClr val="tx1">
                        <a:lumMod val="50000"/>
                      </a:schemeClr>
                    </a:solidFill>
                  </a:rPr>
                  <a:t>(e.g. NR/RedCap/LPWAN)</a:t>
                </a:r>
                <a:endParaRPr lang="en-US" sz="700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cxnSp>
            <p:nvCxnSpPr>
              <p:cNvPr id="15" name="Straight Arrow Connector 14">
                <a:extLst>
                  <a:ext uri="{FF2B5EF4-FFF2-40B4-BE49-F238E27FC236}">
                    <a16:creationId xmlns:a16="http://schemas.microsoft.com/office/drawing/2014/main" id="{4C6CBBDE-77AA-4256-B579-4B38DF0C939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832901" y="3680722"/>
                <a:ext cx="1682199" cy="568"/>
              </a:xfrm>
              <a:prstGeom prst="straightConnector1">
                <a:avLst/>
              </a:prstGeom>
              <a:ln w="12700">
                <a:solidFill>
                  <a:schemeClr val="tx1">
                    <a:lumMod val="50000"/>
                  </a:schemeClr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7" name="Group 26">
                <a:extLst>
                  <a:ext uri="{FF2B5EF4-FFF2-40B4-BE49-F238E27FC236}">
                    <a16:creationId xmlns:a16="http://schemas.microsoft.com/office/drawing/2014/main" id="{70444518-2C48-44F2-9820-35CDEE8B5C71}"/>
                  </a:ext>
                </a:extLst>
              </p:cNvPr>
              <p:cNvGrpSpPr/>
              <p:nvPr/>
            </p:nvGrpSpPr>
            <p:grpSpPr>
              <a:xfrm>
                <a:off x="6270104" y="3106019"/>
                <a:ext cx="827981" cy="411315"/>
                <a:chOff x="2700327" y="2071455"/>
                <a:chExt cx="827981" cy="411315"/>
              </a:xfrm>
            </p:grpSpPr>
            <p:pic>
              <p:nvPicPr>
                <p:cNvPr id="28" name="Picture 27">
                  <a:extLst>
                    <a:ext uri="{FF2B5EF4-FFF2-40B4-BE49-F238E27FC236}">
                      <a16:creationId xmlns:a16="http://schemas.microsoft.com/office/drawing/2014/main" id="{8976648F-B66A-4364-8051-58D79DC7BDC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 flipH="1">
                  <a:off x="3108951" y="2071455"/>
                  <a:ext cx="419357" cy="391226"/>
                </a:xfrm>
                <a:prstGeom prst="rect">
                  <a:avLst/>
                </a:prstGeom>
              </p:spPr>
            </p:pic>
            <p:pic>
              <p:nvPicPr>
                <p:cNvPr id="29" name="Picture 28">
                  <a:extLst>
                    <a:ext uri="{FF2B5EF4-FFF2-40B4-BE49-F238E27FC236}">
                      <a16:creationId xmlns:a16="http://schemas.microsoft.com/office/drawing/2014/main" id="{DEF8B87A-522E-4E40-9F80-3FF9AC92ACB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2700327" y="2118210"/>
                  <a:ext cx="292368" cy="364560"/>
                </a:xfrm>
                <a:prstGeom prst="rect">
                  <a:avLst/>
                </a:prstGeom>
              </p:spPr>
            </p:pic>
          </p:grpSp>
          <p:sp>
            <p:nvSpPr>
              <p:cNvPr id="30" name="Double Bracket 29">
                <a:extLst>
                  <a:ext uri="{FF2B5EF4-FFF2-40B4-BE49-F238E27FC236}">
                    <a16:creationId xmlns:a16="http://schemas.microsoft.com/office/drawing/2014/main" id="{9B371D16-D2C8-4BA2-8051-78AEB3E50D65}"/>
                  </a:ext>
                </a:extLst>
              </p:cNvPr>
              <p:cNvSpPr/>
              <p:nvPr/>
            </p:nvSpPr>
            <p:spPr>
              <a:xfrm>
                <a:off x="6124463" y="3110504"/>
                <a:ext cx="1119263" cy="428340"/>
              </a:xfrm>
              <a:prstGeom prst="bracketPair">
                <a:avLst/>
              </a:prstGeom>
              <a:ln>
                <a:solidFill>
                  <a:schemeClr val="tx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</p:grp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DB08BDDB-3C91-4D4E-A2C9-EDC0230D7D98}"/>
                </a:ext>
              </a:extLst>
            </p:cNvPr>
            <p:cNvGrpSpPr/>
            <p:nvPr/>
          </p:nvGrpSpPr>
          <p:grpSpPr>
            <a:xfrm>
              <a:off x="7308902" y="1819650"/>
              <a:ext cx="1425072" cy="1332858"/>
              <a:chOff x="3883424" y="5328297"/>
              <a:chExt cx="1425072" cy="1332858"/>
            </a:xfrm>
          </p:grpSpPr>
          <p:sp>
            <p:nvSpPr>
              <p:cNvPr id="37" name="Oval 36">
                <a:extLst>
                  <a:ext uri="{FF2B5EF4-FFF2-40B4-BE49-F238E27FC236}">
                    <a16:creationId xmlns:a16="http://schemas.microsoft.com/office/drawing/2014/main" id="{1C8F85B6-F4EB-42D9-8E1B-B412C6510450}"/>
                  </a:ext>
                </a:extLst>
              </p:cNvPr>
              <p:cNvSpPr/>
              <p:nvPr/>
            </p:nvSpPr>
            <p:spPr>
              <a:xfrm>
                <a:off x="4115368" y="5451620"/>
                <a:ext cx="983125" cy="983125"/>
              </a:xfrm>
              <a:prstGeom prst="ellipse">
                <a:avLst/>
              </a:prstGeom>
              <a:noFill/>
              <a:ln>
                <a:solidFill>
                  <a:schemeClr val="accent5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pic>
            <p:nvPicPr>
              <p:cNvPr id="23" name="Content Placeholder 41">
                <a:extLst>
                  <a:ext uri="{FF2B5EF4-FFF2-40B4-BE49-F238E27FC236}">
                    <a16:creationId xmlns:a16="http://schemas.microsoft.com/office/drawing/2014/main" id="{87ECE9E9-A352-42AE-8734-4AA12CE9CFD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4455460" y="5328297"/>
                <a:ext cx="328944" cy="306979"/>
              </a:xfrm>
              <a:prstGeom prst="rect">
                <a:avLst/>
              </a:prstGeom>
            </p:spPr>
          </p:pic>
          <p:pic>
            <p:nvPicPr>
              <p:cNvPr id="38" name="Picture 37">
                <a:extLst>
                  <a:ext uri="{FF2B5EF4-FFF2-40B4-BE49-F238E27FC236}">
                    <a16:creationId xmlns:a16="http://schemas.microsoft.com/office/drawing/2014/main" id="{03E2DB62-24ED-4972-9BAE-5630B38F574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3883424" y="5687999"/>
                <a:ext cx="419873" cy="542605"/>
              </a:xfrm>
              <a:prstGeom prst="rect">
                <a:avLst/>
              </a:prstGeom>
            </p:spPr>
          </p:pic>
          <p:pic>
            <p:nvPicPr>
              <p:cNvPr id="39" name="Picture 38">
                <a:extLst>
                  <a:ext uri="{FF2B5EF4-FFF2-40B4-BE49-F238E27FC236}">
                    <a16:creationId xmlns:a16="http://schemas.microsoft.com/office/drawing/2014/main" id="{B0CD7448-FA80-4D55-B822-0F2894E3446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4796798" y="5703453"/>
                <a:ext cx="511698" cy="511698"/>
              </a:xfrm>
              <a:prstGeom prst="rect">
                <a:avLst/>
              </a:prstGeom>
            </p:spPr>
          </p:pic>
          <p:pic>
            <p:nvPicPr>
              <p:cNvPr id="40" name="Picture 39">
                <a:extLst>
                  <a:ext uri="{FF2B5EF4-FFF2-40B4-BE49-F238E27FC236}">
                    <a16:creationId xmlns:a16="http://schemas.microsoft.com/office/drawing/2014/main" id="{A83ACBC0-94A8-4599-AE21-C1BB48AC796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4331118" y="6213002"/>
                <a:ext cx="538617" cy="448153"/>
              </a:xfrm>
              <a:prstGeom prst="rect">
                <a:avLst/>
              </a:prstGeom>
            </p:spPr>
          </p:pic>
        </p:grpSp>
        <p:pic>
          <p:nvPicPr>
            <p:cNvPr id="100" name="Picture 99">
              <a:extLst>
                <a:ext uri="{FF2B5EF4-FFF2-40B4-BE49-F238E27FC236}">
                  <a16:creationId xmlns:a16="http://schemas.microsoft.com/office/drawing/2014/main" id="{96DCB5A8-6485-4EC6-90C0-2F3D977993B2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3475848" y="2225595"/>
              <a:ext cx="494458" cy="642333"/>
            </a:xfrm>
            <a:prstGeom prst="rect">
              <a:avLst/>
            </a:prstGeom>
          </p:spPr>
        </p:pic>
        <p:pic>
          <p:nvPicPr>
            <p:cNvPr id="107" name="Picture 106">
              <a:extLst>
                <a:ext uri="{FF2B5EF4-FFF2-40B4-BE49-F238E27FC236}">
                  <a16:creationId xmlns:a16="http://schemas.microsoft.com/office/drawing/2014/main" id="{7EF34DD1-C473-4F42-AB0F-1A72E4E2EA4F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3531403" y="1948679"/>
              <a:ext cx="371470" cy="244767"/>
            </a:xfrm>
            <a:prstGeom prst="rect">
              <a:avLst/>
            </a:prstGeom>
          </p:spPr>
        </p:pic>
        <p:pic>
          <p:nvPicPr>
            <p:cNvPr id="111" name="Picture 110">
              <a:extLst>
                <a:ext uri="{FF2B5EF4-FFF2-40B4-BE49-F238E27FC236}">
                  <a16:creationId xmlns:a16="http://schemas.microsoft.com/office/drawing/2014/main" id="{7BD458D1-8C84-498B-BC81-1A040BAC993D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4792090" y="2557741"/>
              <a:ext cx="284569" cy="280912"/>
            </a:xfrm>
            <a:prstGeom prst="rect">
              <a:avLst/>
            </a:prstGeom>
          </p:spPr>
        </p:pic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317965D5-5476-4C48-9780-67969546D004}"/>
              </a:ext>
            </a:extLst>
          </p:cNvPr>
          <p:cNvGrpSpPr/>
          <p:nvPr/>
        </p:nvGrpSpPr>
        <p:grpSpPr>
          <a:xfrm>
            <a:off x="2775427" y="4807310"/>
            <a:ext cx="6644321" cy="1208504"/>
            <a:chOff x="2336809" y="4745794"/>
            <a:chExt cx="7403573" cy="1346593"/>
          </a:xfrm>
        </p:grpSpPr>
        <p:grpSp>
          <p:nvGrpSpPr>
            <p:cNvPr id="157" name="Group 156">
              <a:extLst>
                <a:ext uri="{FF2B5EF4-FFF2-40B4-BE49-F238E27FC236}">
                  <a16:creationId xmlns:a16="http://schemas.microsoft.com/office/drawing/2014/main" id="{E5B1858A-E2A8-440F-B0F5-877ED92DDD62}"/>
                </a:ext>
              </a:extLst>
            </p:cNvPr>
            <p:cNvGrpSpPr/>
            <p:nvPr/>
          </p:nvGrpSpPr>
          <p:grpSpPr>
            <a:xfrm>
              <a:off x="2336809" y="4745794"/>
              <a:ext cx="7403573" cy="1346593"/>
              <a:chOff x="1981560" y="3418603"/>
              <a:chExt cx="8240360" cy="1498787"/>
            </a:xfrm>
          </p:grpSpPr>
          <p:grpSp>
            <p:nvGrpSpPr>
              <p:cNvPr id="124" name="Group 123">
                <a:extLst>
                  <a:ext uri="{FF2B5EF4-FFF2-40B4-BE49-F238E27FC236}">
                    <a16:creationId xmlns:a16="http://schemas.microsoft.com/office/drawing/2014/main" id="{6C5BE73B-E19D-4A28-BCAC-B4AAC9E9CD84}"/>
                  </a:ext>
                </a:extLst>
              </p:cNvPr>
              <p:cNvGrpSpPr/>
              <p:nvPr/>
            </p:nvGrpSpPr>
            <p:grpSpPr>
              <a:xfrm>
                <a:off x="1981560" y="3418603"/>
                <a:ext cx="8240360" cy="1498787"/>
                <a:chOff x="3475848" y="1819650"/>
                <a:chExt cx="8240360" cy="1498787"/>
              </a:xfrm>
            </p:grpSpPr>
            <p:sp>
              <p:nvSpPr>
                <p:cNvPr id="125" name="Arrow: Left-Right 124">
                  <a:extLst>
                    <a:ext uri="{FF2B5EF4-FFF2-40B4-BE49-F238E27FC236}">
                      <a16:creationId xmlns:a16="http://schemas.microsoft.com/office/drawing/2014/main" id="{5231B20D-98DD-4F2F-958D-5C1079E1D4E4}"/>
                    </a:ext>
                  </a:extLst>
                </p:cNvPr>
                <p:cNvSpPr/>
                <p:nvPr/>
              </p:nvSpPr>
              <p:spPr>
                <a:xfrm>
                  <a:off x="3985282" y="2334818"/>
                  <a:ext cx="3270944" cy="218175"/>
                </a:xfrm>
                <a:prstGeom prst="leftRightArrow">
                  <a:avLst/>
                </a:prstGeom>
                <a:gradFill>
                  <a:gsLst>
                    <a:gs pos="0">
                      <a:schemeClr val="accent5"/>
                    </a:gs>
                    <a:gs pos="43000">
                      <a:schemeClr val="accent5">
                        <a:lumMod val="40000"/>
                        <a:lumOff val="60000"/>
                      </a:schemeClr>
                    </a:gs>
                    <a:gs pos="72000">
                      <a:schemeClr val="accent5"/>
                    </a:gs>
                    <a:gs pos="0">
                      <a:schemeClr val="bg1">
                        <a:shade val="100000"/>
                        <a:satMod val="115000"/>
                        <a:alpha val="0"/>
                      </a:schemeClr>
                    </a:gs>
                  </a:gsLst>
                  <a:path path="circl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200" dirty="0"/>
                </a:p>
              </p:txBody>
            </p:sp>
            <p:sp>
              <p:nvSpPr>
                <p:cNvPr id="126" name="TextBox 125">
                  <a:extLst>
                    <a:ext uri="{FF2B5EF4-FFF2-40B4-BE49-F238E27FC236}">
                      <a16:creationId xmlns:a16="http://schemas.microsoft.com/office/drawing/2014/main" id="{17741964-2475-4F19-9A22-3BB2F4874B6E}"/>
                    </a:ext>
                  </a:extLst>
                </p:cNvPr>
                <p:cNvSpPr txBox="1"/>
                <p:nvPr/>
              </p:nvSpPr>
              <p:spPr>
                <a:xfrm>
                  <a:off x="6823263" y="3078882"/>
                  <a:ext cx="2455522" cy="239555"/>
                </a:xfrm>
                <a:prstGeom prst="rect">
                  <a:avLst/>
                </a:prstGeom>
              </p:spPr>
              <p:txBody>
                <a:bodyPr wrap="square" lIns="0" tIns="0" rIns="0" bIns="0" rtlCol="0">
                  <a:noAutofit/>
                </a:bodyPr>
                <a:lstStyle/>
                <a:p>
                  <a:pPr algn="ctr"/>
                  <a:r>
                    <a:rPr lang="fi-FI" sz="1100" dirty="0">
                      <a:solidFill>
                        <a:schemeClr val="tx1">
                          <a:lumMod val="50000"/>
                        </a:schemeClr>
                      </a:solidFill>
                      <a:latin typeface="+mj-lt"/>
                    </a:rPr>
                    <a:t>Reader Device</a:t>
                  </a:r>
                </a:p>
                <a:p>
                  <a:pPr algn="ctr"/>
                  <a:r>
                    <a:rPr lang="fi-FI" sz="1000" dirty="0">
                      <a:solidFill>
                        <a:schemeClr val="tx1">
                          <a:lumMod val="50000"/>
                        </a:schemeClr>
                      </a:solidFill>
                    </a:rPr>
                    <a:t>(with non-3GPP connectivity)</a:t>
                  </a:r>
                  <a:endParaRPr lang="en-US" sz="1000" dirty="0">
                    <a:solidFill>
                      <a:schemeClr val="tx1">
                        <a:lumMod val="50000"/>
                      </a:schemeClr>
                    </a:solidFill>
                  </a:endParaRPr>
                </a:p>
              </p:txBody>
            </p:sp>
            <p:grpSp>
              <p:nvGrpSpPr>
                <p:cNvPr id="127" name="Group 126">
                  <a:extLst>
                    <a:ext uri="{FF2B5EF4-FFF2-40B4-BE49-F238E27FC236}">
                      <a16:creationId xmlns:a16="http://schemas.microsoft.com/office/drawing/2014/main" id="{B09FC2E3-B27A-46E7-BF31-848035EFD25E}"/>
                    </a:ext>
                  </a:extLst>
                </p:cNvPr>
                <p:cNvGrpSpPr/>
                <p:nvPr/>
              </p:nvGrpSpPr>
              <p:grpSpPr>
                <a:xfrm>
                  <a:off x="8863990" y="2083082"/>
                  <a:ext cx="2852218" cy="1116763"/>
                  <a:chOff x="8859254" y="3324674"/>
                  <a:chExt cx="2852218" cy="1116763"/>
                </a:xfrm>
              </p:grpSpPr>
              <p:sp>
                <p:nvSpPr>
                  <p:cNvPr id="147" name="TextBox 146">
                    <a:extLst>
                      <a:ext uri="{FF2B5EF4-FFF2-40B4-BE49-F238E27FC236}">
                        <a16:creationId xmlns:a16="http://schemas.microsoft.com/office/drawing/2014/main" id="{9686D634-BAE9-4E23-ACA8-19BCBC221C9E}"/>
                      </a:ext>
                    </a:extLst>
                  </p:cNvPr>
                  <p:cNvSpPr txBox="1"/>
                  <p:nvPr/>
                </p:nvSpPr>
                <p:spPr>
                  <a:xfrm>
                    <a:off x="10465125" y="4201880"/>
                    <a:ext cx="1246347" cy="239557"/>
                  </a:xfrm>
                  <a:prstGeom prst="rect">
                    <a:avLst/>
                  </a:prstGeom>
                </p:spPr>
                <p:txBody>
                  <a:bodyPr wrap="square" lIns="0" tIns="0" rIns="0" bIns="0" rtlCol="0">
                    <a:noAutofit/>
                  </a:bodyPr>
                  <a:lstStyle/>
                  <a:p>
                    <a:pPr algn="ctr"/>
                    <a:r>
                      <a:rPr lang="fi-FI" sz="1100" dirty="0">
                        <a:solidFill>
                          <a:schemeClr val="tx1">
                            <a:lumMod val="50000"/>
                          </a:schemeClr>
                        </a:solidFill>
                        <a:latin typeface="+mj-lt"/>
                      </a:rPr>
                      <a:t>Tags</a:t>
                    </a:r>
                    <a:endParaRPr lang="en-US" sz="700" dirty="0">
                      <a:solidFill>
                        <a:schemeClr val="tx1">
                          <a:lumMod val="50000"/>
                        </a:schemeClr>
                      </a:solidFill>
                    </a:endParaRPr>
                  </a:p>
                </p:txBody>
              </p:sp>
              <p:cxnSp>
                <p:nvCxnSpPr>
                  <p:cNvPr id="148" name="Straight Arrow Connector 147">
                    <a:extLst>
                      <a:ext uri="{FF2B5EF4-FFF2-40B4-BE49-F238E27FC236}">
                        <a16:creationId xmlns:a16="http://schemas.microsoft.com/office/drawing/2014/main" id="{E5C5186D-5FDF-4C54-8F19-970EFD44DEA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8859254" y="3683923"/>
                    <a:ext cx="1673001" cy="1"/>
                  </a:xfrm>
                  <a:prstGeom prst="straightConnector1">
                    <a:avLst/>
                  </a:prstGeom>
                  <a:ln w="12700">
                    <a:solidFill>
                      <a:schemeClr val="accent5"/>
                    </a:solidFill>
                    <a:headEnd type="triangle"/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49" name="TextBox 148">
                    <a:extLst>
                      <a:ext uri="{FF2B5EF4-FFF2-40B4-BE49-F238E27FC236}">
                        <a16:creationId xmlns:a16="http://schemas.microsoft.com/office/drawing/2014/main" id="{DAD1F1CC-8902-445C-8E7F-E5DBC2D096C5}"/>
                      </a:ext>
                    </a:extLst>
                  </p:cNvPr>
                  <p:cNvSpPr txBox="1"/>
                  <p:nvPr/>
                </p:nvSpPr>
                <p:spPr>
                  <a:xfrm>
                    <a:off x="8871719" y="3714036"/>
                    <a:ext cx="1660535" cy="239557"/>
                  </a:xfrm>
                  <a:prstGeom prst="rect">
                    <a:avLst/>
                  </a:prstGeom>
                </p:spPr>
                <p:txBody>
                  <a:bodyPr wrap="square" lIns="0" tIns="0" rIns="0" bIns="0" rtlCol="0">
                    <a:noAutofit/>
                  </a:bodyPr>
                  <a:lstStyle/>
                  <a:p>
                    <a:pPr algn="ctr"/>
                    <a:r>
                      <a:rPr lang="fi-FI" sz="1100" b="1" dirty="0">
                        <a:solidFill>
                          <a:schemeClr val="accent5"/>
                        </a:solidFill>
                        <a:latin typeface="+mj-lt"/>
                      </a:rPr>
                      <a:t>Amb-IoT Radio</a:t>
                    </a:r>
                  </a:p>
                  <a:p>
                    <a:pPr algn="ctr"/>
                    <a:r>
                      <a:rPr lang="fi-FI" sz="900" dirty="0">
                        <a:solidFill>
                          <a:schemeClr val="accent5"/>
                        </a:solidFill>
                        <a:latin typeface="+mj-lt"/>
                      </a:rPr>
                      <a:t>(Local)</a:t>
                    </a:r>
                    <a:endParaRPr lang="en-US" sz="900" dirty="0">
                      <a:solidFill>
                        <a:schemeClr val="accent5"/>
                      </a:solidFill>
                      <a:latin typeface="+mj-lt"/>
                    </a:endParaRPr>
                  </a:p>
                </p:txBody>
              </p:sp>
              <p:pic>
                <p:nvPicPr>
                  <p:cNvPr id="150" name="Picture 149">
                    <a:extLst>
                      <a:ext uri="{FF2B5EF4-FFF2-40B4-BE49-F238E27FC236}">
                        <a16:creationId xmlns:a16="http://schemas.microsoft.com/office/drawing/2014/main" id="{6A53D99E-4904-42D2-9750-FB98FD9ED7F5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2"/>
                  <a:stretch>
                    <a:fillRect/>
                  </a:stretch>
                </p:blipFill>
                <p:spPr>
                  <a:xfrm>
                    <a:off x="9620769" y="3324674"/>
                    <a:ext cx="175062" cy="290475"/>
                  </a:xfrm>
                  <a:prstGeom prst="rect">
                    <a:avLst/>
                  </a:prstGeom>
                </p:spPr>
              </p:pic>
              <p:grpSp>
                <p:nvGrpSpPr>
                  <p:cNvPr id="151" name="Group 150">
                    <a:extLst>
                      <a:ext uri="{FF2B5EF4-FFF2-40B4-BE49-F238E27FC236}">
                        <a16:creationId xmlns:a16="http://schemas.microsoft.com/office/drawing/2014/main" id="{70EDBAD8-CD1F-4B34-958E-8BA5F2D62821}"/>
                      </a:ext>
                    </a:extLst>
                  </p:cNvPr>
                  <p:cNvGrpSpPr/>
                  <p:nvPr/>
                </p:nvGrpSpPr>
                <p:grpSpPr>
                  <a:xfrm>
                    <a:off x="10681326" y="3369378"/>
                    <a:ext cx="838125" cy="623824"/>
                    <a:chOff x="10569755" y="3252930"/>
                    <a:chExt cx="1125036" cy="837374"/>
                  </a:xfrm>
                </p:grpSpPr>
                <p:pic>
                  <p:nvPicPr>
                    <p:cNvPr id="152" name="Picture 151">
                      <a:extLst>
                        <a:ext uri="{FF2B5EF4-FFF2-40B4-BE49-F238E27FC236}">
                          <a16:creationId xmlns:a16="http://schemas.microsoft.com/office/drawing/2014/main" id="{BCCE8C5C-8244-4BD7-AD91-D74DA9B35A88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3"/>
                    <a:stretch>
                      <a:fillRect/>
                    </a:stretch>
                  </p:blipFill>
                  <p:spPr>
                    <a:xfrm>
                      <a:off x="10569755" y="3287493"/>
                      <a:ext cx="828536" cy="768248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153" name="Picture 152">
                      <a:extLst>
                        <a:ext uri="{FF2B5EF4-FFF2-40B4-BE49-F238E27FC236}">
                          <a16:creationId xmlns:a16="http://schemas.microsoft.com/office/drawing/2014/main" id="{C4438D6B-E6B0-4721-91A4-0F894BE8A5BD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4"/>
                    <a:stretch>
                      <a:fillRect/>
                    </a:stretch>
                  </p:blipFill>
                  <p:spPr>
                    <a:xfrm>
                      <a:off x="10818191" y="3252930"/>
                      <a:ext cx="408252" cy="418686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154" name="Picture 153">
                      <a:extLst>
                        <a:ext uri="{FF2B5EF4-FFF2-40B4-BE49-F238E27FC236}">
                          <a16:creationId xmlns:a16="http://schemas.microsoft.com/office/drawing/2014/main" id="{CBBAAB71-5891-47AD-B6C9-1414F9540157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3"/>
                    <a:stretch>
                      <a:fillRect/>
                    </a:stretch>
                  </p:blipFill>
                  <p:spPr>
                    <a:xfrm>
                      <a:off x="11096843" y="3535865"/>
                      <a:ext cx="597948" cy="554439"/>
                    </a:xfrm>
                    <a:prstGeom prst="rect">
                      <a:avLst/>
                    </a:prstGeom>
                  </p:spPr>
                </p:pic>
              </p:grpSp>
            </p:grpSp>
            <p:grpSp>
              <p:nvGrpSpPr>
                <p:cNvPr id="128" name="Group 127">
                  <a:extLst>
                    <a:ext uri="{FF2B5EF4-FFF2-40B4-BE49-F238E27FC236}">
                      <a16:creationId xmlns:a16="http://schemas.microsoft.com/office/drawing/2014/main" id="{1EDB3443-858A-4A68-9462-C63F4EC0469C}"/>
                    </a:ext>
                  </a:extLst>
                </p:cNvPr>
                <p:cNvGrpSpPr/>
                <p:nvPr/>
              </p:nvGrpSpPr>
              <p:grpSpPr>
                <a:xfrm>
                  <a:off x="4560713" y="2439130"/>
                  <a:ext cx="2693647" cy="760715"/>
                  <a:chOff x="4821453" y="3680722"/>
                  <a:chExt cx="2693647" cy="760715"/>
                </a:xfrm>
              </p:grpSpPr>
              <p:sp>
                <p:nvSpPr>
                  <p:cNvPr id="146" name="TextBox 145">
                    <a:extLst>
                      <a:ext uri="{FF2B5EF4-FFF2-40B4-BE49-F238E27FC236}">
                        <a16:creationId xmlns:a16="http://schemas.microsoft.com/office/drawing/2014/main" id="{7CDD7330-BF10-437F-BABE-67ED540FBCBD}"/>
                      </a:ext>
                    </a:extLst>
                  </p:cNvPr>
                  <p:cNvSpPr txBox="1"/>
                  <p:nvPr/>
                </p:nvSpPr>
                <p:spPr>
                  <a:xfrm>
                    <a:off x="5832901" y="3714126"/>
                    <a:ext cx="1682199" cy="239557"/>
                  </a:xfrm>
                  <a:prstGeom prst="rect">
                    <a:avLst/>
                  </a:prstGeom>
                </p:spPr>
                <p:txBody>
                  <a:bodyPr wrap="square" lIns="0" tIns="0" rIns="0" bIns="0" rtlCol="0">
                    <a:noAutofit/>
                  </a:bodyPr>
                  <a:lstStyle/>
                  <a:p>
                    <a:pPr algn="ctr"/>
                    <a:r>
                      <a:rPr lang="fi-FI" sz="1100" dirty="0">
                        <a:solidFill>
                          <a:schemeClr val="tx1">
                            <a:lumMod val="50000"/>
                          </a:schemeClr>
                        </a:solidFill>
                        <a:latin typeface="+mj-lt"/>
                      </a:rPr>
                      <a:t>Non-3GPP</a:t>
                    </a:r>
                  </a:p>
                </p:txBody>
              </p:sp>
              <p:sp>
                <p:nvSpPr>
                  <p:cNvPr id="139" name="TextBox 138">
                    <a:extLst>
                      <a:ext uri="{FF2B5EF4-FFF2-40B4-BE49-F238E27FC236}">
                        <a16:creationId xmlns:a16="http://schemas.microsoft.com/office/drawing/2014/main" id="{23D0347C-33C5-4010-BD98-6A8FBAB90D3A}"/>
                      </a:ext>
                    </a:extLst>
                  </p:cNvPr>
                  <p:cNvSpPr txBox="1"/>
                  <p:nvPr/>
                </p:nvSpPr>
                <p:spPr>
                  <a:xfrm>
                    <a:off x="4821453" y="4201880"/>
                    <a:ext cx="1476559" cy="239557"/>
                  </a:xfrm>
                  <a:prstGeom prst="rect">
                    <a:avLst/>
                  </a:prstGeom>
                </p:spPr>
                <p:txBody>
                  <a:bodyPr wrap="square" lIns="0" tIns="0" rIns="0" bIns="0" rtlCol="0">
                    <a:noAutofit/>
                  </a:bodyPr>
                  <a:lstStyle/>
                  <a:p>
                    <a:pPr algn="ctr"/>
                    <a:r>
                      <a:rPr lang="fi-FI" sz="1100" dirty="0">
                        <a:solidFill>
                          <a:schemeClr val="tx1">
                            <a:lumMod val="50000"/>
                          </a:schemeClr>
                        </a:solidFill>
                        <a:latin typeface="+mj-lt"/>
                      </a:rPr>
                      <a:t>Non-3GPP Access</a:t>
                    </a:r>
                  </a:p>
                  <a:p>
                    <a:pPr algn="ctr"/>
                    <a:r>
                      <a:rPr lang="fi-FI" sz="700" dirty="0">
                        <a:solidFill>
                          <a:schemeClr val="tx1">
                            <a:lumMod val="50000"/>
                          </a:schemeClr>
                        </a:solidFill>
                      </a:rPr>
                      <a:t>(e.g. WiFi)</a:t>
                    </a:r>
                    <a:endParaRPr lang="en-US" sz="700" dirty="0">
                      <a:solidFill>
                        <a:schemeClr val="tx1">
                          <a:lumMod val="50000"/>
                        </a:schemeClr>
                      </a:solidFill>
                    </a:endParaRPr>
                  </a:p>
                </p:txBody>
              </p:sp>
              <p:cxnSp>
                <p:nvCxnSpPr>
                  <p:cNvPr id="140" name="Straight Arrow Connector 139">
                    <a:extLst>
                      <a:ext uri="{FF2B5EF4-FFF2-40B4-BE49-F238E27FC236}">
                        <a16:creationId xmlns:a16="http://schemas.microsoft.com/office/drawing/2014/main" id="{A999592F-C1A2-4DCB-A8F4-B23A249B10C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5832901" y="3680722"/>
                    <a:ext cx="1682199" cy="568"/>
                  </a:xfrm>
                  <a:prstGeom prst="straightConnector1">
                    <a:avLst/>
                  </a:prstGeom>
                  <a:ln w="12700">
                    <a:solidFill>
                      <a:schemeClr val="tx1">
                        <a:lumMod val="50000"/>
                      </a:schemeClr>
                    </a:solidFill>
                    <a:headEnd type="triangle"/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29" name="Group 128">
                  <a:extLst>
                    <a:ext uri="{FF2B5EF4-FFF2-40B4-BE49-F238E27FC236}">
                      <a16:creationId xmlns:a16="http://schemas.microsoft.com/office/drawing/2014/main" id="{9CF3B1FE-15A3-4E0B-AB48-2BF18E7D0369}"/>
                    </a:ext>
                  </a:extLst>
                </p:cNvPr>
                <p:cNvGrpSpPr/>
                <p:nvPr/>
              </p:nvGrpSpPr>
              <p:grpSpPr>
                <a:xfrm>
                  <a:off x="7387120" y="1819650"/>
                  <a:ext cx="1136851" cy="1106448"/>
                  <a:chOff x="3961642" y="5328297"/>
                  <a:chExt cx="1136851" cy="1106448"/>
                </a:xfrm>
              </p:grpSpPr>
              <p:sp>
                <p:nvSpPr>
                  <p:cNvPr id="133" name="Oval 132">
                    <a:extLst>
                      <a:ext uri="{FF2B5EF4-FFF2-40B4-BE49-F238E27FC236}">
                        <a16:creationId xmlns:a16="http://schemas.microsoft.com/office/drawing/2014/main" id="{4AA7245E-B361-4526-B9E6-A9AC8AE0272C}"/>
                      </a:ext>
                    </a:extLst>
                  </p:cNvPr>
                  <p:cNvSpPr/>
                  <p:nvPr/>
                </p:nvSpPr>
                <p:spPr>
                  <a:xfrm>
                    <a:off x="4115368" y="5451620"/>
                    <a:ext cx="983125" cy="983125"/>
                  </a:xfrm>
                  <a:prstGeom prst="ellipse">
                    <a:avLst/>
                  </a:prstGeom>
                  <a:noFill/>
                  <a:ln>
                    <a:solidFill>
                      <a:schemeClr val="accent5"/>
                    </a:solidFill>
                    <a:prstDash val="dash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200"/>
                  </a:p>
                </p:txBody>
              </p:sp>
              <p:pic>
                <p:nvPicPr>
                  <p:cNvPr id="134" name="Content Placeholder 41">
                    <a:extLst>
                      <a:ext uri="{FF2B5EF4-FFF2-40B4-BE49-F238E27FC236}">
                        <a16:creationId xmlns:a16="http://schemas.microsoft.com/office/drawing/2014/main" id="{73554C21-A334-404D-B4AB-8646A1C8CB4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8"/>
                  <a:stretch>
                    <a:fillRect/>
                  </a:stretch>
                </p:blipFill>
                <p:spPr>
                  <a:xfrm>
                    <a:off x="4455460" y="5328297"/>
                    <a:ext cx="328944" cy="306979"/>
                  </a:xfrm>
                  <a:prstGeom prst="rect">
                    <a:avLst/>
                  </a:prstGeom>
                </p:spPr>
              </p:pic>
              <p:pic>
                <p:nvPicPr>
                  <p:cNvPr id="135" name="Picture 134">
                    <a:extLst>
                      <a:ext uri="{FF2B5EF4-FFF2-40B4-BE49-F238E27FC236}">
                        <a16:creationId xmlns:a16="http://schemas.microsoft.com/office/drawing/2014/main" id="{D74036DA-9B00-4844-B4E2-C0A8141063F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9"/>
                  <a:stretch>
                    <a:fillRect/>
                  </a:stretch>
                </p:blipFill>
                <p:spPr>
                  <a:xfrm>
                    <a:off x="3961642" y="5862202"/>
                    <a:ext cx="419873" cy="542605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130" name="Picture 129">
                  <a:extLst>
                    <a:ext uri="{FF2B5EF4-FFF2-40B4-BE49-F238E27FC236}">
                      <a16:creationId xmlns:a16="http://schemas.microsoft.com/office/drawing/2014/main" id="{E215C960-27E6-43B6-A3BC-630E39E1A3F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3475848" y="2225595"/>
                  <a:ext cx="494458" cy="642333"/>
                </a:xfrm>
                <a:prstGeom prst="rect">
                  <a:avLst/>
                </a:prstGeom>
              </p:spPr>
            </p:pic>
            <p:pic>
              <p:nvPicPr>
                <p:cNvPr id="131" name="Picture 130">
                  <a:extLst>
                    <a:ext uri="{FF2B5EF4-FFF2-40B4-BE49-F238E27FC236}">
                      <a16:creationId xmlns:a16="http://schemas.microsoft.com/office/drawing/2014/main" id="{D52AE24D-DC11-444A-98B0-11FBF9B1614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3531403" y="1948679"/>
                  <a:ext cx="371470" cy="244767"/>
                </a:xfrm>
                <a:prstGeom prst="rect">
                  <a:avLst/>
                </a:prstGeom>
              </p:spPr>
            </p:pic>
          </p:grpSp>
          <p:pic>
            <p:nvPicPr>
              <p:cNvPr id="156" name="Picture 155">
                <a:extLst>
                  <a:ext uri="{FF2B5EF4-FFF2-40B4-BE49-F238E27FC236}">
                    <a16:creationId xmlns:a16="http://schemas.microsoft.com/office/drawing/2014/main" id="{C89714F0-F75A-41F0-869E-ED22A5C6D90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3601078" y="3619496"/>
                <a:ext cx="422253" cy="715693"/>
              </a:xfrm>
              <a:prstGeom prst="rect">
                <a:avLst/>
              </a:prstGeom>
            </p:spPr>
          </p:pic>
        </p:grpSp>
        <p:pic>
          <p:nvPicPr>
            <p:cNvPr id="80" name="Picture 79">
              <a:extLst>
                <a:ext uri="{FF2B5EF4-FFF2-40B4-BE49-F238E27FC236}">
                  <a16:creationId xmlns:a16="http://schemas.microsoft.com/office/drawing/2014/main" id="{6083793C-AC1C-48C0-9EA2-E6BED28193A9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6597254" y="5252883"/>
              <a:ext cx="338975" cy="438607"/>
            </a:xfrm>
            <a:prstGeom prst="rect">
              <a:avLst/>
            </a:prstGeom>
          </p:spPr>
        </p:pic>
      </p:grpSp>
      <p:grpSp>
        <p:nvGrpSpPr>
          <p:cNvPr id="118" name="Group 117">
            <a:extLst>
              <a:ext uri="{FF2B5EF4-FFF2-40B4-BE49-F238E27FC236}">
                <a16:creationId xmlns:a16="http://schemas.microsoft.com/office/drawing/2014/main" id="{C63DFFB5-CEEF-4E2F-AE72-1600AB4EF6B2}"/>
              </a:ext>
            </a:extLst>
          </p:cNvPr>
          <p:cNvGrpSpPr/>
          <p:nvPr/>
        </p:nvGrpSpPr>
        <p:grpSpPr>
          <a:xfrm>
            <a:off x="1007392" y="3181267"/>
            <a:ext cx="3917240" cy="1090453"/>
            <a:chOff x="3491944" y="4056043"/>
            <a:chExt cx="4858204" cy="1352392"/>
          </a:xfrm>
        </p:grpSpPr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CF95D44D-1483-417E-A60A-E00593C88850}"/>
                </a:ext>
              </a:extLst>
            </p:cNvPr>
            <p:cNvSpPr txBox="1"/>
            <p:nvPr/>
          </p:nvSpPr>
          <p:spPr>
            <a:xfrm>
              <a:off x="4299714" y="5168878"/>
              <a:ext cx="2024700" cy="239557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algn="ctr"/>
              <a:r>
                <a:rPr lang="fi-FI" sz="1100" dirty="0">
                  <a:solidFill>
                    <a:schemeClr val="tx1">
                      <a:lumMod val="50000"/>
                    </a:schemeClr>
                  </a:solidFill>
                  <a:latin typeface="+mj-lt"/>
                </a:rPr>
                <a:t>Reader Device</a:t>
              </a:r>
            </a:p>
            <a:p>
              <a:pPr algn="ctr"/>
              <a:r>
                <a:rPr lang="fi-FI" sz="1000" dirty="0">
                  <a:solidFill>
                    <a:schemeClr val="tx1">
                      <a:lumMod val="50000"/>
                    </a:schemeClr>
                  </a:solidFill>
                </a:rPr>
                <a:t>(Base-station mounted)</a:t>
              </a:r>
              <a:endParaRPr lang="en-US" sz="1000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pic>
          <p:nvPicPr>
            <p:cNvPr id="83" name="Picture 82">
              <a:extLst>
                <a:ext uri="{FF2B5EF4-FFF2-40B4-BE49-F238E27FC236}">
                  <a16:creationId xmlns:a16="http://schemas.microsoft.com/office/drawing/2014/main" id="{229C5D68-964D-4C90-BCF8-E37CAB16AD37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/>
            <a:stretch>
              <a:fillRect/>
            </a:stretch>
          </p:blipFill>
          <p:spPr>
            <a:xfrm>
              <a:off x="5137306" y="4056043"/>
              <a:ext cx="358344" cy="1063771"/>
            </a:xfrm>
            <a:prstGeom prst="rect">
              <a:avLst/>
            </a:prstGeom>
          </p:spPr>
        </p:pic>
        <p:grpSp>
          <p:nvGrpSpPr>
            <p:cNvPr id="86" name="Group 85">
              <a:extLst>
                <a:ext uri="{FF2B5EF4-FFF2-40B4-BE49-F238E27FC236}">
                  <a16:creationId xmlns:a16="http://schemas.microsoft.com/office/drawing/2014/main" id="{EB213DB3-7649-49C6-A6D4-44BFC93FA19F}"/>
                </a:ext>
              </a:extLst>
            </p:cNvPr>
            <p:cNvGrpSpPr/>
            <p:nvPr/>
          </p:nvGrpSpPr>
          <p:grpSpPr>
            <a:xfrm>
              <a:off x="5497930" y="4291672"/>
              <a:ext cx="2852218" cy="1116763"/>
              <a:chOff x="8859254" y="3324674"/>
              <a:chExt cx="2852218" cy="1116763"/>
            </a:xfrm>
          </p:grpSpPr>
          <p:sp>
            <p:nvSpPr>
              <p:cNvPr id="87" name="TextBox 86">
                <a:extLst>
                  <a:ext uri="{FF2B5EF4-FFF2-40B4-BE49-F238E27FC236}">
                    <a16:creationId xmlns:a16="http://schemas.microsoft.com/office/drawing/2014/main" id="{DED4D15D-9652-4608-9704-E237B7156D22}"/>
                  </a:ext>
                </a:extLst>
              </p:cNvPr>
              <p:cNvSpPr txBox="1"/>
              <p:nvPr/>
            </p:nvSpPr>
            <p:spPr>
              <a:xfrm>
                <a:off x="10465125" y="4201880"/>
                <a:ext cx="1246347" cy="239557"/>
              </a:xfrm>
              <a:prstGeom prst="rect">
                <a:avLst/>
              </a:prstGeom>
            </p:spPr>
            <p:txBody>
              <a:bodyPr wrap="square" lIns="0" tIns="0" rIns="0" bIns="0" rtlCol="0">
                <a:noAutofit/>
              </a:bodyPr>
              <a:lstStyle/>
              <a:p>
                <a:pPr algn="ctr"/>
                <a:r>
                  <a:rPr lang="fi-FI" sz="1100" dirty="0">
                    <a:solidFill>
                      <a:schemeClr val="tx1">
                        <a:lumMod val="50000"/>
                      </a:schemeClr>
                    </a:solidFill>
                    <a:latin typeface="+mj-lt"/>
                  </a:rPr>
                  <a:t>Tags</a:t>
                </a:r>
                <a:endParaRPr lang="en-US" sz="700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cxnSp>
            <p:nvCxnSpPr>
              <p:cNvPr id="88" name="Straight Arrow Connector 87">
                <a:extLst>
                  <a:ext uri="{FF2B5EF4-FFF2-40B4-BE49-F238E27FC236}">
                    <a16:creationId xmlns:a16="http://schemas.microsoft.com/office/drawing/2014/main" id="{485395AC-9FAC-44ED-980F-8C30B1661AD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859254" y="3683923"/>
                <a:ext cx="1673001" cy="1"/>
              </a:xfrm>
              <a:prstGeom prst="straightConnector1">
                <a:avLst/>
              </a:prstGeom>
              <a:ln w="12700">
                <a:solidFill>
                  <a:schemeClr val="accent5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9" name="TextBox 88">
                <a:extLst>
                  <a:ext uri="{FF2B5EF4-FFF2-40B4-BE49-F238E27FC236}">
                    <a16:creationId xmlns:a16="http://schemas.microsoft.com/office/drawing/2014/main" id="{E24026D6-090F-4F31-AFC7-B024248AC2BE}"/>
                  </a:ext>
                </a:extLst>
              </p:cNvPr>
              <p:cNvSpPr txBox="1"/>
              <p:nvPr/>
            </p:nvSpPr>
            <p:spPr>
              <a:xfrm>
                <a:off x="8871719" y="3714036"/>
                <a:ext cx="1660535" cy="239557"/>
              </a:xfrm>
              <a:prstGeom prst="rect">
                <a:avLst/>
              </a:prstGeom>
            </p:spPr>
            <p:txBody>
              <a:bodyPr wrap="square" lIns="0" tIns="0" rIns="0" bIns="0" rtlCol="0">
                <a:noAutofit/>
              </a:bodyPr>
              <a:lstStyle/>
              <a:p>
                <a:pPr algn="ctr"/>
                <a:r>
                  <a:rPr lang="fi-FI" sz="1100" b="1" dirty="0">
                    <a:solidFill>
                      <a:schemeClr val="accent5"/>
                    </a:solidFill>
                    <a:latin typeface="+mj-lt"/>
                  </a:rPr>
                  <a:t>Amb-IoT Radio</a:t>
                </a:r>
              </a:p>
              <a:p>
                <a:pPr algn="ctr"/>
                <a:r>
                  <a:rPr lang="fi-FI" sz="900" dirty="0">
                    <a:solidFill>
                      <a:schemeClr val="accent5"/>
                    </a:solidFill>
                    <a:latin typeface="+mj-lt"/>
                  </a:rPr>
                  <a:t>(Local)</a:t>
                </a:r>
                <a:endParaRPr lang="en-US" sz="900" dirty="0">
                  <a:solidFill>
                    <a:schemeClr val="accent5"/>
                  </a:solidFill>
                  <a:latin typeface="+mj-lt"/>
                </a:endParaRPr>
              </a:p>
            </p:txBody>
          </p:sp>
          <p:pic>
            <p:nvPicPr>
              <p:cNvPr id="90" name="Picture 89">
                <a:extLst>
                  <a:ext uri="{FF2B5EF4-FFF2-40B4-BE49-F238E27FC236}">
                    <a16:creationId xmlns:a16="http://schemas.microsoft.com/office/drawing/2014/main" id="{D77899F1-889C-40E4-9020-9E02706B5F7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9620769" y="3324674"/>
                <a:ext cx="175062" cy="290475"/>
              </a:xfrm>
              <a:prstGeom prst="rect">
                <a:avLst/>
              </a:prstGeom>
            </p:spPr>
          </p:pic>
          <p:grpSp>
            <p:nvGrpSpPr>
              <p:cNvPr id="91" name="Group 90">
                <a:extLst>
                  <a:ext uri="{FF2B5EF4-FFF2-40B4-BE49-F238E27FC236}">
                    <a16:creationId xmlns:a16="http://schemas.microsoft.com/office/drawing/2014/main" id="{FF1F6529-633B-4265-B671-7504AD61E085}"/>
                  </a:ext>
                </a:extLst>
              </p:cNvPr>
              <p:cNvGrpSpPr/>
              <p:nvPr/>
            </p:nvGrpSpPr>
            <p:grpSpPr>
              <a:xfrm>
                <a:off x="10681326" y="3369378"/>
                <a:ext cx="838125" cy="623824"/>
                <a:chOff x="10569755" y="3252930"/>
                <a:chExt cx="1125036" cy="837374"/>
              </a:xfrm>
            </p:grpSpPr>
            <p:pic>
              <p:nvPicPr>
                <p:cNvPr id="92" name="Picture 91">
                  <a:extLst>
                    <a:ext uri="{FF2B5EF4-FFF2-40B4-BE49-F238E27FC236}">
                      <a16:creationId xmlns:a16="http://schemas.microsoft.com/office/drawing/2014/main" id="{7CD6FAB9-D5C5-4E2C-BE93-FC0CC43447E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10569755" y="3287493"/>
                  <a:ext cx="828536" cy="768248"/>
                </a:xfrm>
                <a:prstGeom prst="rect">
                  <a:avLst/>
                </a:prstGeom>
              </p:spPr>
            </p:pic>
            <p:pic>
              <p:nvPicPr>
                <p:cNvPr id="93" name="Picture 92">
                  <a:extLst>
                    <a:ext uri="{FF2B5EF4-FFF2-40B4-BE49-F238E27FC236}">
                      <a16:creationId xmlns:a16="http://schemas.microsoft.com/office/drawing/2014/main" id="{7F0DE3F1-7D95-4C7B-92B3-D421FA4403E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10818191" y="3252930"/>
                  <a:ext cx="408252" cy="418686"/>
                </a:xfrm>
                <a:prstGeom prst="rect">
                  <a:avLst/>
                </a:prstGeom>
              </p:spPr>
            </p:pic>
            <p:pic>
              <p:nvPicPr>
                <p:cNvPr id="94" name="Picture 93">
                  <a:extLst>
                    <a:ext uri="{FF2B5EF4-FFF2-40B4-BE49-F238E27FC236}">
                      <a16:creationId xmlns:a16="http://schemas.microsoft.com/office/drawing/2014/main" id="{FC99AF0D-AEB0-4DB7-BA25-B23FC9BD51F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11096843" y="3535865"/>
                  <a:ext cx="597948" cy="554439"/>
                </a:xfrm>
                <a:prstGeom prst="rect">
                  <a:avLst/>
                </a:prstGeom>
              </p:spPr>
            </p:pic>
          </p:grpSp>
        </p:grpSp>
        <p:sp>
          <p:nvSpPr>
            <p:cNvPr id="110" name="Arrow: Left-Right 109">
              <a:extLst>
                <a:ext uri="{FF2B5EF4-FFF2-40B4-BE49-F238E27FC236}">
                  <a16:creationId xmlns:a16="http://schemas.microsoft.com/office/drawing/2014/main" id="{FC5F3B94-CDC0-4003-ADB7-D20EA8F160E8}"/>
                </a:ext>
              </a:extLst>
            </p:cNvPr>
            <p:cNvSpPr/>
            <p:nvPr/>
          </p:nvSpPr>
          <p:spPr>
            <a:xfrm>
              <a:off x="3985282" y="4519082"/>
              <a:ext cx="1171704" cy="218175"/>
            </a:xfrm>
            <a:prstGeom prst="leftRightArrow">
              <a:avLst/>
            </a:prstGeom>
            <a:gradFill>
              <a:gsLst>
                <a:gs pos="0">
                  <a:schemeClr val="accent5"/>
                </a:gs>
                <a:gs pos="38000">
                  <a:schemeClr val="accent5">
                    <a:lumMod val="40000"/>
                    <a:lumOff val="60000"/>
                  </a:schemeClr>
                </a:gs>
                <a:gs pos="68000">
                  <a:schemeClr val="accent5"/>
                </a:gs>
                <a:gs pos="0">
                  <a:schemeClr val="bg1">
                    <a:shade val="100000"/>
                    <a:satMod val="115000"/>
                    <a:alpha val="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pic>
          <p:nvPicPr>
            <p:cNvPr id="112" name="Picture 111">
              <a:extLst>
                <a:ext uri="{FF2B5EF4-FFF2-40B4-BE49-F238E27FC236}">
                  <a16:creationId xmlns:a16="http://schemas.microsoft.com/office/drawing/2014/main" id="{2C43889B-FD17-488B-B47C-689D30F0360E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4926053" y="4786321"/>
              <a:ext cx="284569" cy="280912"/>
            </a:xfrm>
            <a:prstGeom prst="rect">
              <a:avLst/>
            </a:prstGeom>
          </p:spPr>
        </p:pic>
        <p:pic>
          <p:nvPicPr>
            <p:cNvPr id="114" name="Picture 113">
              <a:extLst>
                <a:ext uri="{FF2B5EF4-FFF2-40B4-BE49-F238E27FC236}">
                  <a16:creationId xmlns:a16="http://schemas.microsoft.com/office/drawing/2014/main" id="{FEE2D958-89AA-43F7-A3C9-68A63B578006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3491944" y="4399438"/>
              <a:ext cx="494458" cy="642333"/>
            </a:xfrm>
            <a:prstGeom prst="rect">
              <a:avLst/>
            </a:prstGeom>
          </p:spPr>
        </p:pic>
        <p:pic>
          <p:nvPicPr>
            <p:cNvPr id="115" name="Picture 114">
              <a:extLst>
                <a:ext uri="{FF2B5EF4-FFF2-40B4-BE49-F238E27FC236}">
                  <a16:creationId xmlns:a16="http://schemas.microsoft.com/office/drawing/2014/main" id="{C62E5743-6EE2-4FB9-8238-2649CE325DE2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3547499" y="4122522"/>
              <a:ext cx="371470" cy="244767"/>
            </a:xfrm>
            <a:prstGeom prst="rect">
              <a:avLst/>
            </a:prstGeom>
          </p:spPr>
        </p:pic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A240A96F-E9D2-446C-952D-9C8764AC15DC}"/>
              </a:ext>
            </a:extLst>
          </p:cNvPr>
          <p:cNvGrpSpPr/>
          <p:nvPr/>
        </p:nvGrpSpPr>
        <p:grpSpPr>
          <a:xfrm>
            <a:off x="7391304" y="3362428"/>
            <a:ext cx="3052515" cy="900462"/>
            <a:chOff x="6091677" y="3316934"/>
            <a:chExt cx="3401330" cy="1003359"/>
          </a:xfrm>
        </p:grpSpPr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8CBED9CB-9707-45DA-9629-F067DA44C814}"/>
                </a:ext>
              </a:extLst>
            </p:cNvPr>
            <p:cNvSpPr txBox="1"/>
            <p:nvPr/>
          </p:nvSpPr>
          <p:spPr>
            <a:xfrm>
              <a:off x="6091677" y="4096757"/>
              <a:ext cx="1093398" cy="215232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algn="ctr"/>
              <a:r>
                <a:rPr lang="fi-FI" sz="1100" dirty="0">
                  <a:solidFill>
                    <a:schemeClr val="tx1">
                      <a:lumMod val="50000"/>
                    </a:schemeClr>
                  </a:solidFill>
                  <a:latin typeface="+mj-lt"/>
                </a:rPr>
                <a:t>Reader Device</a:t>
              </a:r>
            </a:p>
          </p:txBody>
        </p:sp>
        <p:grpSp>
          <p:nvGrpSpPr>
            <p:cNvPr id="85" name="Group 84">
              <a:extLst>
                <a:ext uri="{FF2B5EF4-FFF2-40B4-BE49-F238E27FC236}">
                  <a16:creationId xmlns:a16="http://schemas.microsoft.com/office/drawing/2014/main" id="{2814A7EF-AB6C-45D8-B137-BC1C0376CA69}"/>
                </a:ext>
              </a:extLst>
            </p:cNvPr>
            <p:cNvGrpSpPr/>
            <p:nvPr/>
          </p:nvGrpSpPr>
          <p:grpSpPr>
            <a:xfrm>
              <a:off x="6930424" y="3316934"/>
              <a:ext cx="2562583" cy="1003359"/>
              <a:chOff x="8859254" y="3324674"/>
              <a:chExt cx="2852218" cy="1116763"/>
            </a:xfrm>
          </p:grpSpPr>
          <p:sp>
            <p:nvSpPr>
              <p:cNvPr id="99" name="TextBox 98">
                <a:extLst>
                  <a:ext uri="{FF2B5EF4-FFF2-40B4-BE49-F238E27FC236}">
                    <a16:creationId xmlns:a16="http://schemas.microsoft.com/office/drawing/2014/main" id="{F486D226-82D1-4B76-BD2D-74303B59D96D}"/>
                  </a:ext>
                </a:extLst>
              </p:cNvPr>
              <p:cNvSpPr txBox="1"/>
              <p:nvPr/>
            </p:nvSpPr>
            <p:spPr>
              <a:xfrm>
                <a:off x="10465125" y="4201880"/>
                <a:ext cx="1246347" cy="239557"/>
              </a:xfrm>
              <a:prstGeom prst="rect">
                <a:avLst/>
              </a:prstGeom>
            </p:spPr>
            <p:txBody>
              <a:bodyPr wrap="square" lIns="0" tIns="0" rIns="0" bIns="0" rtlCol="0">
                <a:noAutofit/>
              </a:bodyPr>
              <a:lstStyle/>
              <a:p>
                <a:pPr algn="ctr"/>
                <a:r>
                  <a:rPr lang="fi-FI" sz="1100" dirty="0">
                    <a:solidFill>
                      <a:schemeClr val="tx1">
                        <a:lumMod val="50000"/>
                      </a:schemeClr>
                    </a:solidFill>
                    <a:latin typeface="+mj-lt"/>
                  </a:rPr>
                  <a:t>Tags</a:t>
                </a:r>
                <a:endParaRPr lang="en-US" sz="700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cxnSp>
            <p:nvCxnSpPr>
              <p:cNvPr id="101" name="Straight Arrow Connector 100">
                <a:extLst>
                  <a:ext uri="{FF2B5EF4-FFF2-40B4-BE49-F238E27FC236}">
                    <a16:creationId xmlns:a16="http://schemas.microsoft.com/office/drawing/2014/main" id="{51F1A508-B9BF-4B50-8075-5AF54F96A5E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859254" y="3683923"/>
                <a:ext cx="1673001" cy="1"/>
              </a:xfrm>
              <a:prstGeom prst="straightConnector1">
                <a:avLst/>
              </a:prstGeom>
              <a:ln w="12700">
                <a:solidFill>
                  <a:schemeClr val="accent5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2" name="TextBox 101">
                <a:extLst>
                  <a:ext uri="{FF2B5EF4-FFF2-40B4-BE49-F238E27FC236}">
                    <a16:creationId xmlns:a16="http://schemas.microsoft.com/office/drawing/2014/main" id="{C5F19B04-C04F-4528-9D8E-7B5EFCEC7E39}"/>
                  </a:ext>
                </a:extLst>
              </p:cNvPr>
              <p:cNvSpPr txBox="1"/>
              <p:nvPr/>
            </p:nvSpPr>
            <p:spPr>
              <a:xfrm>
                <a:off x="8871719" y="3714036"/>
                <a:ext cx="1660535" cy="239557"/>
              </a:xfrm>
              <a:prstGeom prst="rect">
                <a:avLst/>
              </a:prstGeom>
            </p:spPr>
            <p:txBody>
              <a:bodyPr wrap="square" lIns="0" tIns="0" rIns="0" bIns="0" rtlCol="0">
                <a:noAutofit/>
              </a:bodyPr>
              <a:lstStyle/>
              <a:p>
                <a:pPr algn="ctr"/>
                <a:r>
                  <a:rPr lang="fi-FI" sz="1100" b="1" dirty="0">
                    <a:solidFill>
                      <a:schemeClr val="accent5"/>
                    </a:solidFill>
                    <a:latin typeface="+mj-lt"/>
                  </a:rPr>
                  <a:t>Amb-IoT Radio</a:t>
                </a:r>
              </a:p>
              <a:p>
                <a:pPr algn="ctr"/>
                <a:r>
                  <a:rPr lang="fi-FI" sz="900" dirty="0">
                    <a:solidFill>
                      <a:schemeClr val="accent5"/>
                    </a:solidFill>
                    <a:latin typeface="+mj-lt"/>
                  </a:rPr>
                  <a:t>(Local)</a:t>
                </a:r>
                <a:endParaRPr lang="en-US" sz="900" dirty="0">
                  <a:solidFill>
                    <a:schemeClr val="accent5"/>
                  </a:solidFill>
                  <a:latin typeface="+mj-lt"/>
                </a:endParaRPr>
              </a:p>
            </p:txBody>
          </p:sp>
          <p:pic>
            <p:nvPicPr>
              <p:cNvPr id="103" name="Picture 102">
                <a:extLst>
                  <a:ext uri="{FF2B5EF4-FFF2-40B4-BE49-F238E27FC236}">
                    <a16:creationId xmlns:a16="http://schemas.microsoft.com/office/drawing/2014/main" id="{5EF44D2D-FE4B-4071-8F54-BA1AC3B686C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9620769" y="3324674"/>
                <a:ext cx="175062" cy="290475"/>
              </a:xfrm>
              <a:prstGeom prst="rect">
                <a:avLst/>
              </a:prstGeom>
            </p:spPr>
          </p:pic>
          <p:grpSp>
            <p:nvGrpSpPr>
              <p:cNvPr id="104" name="Group 103">
                <a:extLst>
                  <a:ext uri="{FF2B5EF4-FFF2-40B4-BE49-F238E27FC236}">
                    <a16:creationId xmlns:a16="http://schemas.microsoft.com/office/drawing/2014/main" id="{CE0CB5A6-187C-44A5-9076-BB7CBE53A20E}"/>
                  </a:ext>
                </a:extLst>
              </p:cNvPr>
              <p:cNvGrpSpPr/>
              <p:nvPr/>
            </p:nvGrpSpPr>
            <p:grpSpPr>
              <a:xfrm>
                <a:off x="10681326" y="3369378"/>
                <a:ext cx="838125" cy="623824"/>
                <a:chOff x="10569755" y="3252930"/>
                <a:chExt cx="1125036" cy="837374"/>
              </a:xfrm>
            </p:grpSpPr>
            <p:pic>
              <p:nvPicPr>
                <p:cNvPr id="105" name="Picture 104">
                  <a:extLst>
                    <a:ext uri="{FF2B5EF4-FFF2-40B4-BE49-F238E27FC236}">
                      <a16:creationId xmlns:a16="http://schemas.microsoft.com/office/drawing/2014/main" id="{DA49053A-E977-4779-BD1C-6D45A1B03DB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10569755" y="3287493"/>
                  <a:ext cx="828536" cy="768248"/>
                </a:xfrm>
                <a:prstGeom prst="rect">
                  <a:avLst/>
                </a:prstGeom>
              </p:spPr>
            </p:pic>
            <p:pic>
              <p:nvPicPr>
                <p:cNvPr id="106" name="Picture 105">
                  <a:extLst>
                    <a:ext uri="{FF2B5EF4-FFF2-40B4-BE49-F238E27FC236}">
                      <a16:creationId xmlns:a16="http://schemas.microsoft.com/office/drawing/2014/main" id="{1272B422-3E14-45D2-AC41-2FAEC445332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10818191" y="3252930"/>
                  <a:ext cx="408252" cy="418686"/>
                </a:xfrm>
                <a:prstGeom prst="rect">
                  <a:avLst/>
                </a:prstGeom>
              </p:spPr>
            </p:pic>
            <p:pic>
              <p:nvPicPr>
                <p:cNvPr id="108" name="Picture 107">
                  <a:extLst>
                    <a:ext uri="{FF2B5EF4-FFF2-40B4-BE49-F238E27FC236}">
                      <a16:creationId xmlns:a16="http://schemas.microsoft.com/office/drawing/2014/main" id="{9C4E21A5-6D9A-4EDD-9EAF-EF3D0835BA9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11096843" y="3535865"/>
                  <a:ext cx="597948" cy="554439"/>
                </a:xfrm>
                <a:prstGeom prst="rect">
                  <a:avLst/>
                </a:prstGeom>
              </p:spPr>
            </p:pic>
          </p:grpSp>
        </p:grpSp>
        <p:pic>
          <p:nvPicPr>
            <p:cNvPr id="113" name="Picture 112">
              <a:extLst>
                <a:ext uri="{FF2B5EF4-FFF2-40B4-BE49-F238E27FC236}">
                  <a16:creationId xmlns:a16="http://schemas.microsoft.com/office/drawing/2014/main" id="{8C4AD8E4-DAEA-42F1-9C15-C2AD67B0A17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6497006" y="3424473"/>
              <a:ext cx="377236" cy="48750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186111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860E39-0763-4307-981E-FD454878A0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Device characteristics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59A525-C598-4063-AA7C-7BFC1AC681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dirty="0"/>
              <a:t>See appendix – as previously proposed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66297F4-407B-4043-8A2A-6BADD696A2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80896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1F83D8-E9BD-4047-AEB3-9B928841C8A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i-FI" dirty="0"/>
              <a:t>Appendix – RP-222335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ACB81A1-A2A4-44D6-9477-6F663B754B6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i-FI" b="0" dirty="0">
                <a:latin typeface="+mn-lt"/>
              </a:rPr>
              <a:t>RP-2223335: Passive IoT, not another 3GPP LPWA, MediaTek Inc., Deutsche Telekom, RAN#97e, September 2022</a:t>
            </a:r>
            <a:endParaRPr lang="en-US" b="0" dirty="0">
              <a:latin typeface="+mn-lt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2BB454-373D-4EFD-9165-AAFE423C88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8</a:t>
            </a:fld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82FF8D4-2CC4-45D5-82EC-B3FC0576875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94145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fi-FI" sz="1800" dirty="0">
                <a:latin typeface="+mj-lt"/>
              </a:rPr>
              <a:t>Initial Proposal: </a:t>
            </a:r>
            <a:r>
              <a:rPr lang="fi-FI" sz="1800" dirty="0"/>
              <a:t>RAN Rel-18 WS, Jun/2021</a:t>
            </a:r>
          </a:p>
          <a:p>
            <a:pPr lvl="1"/>
            <a:r>
              <a:rPr lang="fi-FI" sz="1600" dirty="0">
                <a:effectLst/>
                <a:latin typeface="Calibri Light" panose="020F0302020204030204" pitchFamily="34" charset="0"/>
                <a:hlinkClick r:id="rId2"/>
              </a:rPr>
              <a:t>RWS-210453</a:t>
            </a:r>
            <a:endParaRPr lang="fi-FI" sz="1600" dirty="0">
              <a:effectLst/>
              <a:latin typeface="Calibri Light" panose="020F0302020204030204" pitchFamily="34" charset="0"/>
            </a:endParaRPr>
          </a:p>
          <a:p>
            <a:r>
              <a:rPr lang="fi-FI" sz="1800" dirty="0">
                <a:latin typeface="+mj-lt"/>
              </a:rPr>
              <a:t>Related 3GPP Activity</a:t>
            </a:r>
          </a:p>
          <a:p>
            <a:pPr lvl="1"/>
            <a:r>
              <a:rPr lang="fi-FI" sz="1600" dirty="0">
                <a:latin typeface="Calibri Light" panose="020F0302020204030204" pitchFamily="34" charset="0"/>
              </a:rPr>
              <a:t>[SA1] Rel-19 Stage 1 Study ongoing</a:t>
            </a:r>
          </a:p>
          <a:p>
            <a:pPr lvl="2"/>
            <a:r>
              <a:rPr lang="fi-FI" sz="1400" dirty="0"/>
              <a:t>(</a:t>
            </a:r>
            <a:r>
              <a:rPr lang="fi-FI" sz="1400" dirty="0">
                <a:hlinkClick r:id="rId3"/>
              </a:rPr>
              <a:t>link</a:t>
            </a:r>
            <a:r>
              <a:rPr lang="fi-FI" sz="1400" dirty="0"/>
              <a:t>) – started Dec’21</a:t>
            </a:r>
          </a:p>
          <a:p>
            <a:pPr lvl="2"/>
            <a:r>
              <a:rPr lang="fi-FI" sz="1400" dirty="0"/>
              <a:t>TR 22.840 (</a:t>
            </a:r>
            <a:r>
              <a:rPr lang="fi-FI" sz="1400" dirty="0">
                <a:hlinkClick r:id="rId4"/>
              </a:rPr>
              <a:t>link</a:t>
            </a:r>
            <a:r>
              <a:rPr lang="fi-FI" sz="1400" dirty="0"/>
              <a:t>)</a:t>
            </a:r>
          </a:p>
          <a:p>
            <a:pPr lvl="2"/>
            <a:r>
              <a:rPr lang="fi-FI" sz="1400" u="sng" dirty="0"/>
              <a:t>Related but not 1:1 mapped</a:t>
            </a:r>
          </a:p>
          <a:p>
            <a:pPr lvl="2"/>
            <a:r>
              <a:rPr lang="fi-FI" sz="1400" dirty="0"/>
              <a:t>It is important that RAN output feeds into SA1 study</a:t>
            </a:r>
          </a:p>
          <a:p>
            <a:pPr lvl="1"/>
            <a:r>
              <a:rPr lang="fi-FI" sz="1600" dirty="0">
                <a:latin typeface="Calibri Light" panose="020F0302020204030204" pitchFamily="34" charset="0"/>
              </a:rPr>
              <a:t>[SA2] Rel-18: No work ongoing or planned </a:t>
            </a:r>
          </a:p>
          <a:p>
            <a:pPr lvl="2"/>
            <a:r>
              <a:rPr lang="fi-FI" sz="1400" dirty="0">
                <a:latin typeface="Calibri Light" panose="020F0302020204030204" pitchFamily="34" charset="0"/>
              </a:rPr>
              <a:t>Rel-18 already over-packed</a:t>
            </a:r>
          </a:p>
          <a:p>
            <a:pPr lvl="1"/>
            <a:r>
              <a:rPr lang="fi-FI" sz="1600" dirty="0">
                <a:latin typeface="Calibri Light" panose="020F0302020204030204" pitchFamily="34" charset="0"/>
              </a:rPr>
              <a:t>[RAN] Rel-18: No work ongoing</a:t>
            </a:r>
          </a:p>
          <a:p>
            <a:pPr lvl="2"/>
            <a:r>
              <a:rPr lang="fi-FI" sz="1400" dirty="0"/>
              <a:t>Email discussion </a:t>
            </a:r>
            <a:r>
              <a:rPr lang="fi-FI" sz="1400" dirty="0">
                <a:effectLst/>
                <a:latin typeface="Calibri Light" panose="020F0302020204030204" pitchFamily="34" charset="0"/>
                <a:hlinkClick r:id="rId5"/>
              </a:rPr>
              <a:t>RP-212688</a:t>
            </a:r>
            <a:r>
              <a:rPr lang="fi-FI" sz="1400" dirty="0">
                <a:effectLst/>
                <a:latin typeface="Calibri Light" panose="020F0302020204030204" pitchFamily="34" charset="0"/>
              </a:rPr>
              <a:t> (RAN#93e - #94e)</a:t>
            </a:r>
          </a:p>
          <a:p>
            <a:pPr lvl="2"/>
            <a:r>
              <a:rPr lang="fi-FI" sz="1400" dirty="0">
                <a:latin typeface="Calibri Light" panose="020F0302020204030204" pitchFamily="34" charset="0"/>
              </a:rPr>
              <a:t>Further discussions took place at RAN#96</a:t>
            </a:r>
            <a:endParaRPr lang="fi-FI" sz="2000" dirty="0"/>
          </a:p>
          <a:p>
            <a:pPr lvl="1"/>
            <a:endParaRPr lang="fi-FI" sz="1600" dirty="0">
              <a:latin typeface="Calibri Light" panose="020F0302020204030204" pitchFamily="34" charset="0"/>
            </a:endParaRPr>
          </a:p>
          <a:p>
            <a:pPr lvl="1"/>
            <a:endParaRPr lang="en-US" sz="1600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F95F57E-FBD3-408A-BFAB-7A05E6EFC101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fi-FI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sz="1600" dirty="0">
                <a:solidFill>
                  <a:schemeClr val="tx1">
                    <a:lumMod val="50000"/>
                  </a:schemeClr>
                </a:solidFill>
              </a:rPr>
              <a:t>Focus on </a:t>
            </a:r>
            <a:r>
              <a:rPr lang="en-US" sz="1600" b="0" i="0" dirty="0">
                <a:solidFill>
                  <a:schemeClr val="tx1">
                    <a:lumMod val="50000"/>
                  </a:schemeClr>
                </a:solidFill>
                <a:effectLst/>
              </a:rPr>
              <a:t>use cases that </a:t>
            </a:r>
            <a:r>
              <a:rPr lang="en-US" sz="1600" i="1" dirty="0">
                <a:solidFill>
                  <a:schemeClr val="tx1">
                    <a:lumMod val="50000"/>
                  </a:schemeClr>
                </a:solidFill>
                <a:effectLst/>
              </a:rPr>
              <a:t>cannot</a:t>
            </a:r>
            <a:r>
              <a:rPr lang="en-US" sz="1600" dirty="0">
                <a:solidFill>
                  <a:schemeClr val="tx1">
                    <a:lumMod val="50000"/>
                  </a:schemeClr>
                </a:solidFill>
                <a:effectLst/>
              </a:rPr>
              <a:t> otherwise be fulfilled based on existing 3GPP LPWA IoT technology (incl. with reduced peak Tx</a:t>
            </a:r>
            <a:br>
              <a:rPr lang="en-US" sz="1600" dirty="0">
                <a:solidFill>
                  <a:schemeClr val="tx1">
                    <a:lumMod val="50000"/>
                  </a:schemeClr>
                </a:solidFill>
              </a:rPr>
            </a:br>
            <a:r>
              <a:rPr lang="en-US" sz="1600" dirty="0">
                <a:solidFill>
                  <a:schemeClr val="tx1">
                    <a:lumMod val="50000"/>
                  </a:schemeClr>
                </a:solidFill>
                <a:effectLst/>
              </a:rPr>
              <a:t>power)</a:t>
            </a:r>
            <a:endParaRPr lang="en-US" sz="1400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9</a:t>
            </a:fld>
            <a:endParaRPr lang="en-GB"/>
          </a:p>
        </p:txBody>
      </p:sp>
      <p:graphicFrame>
        <p:nvGraphicFramePr>
          <p:cNvPr id="10" name="Table 15">
            <a:extLst>
              <a:ext uri="{FF2B5EF4-FFF2-40B4-BE49-F238E27FC236}">
                <a16:creationId xmlns:a16="http://schemas.microsoft.com/office/drawing/2014/main" id="{9DF360DD-9747-4E95-9B6A-5F07946BFE1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3983101"/>
              </p:ext>
            </p:extLst>
          </p:nvPr>
        </p:nvGraphicFramePr>
        <p:xfrm>
          <a:off x="8031156" y="2005543"/>
          <a:ext cx="3158133" cy="21026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71128">
                  <a:extLst>
                    <a:ext uri="{9D8B030D-6E8A-4147-A177-3AD203B41FA5}">
                      <a16:colId xmlns:a16="http://schemas.microsoft.com/office/drawing/2014/main" val="2437414631"/>
                    </a:ext>
                  </a:extLst>
                </a:gridCol>
                <a:gridCol w="987005">
                  <a:extLst>
                    <a:ext uri="{9D8B030D-6E8A-4147-A177-3AD203B41FA5}">
                      <a16:colId xmlns:a16="http://schemas.microsoft.com/office/drawing/2014/main" val="473913912"/>
                    </a:ext>
                  </a:extLst>
                </a:gridCol>
              </a:tblGrid>
              <a:tr h="420521">
                <a:tc>
                  <a:txBody>
                    <a:bodyPr/>
                    <a:lstStyle/>
                    <a:p>
                      <a:pPr algn="r">
                        <a:tabLst/>
                      </a:pPr>
                      <a:r>
                        <a:rPr lang="fi-FI" sz="1400" b="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	x 1 Gbps</a:t>
                      </a:r>
                      <a:endParaRPr lang="en-US" sz="1400" b="0" dirty="0">
                        <a:solidFill>
                          <a:schemeClr val="tx1">
                            <a:lumMod val="50000"/>
                          </a:schemeClr>
                        </a:solidFill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81633" marR="81633" marT="40817" marB="40817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100000">
                          <a:schemeClr val="accent3">
                            <a:lumMod val="40000"/>
                            <a:lumOff val="60000"/>
                          </a:schemeClr>
                        </a:gs>
                        <a:gs pos="13000">
                          <a:schemeClr val="bg1"/>
                        </a:gs>
                      </a:gsLst>
                      <a:lin ang="19800000" scaled="0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400" b="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Day</a:t>
                      </a:r>
                      <a:endParaRPr lang="en-US" sz="1400" b="0" dirty="0">
                        <a:solidFill>
                          <a:schemeClr val="tx1">
                            <a:lumMod val="50000"/>
                          </a:schemeClr>
                        </a:solidFill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81633" marR="81633" marT="40817" marB="40817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01637594"/>
                  </a:ext>
                </a:extLst>
              </a:tr>
              <a:tr h="420521">
                <a:tc>
                  <a:txBody>
                    <a:bodyPr/>
                    <a:lstStyle/>
                    <a:p>
                      <a:pPr algn="r"/>
                      <a:r>
                        <a:rPr lang="fi-FI" sz="140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x 10 Mbps</a:t>
                      </a:r>
                      <a:endParaRPr lang="en-US" sz="140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81633" marR="81633" marT="40817" marB="40817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100000">
                          <a:schemeClr val="accent3">
                            <a:lumMod val="20000"/>
                            <a:lumOff val="80000"/>
                          </a:schemeClr>
                        </a:gs>
                        <a:gs pos="20000">
                          <a:schemeClr val="bg1"/>
                        </a:gs>
                      </a:gsLst>
                      <a:lin ang="198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40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Days</a:t>
                      </a:r>
                      <a:endParaRPr lang="en-US" sz="140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81633" marR="81633" marT="40817" marB="40817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472558"/>
                  </a:ext>
                </a:extLst>
              </a:tr>
              <a:tr h="420521">
                <a:tc>
                  <a:txBody>
                    <a:bodyPr/>
                    <a:lstStyle/>
                    <a:p>
                      <a:pPr algn="r"/>
                      <a:r>
                        <a:rPr lang="fi-FI" sz="140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x 1 Mbps</a:t>
                      </a:r>
                      <a:endParaRPr lang="en-US" sz="140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81633" marR="81633" marT="40817" marB="40817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100000">
                          <a:srgbClr val="D1F5DA"/>
                        </a:gs>
                        <a:gs pos="23000">
                          <a:schemeClr val="bg1"/>
                        </a:gs>
                      </a:gsLst>
                      <a:lin ang="198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40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Year</a:t>
                      </a:r>
                      <a:endParaRPr lang="en-US" sz="140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81633" marR="81633" marT="40817" marB="40817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6179384"/>
                  </a:ext>
                </a:extLst>
              </a:tr>
              <a:tr h="420521">
                <a:tc>
                  <a:txBody>
                    <a:bodyPr/>
                    <a:lstStyle/>
                    <a:p>
                      <a:pPr algn="r"/>
                      <a:r>
                        <a:rPr lang="fi-FI" sz="140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x 10 kbps</a:t>
                      </a:r>
                      <a:endParaRPr lang="en-US" sz="140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81633" marR="81633" marT="40817" marB="40817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100000">
                          <a:schemeClr val="accent1">
                            <a:lumMod val="40000"/>
                            <a:lumOff val="60000"/>
                          </a:schemeClr>
                        </a:gs>
                        <a:gs pos="0">
                          <a:schemeClr val="bg1"/>
                        </a:gs>
                      </a:gsLst>
                      <a:lin ang="198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40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Years</a:t>
                      </a:r>
                      <a:endParaRPr lang="en-US" sz="140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81633" marR="81633" marT="40817" marB="40817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0801399"/>
                  </a:ext>
                </a:extLst>
              </a:tr>
              <a:tr h="420521">
                <a:tc>
                  <a:txBody>
                    <a:bodyPr/>
                    <a:lstStyle/>
                    <a:p>
                      <a:pPr algn="r"/>
                      <a:r>
                        <a:rPr lang="fi-FI" sz="140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x 1 kbps</a:t>
                      </a:r>
                      <a:endParaRPr lang="en-US" sz="140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81633" marR="81633" marT="40817" marB="40817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gradFill>
                      <a:gsLst>
                        <a:gs pos="100000">
                          <a:schemeClr val="accent5"/>
                        </a:gs>
                        <a:gs pos="54000">
                          <a:schemeClr val="bg1"/>
                        </a:gs>
                      </a:gsLst>
                      <a:lin ang="198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(N/A)</a:t>
                      </a:r>
                      <a:endParaRPr lang="en-US" sz="1800" dirty="0">
                        <a:solidFill>
                          <a:schemeClr val="bg1">
                            <a:lumMod val="65000"/>
                          </a:schemeClr>
                        </a:solidFill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81633" marR="81633" marT="40817" marB="40817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5862136"/>
                  </a:ext>
                </a:extLst>
              </a:tr>
            </a:tbl>
          </a:graphicData>
        </a:graphic>
      </p:graphicFrame>
      <p:graphicFrame>
        <p:nvGraphicFramePr>
          <p:cNvPr id="12" name="Diagram 11">
            <a:extLst>
              <a:ext uri="{FF2B5EF4-FFF2-40B4-BE49-F238E27FC236}">
                <a16:creationId xmlns:a16="http://schemas.microsoft.com/office/drawing/2014/main" id="{5B9D9CEA-2FA7-4E75-B648-C2D2B011904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20277097"/>
              </p:ext>
            </p:extLst>
          </p:nvPr>
        </p:nvGraphicFramePr>
        <p:xfrm>
          <a:off x="7064199" y="2005545"/>
          <a:ext cx="2522185" cy="21026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pic>
        <p:nvPicPr>
          <p:cNvPr id="15" name="Graphic 14" descr="Battery charging outline">
            <a:extLst>
              <a:ext uri="{FF2B5EF4-FFF2-40B4-BE49-F238E27FC236}">
                <a16:creationId xmlns:a16="http://schemas.microsoft.com/office/drawing/2014/main" id="{F0F42435-26E7-4DDE-88BF-3AE92AB8F25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0634811" y="1692865"/>
            <a:ext cx="238969" cy="238969"/>
          </a:xfrm>
          <a:prstGeom prst="rect">
            <a:avLst/>
          </a:prstGeom>
        </p:spPr>
      </p:pic>
      <p:pic>
        <p:nvPicPr>
          <p:cNvPr id="16" name="Graphic 15" descr="Gauge outline">
            <a:extLst>
              <a:ext uri="{FF2B5EF4-FFF2-40B4-BE49-F238E27FC236}">
                <a16:creationId xmlns:a16="http://schemas.microsoft.com/office/drawing/2014/main" id="{9D5D452F-0B97-41D0-B146-3AAB8A6F2729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9661169" y="1706098"/>
            <a:ext cx="212079" cy="212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8450417"/>
      </p:ext>
    </p:extLst>
  </p:cSld>
  <p:clrMapOvr>
    <a:masterClrMapping/>
  </p:clrMapOvr>
</p:sld>
</file>

<file path=ppt/theme/theme1.xml><?xml version="1.0" encoding="utf-8"?>
<a:theme xmlns:a="http://schemas.openxmlformats.org/drawingml/2006/main" name="MediaTek_PPT_Template_16x9_Internal Use">
  <a:themeElements>
    <a:clrScheme name="MediaTek">
      <a:dk1>
        <a:sysClr val="windowText" lastClr="000000"/>
      </a:dk1>
      <a:lt1>
        <a:sysClr val="window" lastClr="FFFFFF"/>
      </a:lt1>
      <a:dk2>
        <a:srgbClr val="F39A1E"/>
      </a:dk2>
      <a:lt2>
        <a:srgbClr val="E7E6E6"/>
      </a:lt2>
      <a:accent1>
        <a:srgbClr val="69BE28"/>
      </a:accent1>
      <a:accent2>
        <a:srgbClr val="D71F85"/>
      </a:accent2>
      <a:accent3>
        <a:srgbClr val="00A1DE"/>
      </a:accent3>
      <a:accent4>
        <a:srgbClr val="F39A1E"/>
      </a:accent4>
      <a:accent5>
        <a:srgbClr val="FED100"/>
      </a:accent5>
      <a:accent6>
        <a:srgbClr val="353630"/>
      </a:accent6>
      <a:hlink>
        <a:srgbClr val="00A1DE"/>
      </a:hlink>
      <a:folHlink>
        <a:srgbClr val="D71F85"/>
      </a:folHlink>
    </a:clrScheme>
    <a:fontScheme name="MediaTek">
      <a:majorFont>
        <a:latin typeface="Calibri"/>
        <a:ea typeface=""/>
        <a:cs typeface=""/>
      </a:majorFont>
      <a:minorFont>
        <a:latin typeface="Calibri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wrap="none" lIns="0" tIns="0" rIns="0" bIns="0">
        <a:no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3GPP Light.pptx" id="{3DBFD7B5-7EE4-47C1-87BF-BBC0E1B8ADBD}" vid="{6052CA98-5D5D-4638-AEDE-BE4C72CFA52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3GPP Light</Template>
  <TotalTime>11881</TotalTime>
  <Words>1488</Words>
  <Application>Microsoft Office PowerPoint</Application>
  <PresentationFormat>Custom</PresentationFormat>
  <Paragraphs>331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Times New Roman</vt:lpstr>
      <vt:lpstr>MediaTek_PPT_Template_16x9_Internal Use</vt:lpstr>
      <vt:lpstr>Ambient IoT - Deployment Scenarios - Device Characteristics</vt:lpstr>
      <vt:lpstr>Introduction</vt:lpstr>
      <vt:lpstr>Snapshot of SA1 use cases [1/2]</vt:lpstr>
      <vt:lpstr>Snapshot of SA1 use cases [2/2]</vt:lpstr>
      <vt:lpstr>Deployment Scenarios [1/3]</vt:lpstr>
      <vt:lpstr>Deployment Scenarios (examples)  [2/3]</vt:lpstr>
      <vt:lpstr>Device characteristics</vt:lpstr>
      <vt:lpstr>Appendix – RP-222335</vt:lpstr>
      <vt:lpstr>Background</vt:lpstr>
      <vt:lpstr>Our View Very focused RAN-level study – NO new 3GPP LPWAN</vt:lpstr>
      <vt:lpstr>Thank You!</vt:lpstr>
    </vt:vector>
  </TitlesOfParts>
  <Company>MediaTek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Passive IoT</dc:title>
  <dc:creator>MediaTek Inc.</dc:creator>
  <cp:lastModifiedBy>MediaTek Inc.</cp:lastModifiedBy>
  <cp:revision>60</cp:revision>
  <dcterms:created xsi:type="dcterms:W3CDTF">2022-05-19T12:41:18Z</dcterms:created>
  <dcterms:modified xsi:type="dcterms:W3CDTF">2022-12-05T20:58:33Z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MSIP_Label_83bcef13-7cac-433f-ba1d-47a323951816_Enabled">
    <vt:lpwstr>true</vt:lpwstr>
  </property>
  <property fmtid="{D5CDD505-2E9C-101B-9397-08002B2CF9AE}" pid="4" name="MSIP_Label_83bcef13-7cac-433f-ba1d-47a323951816_SetDate">
    <vt:lpwstr>2022-11-24T13:08:44Z</vt:lpwstr>
  </property>
  <property fmtid="{D5CDD505-2E9C-101B-9397-08002B2CF9AE}" pid="5" name="MSIP_Label_83bcef13-7cac-433f-ba1d-47a323951816_Method">
    <vt:lpwstr>Privileged</vt:lpwstr>
  </property>
  <property fmtid="{D5CDD505-2E9C-101B-9397-08002B2CF9AE}" pid="6" name="MSIP_Label_83bcef13-7cac-433f-ba1d-47a323951816_Name">
    <vt:lpwstr>MTK_Unclassified</vt:lpwstr>
  </property>
  <property fmtid="{D5CDD505-2E9C-101B-9397-08002B2CF9AE}" pid="7" name="MSIP_Label_83bcef13-7cac-433f-ba1d-47a323951816_SiteId">
    <vt:lpwstr>a7687ede-7a6b-4ef6-bace-642f677fbe31</vt:lpwstr>
  </property>
  <property fmtid="{D5CDD505-2E9C-101B-9397-08002B2CF9AE}" pid="8" name="MSIP_Label_83bcef13-7cac-433f-ba1d-47a323951816_ActionId">
    <vt:lpwstr>21c5ace0-2271-427a-9bef-33e3ab0ece7e</vt:lpwstr>
  </property>
  <property fmtid="{D5CDD505-2E9C-101B-9397-08002B2CF9AE}" pid="9" name="MSIP_Label_83bcef13-7cac-433f-ba1d-47a323951816_ContentBits">
    <vt:lpwstr>0</vt:lpwstr>
  </property>
</Properties>
</file>