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6"/>
  </p:sldMasterIdLst>
  <p:notesMasterIdLst>
    <p:notesMasterId r:id="rId16"/>
  </p:notesMasterIdLst>
  <p:sldIdLst>
    <p:sldId id="257" r:id="rId7"/>
    <p:sldId id="281" r:id="rId8"/>
    <p:sldId id="308" r:id="rId9"/>
    <p:sldId id="302" r:id="rId10"/>
    <p:sldId id="309" r:id="rId11"/>
    <p:sldId id="261" r:id="rId12"/>
    <p:sldId id="310" r:id="rId13"/>
    <p:sldId id="306" r:id="rId14"/>
    <p:sldId id="30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90F13A-475C-AA3F-2471-98380C69645E}" name="Ajit Nimbalker" initials="AN" userId="S::ajit.nimbalker@ericsson.com::4650a0e7-9084-4868-adc7-377e97d2b00b" providerId="AD"/>
  <p188:author id="{CE4A4340-6D56-73A6-0064-EB79B49A56AB}" name="Tuomas Tirronen" initials="TT" userId="S::tuomas.tirronen@ericsson.com::8ae25310-60c0-4a1a-8e5d-21eca56df4c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0" d="100"/>
          <a:sy n="40" d="100"/>
        </p:scale>
        <p:origin x="77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sbjörn Grövlen" userId="764f67b2-25cd-49e6-8d00-810421b7df33" providerId="ADAL" clId="{A6E43510-3F8B-4008-B68C-09E765FB5FAB}"/>
    <pc:docChg chg="custSel">
      <pc:chgData name="Asbjörn Grövlen" userId="764f67b2-25cd-49e6-8d00-810421b7df33" providerId="ADAL" clId="{A6E43510-3F8B-4008-B68C-09E765FB5FAB}" dt="2022-12-05T20:21:05.482" v="40" actId="20577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1D2397-C325-407D-BA26-C64346AC4374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98470B-891D-4B31-B3E5-6413E5F4E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250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</a:rPr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</a:rPr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</a:rPr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49BC75-2359-4F98-918A-7033C92AD487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361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98470B-891D-4B31-B3E5-6413E5F4E1E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72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98470B-891D-4B31-B3E5-6413E5F4E1E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203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98470B-891D-4B31-B3E5-6413E5F4E1E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252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</a:rPr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9966BF-A434-4BC2-9969-A0AE8B068B9B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Ericsson Hilda Light" panose="00000400000000000000" pitchFamily="2" charset="0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ricsson Hilda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5008987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4433106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8024952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153610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1688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92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8414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539775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22341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46783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4180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59778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866411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38057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13744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90244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50550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58134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7137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87955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9876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6736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5715554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18240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09638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32604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393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08372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42662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15426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61031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77446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8752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6076074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26686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56916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3094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178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85571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F6704-186D-4307-9201-33C0BF4492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F812EF-B313-4749-BDF4-6190D29EB6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B9E58-06A3-4030-9294-0B729702F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110F-F7D6-4AB5-8A16-5D3D00B96C6B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AC60E-E579-46A5-86B4-2A31256B0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52D1D-2FE4-4383-BFB8-384384951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544A-E307-4D36-B802-F293B7E72A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74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5971484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9258976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1714471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6623592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5885383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c68bfd0a-e95c-4e91-a37f-190aaafa042f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97591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96/Docs/RP-221443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www.3gpp.org/ftp/tsg_ran/TSG_RAN/TSGR_95e/Docs/RP-220980.zip" TargetMode="External"/><Relationship Id="rId5" Type="http://schemas.openxmlformats.org/officeDocument/2006/relationships/hyperlink" Target="https://www.3gpp.org/ftp/tsg_ran/TSG_RAN/TSGR_97e/Docs/RP-221925.zip" TargetMode="External"/><Relationship Id="rId4" Type="http://schemas.openxmlformats.org/officeDocument/2006/relationships/hyperlink" Target="https://www.3gpp.org/ftp/tsg_ran/WG1_RL1/TSGR1_111/Docs/R1-2213007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3gpp.org/ftp/tsg_ran/TSG_RAN/TSGR_95e/Docs/RP-220980.zip" TargetMode="Externa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5.xml"/><Relationship Id="rId1" Type="http://schemas.openxmlformats.org/officeDocument/2006/relationships/customXml" Target="../../customXml/item4.xml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9C6C2-BE62-4343-85FB-AF94732C24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772" y="1702036"/>
            <a:ext cx="8710507" cy="2396310"/>
          </a:xfrm>
        </p:spPr>
        <p:txBody>
          <a:bodyPr/>
          <a:lstStyle/>
          <a:p>
            <a:r>
              <a:rPr lang="en-US" sz="5400" dirty="0"/>
              <a:t>On WI scope for NR network energy saving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292CD8-FDCA-4849-BCA4-C507C95131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98705" y="4682040"/>
            <a:ext cx="3596640" cy="516149"/>
          </a:xfrm>
        </p:spPr>
        <p:txBody>
          <a:bodyPr/>
          <a:lstStyle/>
          <a:p>
            <a:r>
              <a:rPr lang="en-US"/>
              <a:t>Ericsson</a:t>
            </a:r>
          </a:p>
        </p:txBody>
      </p:sp>
      <p:sp>
        <p:nvSpPr>
          <p:cNvPr id="4" name="Google Shape;87;p13">
            <a:extLst>
              <a:ext uri="{FF2B5EF4-FFF2-40B4-BE49-F238E27FC236}">
                <a16:creationId xmlns:a16="http://schemas.microsoft.com/office/drawing/2014/main" id="{2375DAB2-590C-4938-8058-2B80E2AC3929}"/>
              </a:ext>
            </a:extLst>
          </p:cNvPr>
          <p:cNvSpPr/>
          <p:nvPr/>
        </p:nvSpPr>
        <p:spPr>
          <a:xfrm>
            <a:off x="0" y="0"/>
            <a:ext cx="609600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3GPP TSG RAN meeting #98</a:t>
            </a: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Electronic Meeting</a:t>
            </a: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December 12 - 16, 2022</a:t>
            </a:r>
            <a:b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Agenda Item: 9.1.1</a:t>
            </a:r>
          </a:p>
        </p:txBody>
      </p:sp>
      <p:sp>
        <p:nvSpPr>
          <p:cNvPr id="6" name="Google Shape;86;p13">
            <a:extLst>
              <a:ext uri="{FF2B5EF4-FFF2-40B4-BE49-F238E27FC236}">
                <a16:creationId xmlns:a16="http://schemas.microsoft.com/office/drawing/2014/main" id="{7D93193D-CEB5-4A27-9F29-EA8F160B6877}"/>
              </a:ext>
            </a:extLst>
          </p:cNvPr>
          <p:cNvSpPr txBox="1"/>
          <p:nvPr/>
        </p:nvSpPr>
        <p:spPr>
          <a:xfrm>
            <a:off x="10565976" y="73746"/>
            <a:ext cx="1517374" cy="251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RP-223188</a:t>
            </a:r>
          </a:p>
        </p:txBody>
      </p:sp>
    </p:spTree>
    <p:extLst>
      <p:ext uri="{BB962C8B-B14F-4D97-AF65-F5344CB8AC3E}">
        <p14:creationId xmlns:p14="http://schemas.microsoft.com/office/powerpoint/2010/main" val="1218855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4347F-A936-497E-9C9B-2CB94E127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B3B68A-988C-418B-BBBB-74B7011636B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425039"/>
            <a:ext cx="11233150" cy="4812248"/>
          </a:xfrm>
        </p:spPr>
        <p:txBody>
          <a:bodyPr/>
          <a:lstStyle/>
          <a:p>
            <a:pPr hangingPunct="0"/>
            <a:r>
              <a:rPr lang="en-US" sz="1600" dirty="0"/>
              <a:t>Outcome of the NW energy saving study (SID in </a:t>
            </a:r>
            <a:r>
              <a:rPr lang="en-GB" sz="16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RP-221443</a:t>
            </a:r>
            <a:r>
              <a:rPr lang="en-US" sz="1600" dirty="0"/>
              <a:t>) is captured in TR38.864 approved in </a:t>
            </a:r>
            <a:r>
              <a:rPr lang="en-US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R1-2213007</a:t>
            </a:r>
            <a:r>
              <a:rPr lang="en-US" sz="1600" dirty="0"/>
              <a:t> at RAN1#111</a:t>
            </a:r>
          </a:p>
          <a:p>
            <a:pPr hangingPunct="0"/>
            <a:endParaRPr lang="en-US" sz="1600" dirty="0"/>
          </a:p>
          <a:p>
            <a:pPr hangingPunct="0"/>
            <a:r>
              <a:rPr lang="en-US" sz="1600" dirty="0"/>
              <a:t>TU allocation for NW energy saving SI</a:t>
            </a:r>
          </a:p>
          <a:p>
            <a:pPr lvl="1" hangingPunct="0"/>
            <a:r>
              <a:rPr lang="en-US" sz="1400" i="1" dirty="0"/>
              <a:t>RAN1 (1 TU, 4 meetings), RAN2 (1 TU, 3 meetings), RAN3 (0.5 TU, 3 meetings), RAN4 (No discussion)</a:t>
            </a:r>
          </a:p>
          <a:p>
            <a:pPr marL="0" indent="0" hangingPunct="0">
              <a:buNone/>
            </a:pPr>
            <a:endParaRPr lang="en-US" sz="1600" dirty="0"/>
          </a:p>
          <a:p>
            <a:pPr hangingPunct="0"/>
            <a:r>
              <a:rPr lang="en-US" sz="1600" dirty="0"/>
              <a:t>Discussion is expected in RAN#98 on possible WI on NW energy saving</a:t>
            </a:r>
          </a:p>
          <a:p>
            <a:pPr lvl="1" hangingPunct="0"/>
            <a:r>
              <a:rPr lang="en-US" sz="1400" i="1" dirty="0"/>
              <a:t>TU details </a:t>
            </a:r>
          </a:p>
          <a:p>
            <a:pPr lvl="2" hangingPunct="0"/>
            <a:r>
              <a:rPr lang="en-US" sz="1400" i="1" dirty="0"/>
              <a:t>RAN1/2/3 : planned allocation in </a:t>
            </a:r>
            <a:r>
              <a:rPr lang="en-US" sz="1400" i="1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RP-221925</a:t>
            </a:r>
            <a:endParaRPr lang="en-US" sz="1400" i="1" dirty="0"/>
          </a:p>
          <a:p>
            <a:pPr lvl="2" hangingPunct="0"/>
            <a:r>
              <a:rPr lang="en-US" sz="1400" i="1" dirty="0"/>
              <a:t>RAN4 : planned allocation in </a:t>
            </a:r>
            <a:r>
              <a:rPr lang="en-US" sz="1400" i="1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RP-220980</a:t>
            </a:r>
            <a:endParaRPr lang="en-US" sz="1400" i="1" dirty="0"/>
          </a:p>
          <a:p>
            <a:pPr marL="543600" lvl="3" indent="0" hangingPunct="0">
              <a:buNone/>
            </a:pP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4198502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85083-C75A-439F-BEEB-889184285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29116"/>
            <a:ext cx="10521950" cy="1081088"/>
          </a:xfrm>
        </p:spPr>
        <p:txBody>
          <a:bodyPr/>
          <a:lstStyle/>
          <a:p>
            <a:r>
              <a:rPr lang="en-US"/>
              <a:t>Rel-18 SI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DFC3F-A5A2-45F4-BE24-BB20FCB70A3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600"/>
              <a:t>RAN1 discussion</a:t>
            </a:r>
          </a:p>
          <a:p>
            <a:pPr lvl="1"/>
            <a:r>
              <a:rPr lang="en-US" sz="1400"/>
              <a:t>BS power consumption modeling and evaluation methodology</a:t>
            </a:r>
          </a:p>
          <a:p>
            <a:pPr lvl="2"/>
            <a:r>
              <a:rPr lang="en-US" sz="1400"/>
              <a:t>Discussed from May to October and details finalized in October RAN1 meeting</a:t>
            </a:r>
          </a:p>
          <a:p>
            <a:pPr lvl="1"/>
            <a:r>
              <a:rPr lang="en-US" sz="1400"/>
              <a:t>NW energy saving techniques and evaluations </a:t>
            </a:r>
          </a:p>
          <a:p>
            <a:pPr lvl="2"/>
            <a:r>
              <a:rPr lang="en-US" sz="1400"/>
              <a:t>Limited opportunity for discussion and cross-verification of evaluation results for many techniques</a:t>
            </a:r>
          </a:p>
          <a:p>
            <a:pPr lvl="2"/>
            <a:r>
              <a:rPr lang="en-US" sz="1400"/>
              <a:t>Evaluation results based on agreed methodology discussed in one meeting together with TR updates (November)</a:t>
            </a:r>
          </a:p>
          <a:p>
            <a:endParaRPr lang="en-US" sz="1600"/>
          </a:p>
          <a:p>
            <a:r>
              <a:rPr lang="en-US" sz="1600"/>
              <a:t>RAN2/3 discussion</a:t>
            </a:r>
          </a:p>
          <a:p>
            <a:pPr lvl="1"/>
            <a:r>
              <a:rPr lang="en-US" sz="1400"/>
              <a:t>Discussion on techniques and input for TR from August to November</a:t>
            </a:r>
          </a:p>
          <a:p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38989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1BE61-21A3-4191-8497-DA6FF45DDA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234911"/>
            <a:ext cx="11087141" cy="5002376"/>
          </a:xfrm>
        </p:spPr>
        <p:txBody>
          <a:bodyPr/>
          <a:lstStyle/>
          <a:p>
            <a:pPr hangingPunct="0"/>
            <a:endParaRPr lang="en-GB" sz="1600">
              <a:solidFill>
                <a:srgbClr val="0070C0"/>
              </a:solidFill>
            </a:endParaRPr>
          </a:p>
          <a:p>
            <a:pPr hangingPunct="0"/>
            <a:endParaRPr lang="en-GB" sz="1600">
              <a:solidFill>
                <a:srgbClr val="0070C0"/>
              </a:solidFill>
            </a:endParaRPr>
          </a:p>
          <a:p>
            <a:pPr hangingPunct="0"/>
            <a:r>
              <a:rPr lang="en-GB" sz="1600"/>
              <a:t>Spatial domain technique C-1 recommended for WI in TR</a:t>
            </a:r>
          </a:p>
          <a:p>
            <a:pPr hangingPunct="0"/>
            <a:endParaRPr lang="en-GB" sz="1600"/>
          </a:p>
          <a:p>
            <a:pPr hangingPunct="0"/>
            <a:r>
              <a:rPr lang="en-GB" sz="1600"/>
              <a:t>Time/frequency techniques </a:t>
            </a:r>
          </a:p>
          <a:p>
            <a:pPr lvl="1" hangingPunct="0"/>
            <a:r>
              <a:rPr lang="en-US" sz="1400"/>
              <a:t>No recommended technique in TR, some identified as “beneficial for network energy savings”</a:t>
            </a:r>
          </a:p>
          <a:p>
            <a:pPr hangingPunct="0"/>
            <a:endParaRPr lang="en-GB" sz="1600"/>
          </a:p>
          <a:p>
            <a:pPr hangingPunct="0"/>
            <a:r>
              <a:rPr lang="en-GB" sz="1600"/>
              <a:t>Power domain technique </a:t>
            </a:r>
          </a:p>
          <a:p>
            <a:pPr lvl="1" hangingPunct="0"/>
            <a:r>
              <a:rPr lang="en-GB" sz="1400"/>
              <a:t>No recommended technique in TR, one (D-1) identified as “beneficial for network energy savings”</a:t>
            </a:r>
          </a:p>
          <a:p>
            <a:pPr marL="0" indent="0" hangingPunct="0">
              <a:buNone/>
            </a:pPr>
            <a:endParaRPr lang="en-US" sz="1600"/>
          </a:p>
          <a:p>
            <a:pPr hangingPunct="0"/>
            <a:r>
              <a:rPr lang="en-US" sz="1600"/>
              <a:t>Spatial domain technique C-2 identified as having “potential to provide large network energy saving gain”</a:t>
            </a:r>
          </a:p>
          <a:p>
            <a:pPr marL="0" indent="0" hangingPunct="0">
              <a:buNone/>
            </a:pPr>
            <a:endParaRPr lang="en-US" sz="1600">
              <a:solidFill>
                <a:srgbClr val="0070C0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379F79C-52A0-4EF9-AF60-7C6B1C651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673820"/>
          </a:xfrm>
        </p:spPr>
        <p:txBody>
          <a:bodyPr/>
          <a:lstStyle/>
          <a:p>
            <a:r>
              <a:rPr lang="en-US"/>
              <a:t>Conclusions from TR</a:t>
            </a:r>
          </a:p>
        </p:txBody>
      </p:sp>
    </p:spTree>
    <p:extLst>
      <p:ext uri="{BB962C8B-B14F-4D97-AF65-F5344CB8AC3E}">
        <p14:creationId xmlns:p14="http://schemas.microsoft.com/office/powerpoint/2010/main" val="2028624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429EA-5F1A-4444-8341-C4F0CAFAC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Views on WI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82629C-140D-40E3-A530-6E0DB91E9B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105786"/>
            <a:ext cx="10257705" cy="5398709"/>
          </a:xfrm>
        </p:spPr>
        <p:txBody>
          <a:bodyPr/>
          <a:lstStyle/>
          <a:p>
            <a:pPr marL="0" indent="0">
              <a:buNone/>
            </a:pPr>
            <a:endParaRPr lang="en-US" sz="1600" dirty="0"/>
          </a:p>
          <a:p>
            <a:r>
              <a:rPr lang="en-US" sz="1600" dirty="0"/>
              <a:t>Support WI objectives based on techniques C-1 and D-1</a:t>
            </a:r>
          </a:p>
          <a:p>
            <a:pPr lvl="1"/>
            <a:r>
              <a:rPr lang="en-US" sz="1400" dirty="0"/>
              <a:t>These UE-specific signaling enhancements provide evolution path for existing NW energy saving mechanisms</a:t>
            </a:r>
          </a:p>
          <a:p>
            <a:pPr lvl="1"/>
            <a:r>
              <a:rPr lang="en-US" sz="1400" dirty="0"/>
              <a:t>E.g. C-1 : specify signaling enhancements for spatial domain adaptation, i.e. signaling to update the active CSI-RS configurations for CSI reporting, CSI-RS (re)configuration for CSI reporting and enhancements to CSI measurement/reporting</a:t>
            </a:r>
          </a:p>
          <a:p>
            <a:pPr lvl="1"/>
            <a:r>
              <a:rPr lang="en-US" sz="1400" dirty="0"/>
              <a:t>E.g. D-1 : specify signaling of modified power ratio for CSI-RS </a:t>
            </a:r>
            <a:r>
              <a:rPr lang="en-US" sz="1400" dirty="0" err="1"/>
              <a:t>wrt</a:t>
            </a:r>
            <a:r>
              <a:rPr lang="en-US" sz="1400" dirty="0"/>
              <a:t> other channels/signals to provide adaptation of power ratio values and enhancements to CSI measurements/reporting</a:t>
            </a:r>
          </a:p>
          <a:p>
            <a:pPr lvl="1"/>
            <a:r>
              <a:rPr lang="en-US" sz="1400" dirty="0"/>
              <a:t>Proposed TUs for RAN4 shown below : Updates : (1) for RD, yellow shows updates relative to </a:t>
            </a:r>
            <a:r>
              <a:rPr lang="en-US" sz="1400" i="1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RP-220980</a:t>
            </a:r>
            <a:r>
              <a:rPr lang="en-US" sz="1400" dirty="0"/>
              <a:t> and (2) removal of UE RF TUs </a:t>
            </a:r>
          </a:p>
          <a:p>
            <a:pPr lvl="2"/>
            <a:endParaRPr lang="en-US" sz="1400" dirty="0"/>
          </a:p>
          <a:p>
            <a:pPr marL="183600" lvl="1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r>
              <a:rPr lang="en-US" sz="1600" dirty="0"/>
              <a:t>Continue study for other techniques in Q1’2023 </a:t>
            </a:r>
          </a:p>
          <a:p>
            <a:pPr lvl="1"/>
            <a:r>
              <a:rPr lang="en-US" sz="1400" dirty="0"/>
              <a:t>WGs to discuss/evaluate detailed technique/combination of techniques with aim to identify clearly defined proposal(s) for WI phase </a:t>
            </a:r>
          </a:p>
          <a:p>
            <a:pPr lvl="1"/>
            <a:r>
              <a:rPr lang="en-US" sz="1400" dirty="0"/>
              <a:t>Revisit in RAN#99 to check progress and identify potential additional WI objectives</a:t>
            </a:r>
          </a:p>
          <a:p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DC0087-3A14-4CC9-9061-FF596AD7E8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3087" y="3827582"/>
            <a:ext cx="8099235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0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1BE61-21A3-4191-8497-DA6FF45DDA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7927" y="863723"/>
            <a:ext cx="11324648" cy="5130553"/>
          </a:xfrm>
        </p:spPr>
        <p:txBody>
          <a:bodyPr/>
          <a:lstStyle/>
          <a:p>
            <a:pPr marL="0" marR="139700" indent="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600"/>
          </a:p>
          <a:p>
            <a:pPr marL="0" marR="139700" indent="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600"/>
          </a:p>
          <a:p>
            <a:pPr marL="0" marR="139700" indent="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600"/>
          </a:p>
          <a:p>
            <a:pPr marL="0" marR="139700" indent="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					Annex</a:t>
            </a:r>
            <a:endParaRPr lang="en-US" sz="1600">
              <a:ea typeface="+mn-ea"/>
              <a:cs typeface="+mn-cs"/>
            </a:endParaRPr>
          </a:p>
          <a:p>
            <a:pPr marL="522900" marR="139700" lvl="2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1600">
              <a:ea typeface="+mn-ea"/>
              <a:cs typeface="+mn-cs"/>
            </a:endParaRPr>
          </a:p>
          <a:p>
            <a:pPr marL="522900" marR="139700" lvl="2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160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2461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1BE61-21A3-4191-8497-DA6FF45DDA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7927" y="863723"/>
            <a:ext cx="11324648" cy="5130553"/>
          </a:xfrm>
        </p:spPr>
        <p:txBody>
          <a:bodyPr/>
          <a:lstStyle/>
          <a:p>
            <a:pPr marL="342900" marR="139700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1400" dirty="0"/>
          </a:p>
          <a:p>
            <a:pPr marL="342900" marR="139700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x-none" sz="1400" dirty="0"/>
              <a:t>A-1-1: Use simplified version of SSB, such as only PSS, only PSS and SSS without PBCH, or PSS and SSS with partial PBCH </a:t>
            </a:r>
            <a:endParaRPr lang="en-US" sz="1400" dirty="0"/>
          </a:p>
          <a:p>
            <a:pPr marL="342900" marR="139700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x-none" sz="1400" dirty="0"/>
              <a:t>A-1-2: Transmission occasion of one or more common signals/channels (which are SIB1 and SSB) are skipped</a:t>
            </a:r>
            <a:endParaRPr lang="en-US" sz="1400" dirty="0"/>
          </a:p>
          <a:p>
            <a:pPr marL="342900" marR="139700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x-none" sz="1400" dirty="0"/>
              <a:t>A-1-3: Configuration/adaptation of longer periodicity of common signals and/or uplink random access opportunities </a:t>
            </a:r>
            <a:endParaRPr lang="en-US" sz="1400" dirty="0"/>
          </a:p>
          <a:p>
            <a:pPr marL="342900" marR="139700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x-none" sz="1400" dirty="0"/>
              <a:t>A-1-4 (Paging enhancement): configuration/adaptation of transmission patterns of Paging</a:t>
            </a:r>
            <a:endParaRPr lang="en-US" sz="1400" dirty="0"/>
          </a:p>
          <a:p>
            <a:pPr marL="342900" marR="139700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x-none" sz="1400" dirty="0"/>
              <a:t>A-1-5 (RACH): adapting common signal RACH</a:t>
            </a:r>
            <a:endParaRPr lang="en-US" sz="1400" dirty="0"/>
          </a:p>
          <a:p>
            <a:pPr marL="342900" marR="139700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x-none" sz="1400" dirty="0"/>
              <a:t>A-1-6: Scheduling of SIB1 by SSB, without PDCCH for SIB1</a:t>
            </a:r>
            <a:endParaRPr lang="en-US" sz="1400" dirty="0"/>
          </a:p>
          <a:p>
            <a:pPr marL="342900" marR="139700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x-none" sz="1400" dirty="0"/>
              <a:t>A-3:UE wake up signal (WUS) for gNB: UE requests transitioning of a cell from no or reduced transmission/reception activity to active transmission or reception of a channel/signal</a:t>
            </a:r>
            <a:endParaRPr lang="en-US" sz="1400" dirty="0"/>
          </a:p>
          <a:p>
            <a:pPr marL="342900" marR="139700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x-none" sz="1400" dirty="0"/>
              <a:t>A-4</a:t>
            </a:r>
            <a:r>
              <a:rPr lang="en-US" sz="1400" dirty="0"/>
              <a:t> (DTX/DRX)</a:t>
            </a:r>
            <a:r>
              <a:rPr lang="x-none" sz="1400" dirty="0"/>
              <a:t>: Providing mechanisms informing UE whether the cell stays inactive. This may include enhancements to UE DRX configuration, e.g. to align/omit DRX cycles or start offsets of DRX</a:t>
            </a:r>
            <a:r>
              <a:rPr lang="en-US" sz="1400" dirty="0"/>
              <a:t>….</a:t>
            </a:r>
            <a:r>
              <a:rPr lang="x-none" sz="1400" dirty="0"/>
              <a:t>. During a cell DTX/DRX, the cell may have no transmission/reception or only keep limited transmission/reception</a:t>
            </a:r>
            <a:endParaRPr lang="en-US" sz="1400" dirty="0"/>
          </a:p>
          <a:p>
            <a:pPr marL="342900" marR="139700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x-none" sz="1400" dirty="0"/>
              <a:t>A-5-1</a:t>
            </a:r>
            <a:r>
              <a:rPr lang="en-US" sz="1400" dirty="0"/>
              <a:t>:</a:t>
            </a:r>
            <a:r>
              <a:rPr lang="x-none" sz="1400" dirty="0"/>
              <a:t> For non-CA, the UE may obtain system information from other associated carriers/cells and synchronize from other associated carriers/cells and/or synchronize from signal(s) transmitted on the cell</a:t>
            </a:r>
            <a:endParaRPr lang="en-US" sz="1400" dirty="0"/>
          </a:p>
          <a:p>
            <a:pPr marL="342900" marR="139700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x-none" sz="1400" dirty="0"/>
              <a:t>A-5-2:</a:t>
            </a:r>
            <a:r>
              <a:rPr lang="en-US" sz="1400" dirty="0"/>
              <a:t> </a:t>
            </a:r>
            <a:r>
              <a:rPr lang="x-none" sz="1400" dirty="0"/>
              <a:t>SSB/SIB1 transmission at the serving cell can be triggered on-demand, e.g. by the UE</a:t>
            </a:r>
            <a:endParaRPr lang="en-US" sz="1400" dirty="0"/>
          </a:p>
          <a:p>
            <a:pPr marL="342900" marR="139700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x-none" sz="1400" dirty="0"/>
              <a:t>B-1-1: Inter-band CA with SSB-less SCell. The synchronization is acquired from other cell with SSB transmission or same cell with simplified signal transmission, also in order for fast activation and deactivation of SCell</a:t>
            </a:r>
            <a:endParaRPr lang="en-US" sz="1400" dirty="0"/>
          </a:p>
          <a:p>
            <a:pPr marL="342900" marR="139700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x-none" sz="1400" dirty="0"/>
              <a:t>B-1-2: Dynamic PCell switching in which a common primary cell may be dynamically indicated for a group of UEs</a:t>
            </a:r>
            <a:endParaRPr lang="en-US" sz="1400" dirty="0"/>
          </a:p>
          <a:p>
            <a:pPr marL="342900" marR="139700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x-none" sz="1400" dirty="0"/>
              <a:t>B-2: Enhancements to enable UE group-common or cell-specific BWP configuration and/or switching</a:t>
            </a:r>
            <a:endParaRPr lang="en-US" sz="1400" dirty="0">
              <a:ea typeface="+mn-ea"/>
              <a:cs typeface="+mn-cs"/>
            </a:endParaRPr>
          </a:p>
          <a:p>
            <a:pPr marL="522900" marR="139700" lvl="2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1400" dirty="0">
              <a:ea typeface="+mn-ea"/>
              <a:cs typeface="+mn-cs"/>
            </a:endParaRPr>
          </a:p>
          <a:p>
            <a:pPr marL="522900" marR="139700" lvl="2" indent="-34290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1400" dirty="0">
              <a:ea typeface="+mn-ea"/>
              <a:cs typeface="+mn-cs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379F79C-52A0-4EF9-AF60-7C6B1C651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130195"/>
            <a:ext cx="10521950" cy="1081088"/>
          </a:xfrm>
        </p:spPr>
        <p:txBody>
          <a:bodyPr/>
          <a:lstStyle/>
          <a:p>
            <a:r>
              <a:rPr lang="en-US" sz="3600"/>
              <a:t>Discussion for Time/frequency domain techniques (1/2)</a:t>
            </a:r>
          </a:p>
        </p:txBody>
      </p:sp>
    </p:spTree>
    <p:extLst>
      <p:ext uri="{BB962C8B-B14F-4D97-AF65-F5344CB8AC3E}">
        <p14:creationId xmlns:p14="http://schemas.microsoft.com/office/powerpoint/2010/main" val="4230339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1BE61-21A3-4191-8497-DA6FF45DDA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6052" y="1451728"/>
            <a:ext cx="11428021" cy="4890108"/>
          </a:xfrm>
        </p:spPr>
        <p:txBody>
          <a:bodyPr/>
          <a:lstStyle/>
          <a:p>
            <a:pPr marL="180000" marR="139700" lvl="1">
              <a:lnSpc>
                <a:spcPct val="107000"/>
              </a:lnSpc>
            </a:pPr>
            <a:r>
              <a:rPr lang="en-US" sz="1600" dirty="0">
                <a:ea typeface="+mn-ea"/>
                <a:cs typeface="+mn-cs"/>
              </a:rPr>
              <a:t>Combinations are needed to have functional scheme for several techniques</a:t>
            </a:r>
          </a:p>
          <a:p>
            <a:pPr marL="360000" marR="139700" lvl="2">
              <a:lnSpc>
                <a:spcPct val="107000"/>
              </a:lnSpc>
            </a:pPr>
            <a:r>
              <a:rPr lang="en-US" sz="1400" dirty="0">
                <a:ea typeface="+mn-ea"/>
                <a:cs typeface="+mn-cs"/>
              </a:rPr>
              <a:t>e.g. (A-1-1  (Light-SSB) or Discovery signal) + A-3 (UE WUS)  + A-5-2 (on-demand SSB/SIB1 transmission) + possibly A-1-3 (longer periodicity of common signals/channels), ……</a:t>
            </a:r>
          </a:p>
          <a:p>
            <a:pPr marL="180000" marR="139700" lvl="1">
              <a:lnSpc>
                <a:spcPct val="107000"/>
              </a:lnSpc>
            </a:pPr>
            <a:r>
              <a:rPr lang="en-US" sz="1600" dirty="0">
                <a:ea typeface="+mn-ea"/>
                <a:cs typeface="+mn-cs"/>
              </a:rPr>
              <a:t>Some may work individually (e.g. A-1-3, A-1-4, A-1-5,…)</a:t>
            </a:r>
          </a:p>
          <a:p>
            <a:pPr marL="180000" marR="139700" lvl="1">
              <a:lnSpc>
                <a:spcPct val="107000"/>
              </a:lnSpc>
            </a:pPr>
            <a:r>
              <a:rPr lang="en-US" sz="1600" dirty="0">
                <a:ea typeface="+mn-ea"/>
                <a:cs typeface="+mn-cs"/>
              </a:rPr>
              <a:t>Legacy UEs cannot access a carrier (e.g. A-1-1, A-1-2, A-1-6,  A-5-1 (at least some sub-techniques), A-5-2, B-1-1, …..)</a:t>
            </a:r>
          </a:p>
          <a:p>
            <a:pPr marL="360000" marR="139700" lvl="2">
              <a:lnSpc>
                <a:spcPct val="107000"/>
              </a:lnSpc>
            </a:pPr>
            <a:r>
              <a:rPr lang="en-US" sz="1400" dirty="0">
                <a:ea typeface="+mn-ea"/>
                <a:cs typeface="+mn-cs"/>
              </a:rPr>
              <a:t>Impact on overall system performance when certain carriers are inaccessible to legacy UEs</a:t>
            </a:r>
          </a:p>
          <a:p>
            <a:pPr marL="360000" marR="139700" lvl="2">
              <a:lnSpc>
                <a:spcPct val="107000"/>
              </a:lnSpc>
            </a:pPr>
            <a:r>
              <a:rPr lang="en-US" sz="1400" dirty="0">
                <a:ea typeface="+mn-ea"/>
                <a:cs typeface="+mn-cs"/>
              </a:rPr>
              <a:t>Limitations on use of a carrier as </a:t>
            </a:r>
            <a:r>
              <a:rPr lang="en-US" sz="1400" dirty="0" err="1">
                <a:ea typeface="+mn-ea"/>
                <a:cs typeface="+mn-cs"/>
              </a:rPr>
              <a:t>PCell</a:t>
            </a:r>
            <a:r>
              <a:rPr lang="en-US" sz="1400" dirty="0">
                <a:ea typeface="+mn-ea"/>
                <a:cs typeface="+mn-cs"/>
              </a:rPr>
              <a:t>/</a:t>
            </a:r>
            <a:r>
              <a:rPr lang="en-US" sz="1400" dirty="0" err="1">
                <a:ea typeface="+mn-ea"/>
                <a:cs typeface="+mn-cs"/>
              </a:rPr>
              <a:t>PSCell</a:t>
            </a:r>
            <a:r>
              <a:rPr lang="en-US" sz="1400" dirty="0">
                <a:ea typeface="+mn-ea"/>
                <a:cs typeface="+mn-cs"/>
              </a:rPr>
              <a:t>/</a:t>
            </a:r>
            <a:r>
              <a:rPr lang="en-US" sz="1400" dirty="0" err="1">
                <a:ea typeface="+mn-ea"/>
                <a:cs typeface="+mn-cs"/>
              </a:rPr>
              <a:t>SCell</a:t>
            </a:r>
            <a:r>
              <a:rPr lang="en-US" sz="1400" dirty="0">
                <a:ea typeface="+mn-ea"/>
                <a:cs typeface="+mn-cs"/>
              </a:rPr>
              <a:t> for legacy UEs depending on the technique</a:t>
            </a:r>
          </a:p>
          <a:p>
            <a:pPr marL="360000" marR="139700" lvl="2">
              <a:lnSpc>
                <a:spcPct val="107000"/>
              </a:lnSpc>
            </a:pPr>
            <a:r>
              <a:rPr lang="en-US" sz="1400" dirty="0">
                <a:ea typeface="+mn-ea"/>
                <a:cs typeface="+mn-cs"/>
              </a:rPr>
              <a:t>Impact on SI acquisition, initial access, RRM/RLM measurements, and mobility </a:t>
            </a:r>
          </a:p>
          <a:p>
            <a:pPr marL="180000" marR="139700" lvl="1">
              <a:lnSpc>
                <a:spcPct val="107000"/>
              </a:lnSpc>
            </a:pPr>
            <a:r>
              <a:rPr lang="en-US" sz="1600" dirty="0">
                <a:ea typeface="+mn-ea"/>
                <a:cs typeface="+mn-cs"/>
              </a:rPr>
              <a:t>Clear differentiation over existing specification needed</a:t>
            </a:r>
          </a:p>
          <a:p>
            <a:pPr marL="360000" marR="139700" lvl="2">
              <a:lnSpc>
                <a:spcPct val="107000"/>
              </a:lnSpc>
            </a:pPr>
            <a:r>
              <a:rPr lang="en-US" sz="1400" dirty="0">
                <a:ea typeface="+mn-ea"/>
                <a:cs typeface="+mn-cs"/>
              </a:rPr>
              <a:t>E.g. existing specification allows e.g. alignment of DRX across multiple UEs, variable SIB1 transmission repetition periodicity, </a:t>
            </a:r>
            <a:r>
              <a:rPr lang="en-US" sz="1400" dirty="0" err="1">
                <a:ea typeface="+mn-ea"/>
                <a:cs typeface="+mn-cs"/>
              </a:rPr>
              <a:t>etc</a:t>
            </a:r>
            <a:endParaRPr lang="en-US" sz="1400" dirty="0">
              <a:ea typeface="+mn-ea"/>
              <a:cs typeface="+mn-cs"/>
            </a:endParaRPr>
          </a:p>
          <a:p>
            <a:pPr marL="0" marR="139700" lvl="1" indent="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ea typeface="+mn-ea"/>
              <a:cs typeface="+mn-cs"/>
            </a:endParaRPr>
          </a:p>
          <a:p>
            <a:pPr marL="180000" marR="139700" lvl="2" indent="0" algn="just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ea typeface="+mn-ea"/>
              <a:cs typeface="+mn-cs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379F79C-52A0-4EF9-AF60-7C6B1C651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130195"/>
            <a:ext cx="10521950" cy="1081088"/>
          </a:xfrm>
        </p:spPr>
        <p:txBody>
          <a:bodyPr/>
          <a:lstStyle/>
          <a:p>
            <a:r>
              <a:rPr lang="en-US" sz="3600"/>
              <a:t>Discussion on Time/frequency domain techniques (2/2)</a:t>
            </a:r>
          </a:p>
        </p:txBody>
      </p:sp>
    </p:spTree>
    <p:extLst>
      <p:ext uri="{BB962C8B-B14F-4D97-AF65-F5344CB8AC3E}">
        <p14:creationId xmlns:p14="http://schemas.microsoft.com/office/powerpoint/2010/main" val="138896948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0" ma:contentTypeDescription="Create a new document." ma:contentTypeScope="" ma:versionID="1bba11f96c6225f843b575f07d3b3531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a854c64e477cf35e24c83949733673a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3526DC84-889E-4EAB-B522-8A3519BFECD2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4AA3A22-2F46-4191-B2DA-1E4FBA1163E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208C323-29A7-43C0-BAE8-131A553003DB}">
  <ds:schemaRefs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sharepoint/v3"/>
    <ds:schemaRef ds:uri="http://schemas.microsoft.com/office/2006/documentManagement/types"/>
    <ds:schemaRef ds:uri="d8762117-8292-4133-b1c7-eab5c6487cfd"/>
    <ds:schemaRef ds:uri="9b239327-9e80-40e4-b1b7-4394fed77a33"/>
    <ds:schemaRef ds:uri="http://schemas.microsoft.com/office/infopath/2007/PartnerControls"/>
    <ds:schemaRef ds:uri="http://purl.org/dc/terms/"/>
    <ds:schemaRef ds:uri="2f282d3b-eb4a-4b09-b61f-b9593442e286"/>
    <ds:schemaRef ds:uri="http://schemas.microsoft.com/office/2006/metadata/properties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C48A346D-4FD1-46B7-905F-993F32AD57C6}">
  <ds:schemaRefs/>
</ds:datastoreItem>
</file>

<file path=customXml/itemProps5.xml><?xml version="1.0" encoding="utf-8"?>
<ds:datastoreItem xmlns:ds="http://schemas.openxmlformats.org/officeDocument/2006/customXml" ds:itemID="{650FA6DA-6150-4DEA-9C80-AFCA8CEA2262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975</Words>
  <Application>Microsoft Office PowerPoint</Application>
  <PresentationFormat>Widescreen</PresentationFormat>
  <Paragraphs>91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Ericsson Hilda</vt:lpstr>
      <vt:lpstr>Ericsson Hilda Light</vt:lpstr>
      <vt:lpstr>Ericsson Technical Icons</vt:lpstr>
      <vt:lpstr>Symbol</vt:lpstr>
      <vt:lpstr>PresentationTemplate2017</vt:lpstr>
      <vt:lpstr>On WI scope for NR network energy saving</vt:lpstr>
      <vt:lpstr>Introduction</vt:lpstr>
      <vt:lpstr>Rel-18 SI discussion</vt:lpstr>
      <vt:lpstr>Conclusions from TR</vt:lpstr>
      <vt:lpstr>Views on WI objectives</vt:lpstr>
      <vt:lpstr>PowerPoint Presentation</vt:lpstr>
      <vt:lpstr>PowerPoint Presentation</vt:lpstr>
      <vt:lpstr>Discussion for Time/frequency domain techniques (1/2)</vt:lpstr>
      <vt:lpstr>Discussion on Time/frequency domain techniques (2/2)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WI scope for NR network energy saving</dc:title>
  <dc:creator>Ajit Nimbalker</dc:creator>
  <cp:lastModifiedBy>Ericsson</cp:lastModifiedBy>
  <cp:revision>3</cp:revision>
  <dcterms:created xsi:type="dcterms:W3CDTF">2022-12-02T19:46:29Z</dcterms:created>
  <dcterms:modified xsi:type="dcterms:W3CDTF">2022-12-05T20:21:13Z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MediaServiceImageTags">
    <vt:lpwstr/>
  </property>
</Properties>
</file>