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7" r:id="rId1"/>
    <p:sldMasterId id="2147483688" r:id="rId2"/>
  </p:sldMasterIdLst>
  <p:notesMasterIdLst>
    <p:notesMasterId r:id="rId8"/>
  </p:notesMasterIdLst>
  <p:handoutMasterIdLst>
    <p:handoutMasterId r:id="rId9"/>
  </p:handoutMasterIdLst>
  <p:sldIdLst>
    <p:sldId id="534" r:id="rId3"/>
    <p:sldId id="538" r:id="rId4"/>
    <p:sldId id="537" r:id="rId5"/>
    <p:sldId id="539" r:id="rId6"/>
    <p:sldId id="282" r:id="rId7"/>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a:srgbClr val="0000FF"/>
    <a:srgbClr val="FFFFCC"/>
    <a:srgbClr val="CC0033"/>
    <a:srgbClr val="E2FFFF"/>
    <a:srgbClr val="FF0066"/>
    <a:srgbClr val="FF5050"/>
    <a:srgbClr val="3366FF"/>
    <a:srgbClr val="C0522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500353-C562-48AE-92B0-F338E54DC9FA}" v="151" dt="2022-11-28T05:27:54.10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57" autoAdjust="0"/>
    <p:restoredTop sz="91105" autoAdjust="0"/>
  </p:normalViewPr>
  <p:slideViewPr>
    <p:cSldViewPr showGuides="1">
      <p:cViewPr varScale="1">
        <p:scale>
          <a:sx n="63" d="100"/>
          <a:sy n="63" d="100"/>
        </p:scale>
        <p:origin x="876" y="66"/>
      </p:cViewPr>
      <p:guideLst>
        <p:guide orient="horz" pos="2160"/>
        <p:guide pos="3840"/>
      </p:guideLst>
    </p:cSldViewPr>
  </p:slideViewPr>
  <p:notesTextViewPr>
    <p:cViewPr>
      <p:scale>
        <a:sx n="100" d="100"/>
        <a:sy n="100" d="100"/>
      </p:scale>
      <p:origin x="0" y="0"/>
    </p:cViewPr>
  </p:notesTextViewPr>
  <p:notesViewPr>
    <p:cSldViewPr showGuides="1">
      <p:cViewPr varScale="1">
        <p:scale>
          <a:sx n="64" d="100"/>
          <a:sy n="64" d="100"/>
        </p:scale>
        <p:origin x="-3168" y="-132"/>
      </p:cViewPr>
      <p:guideLst>
        <p:guide orient="horz" pos="3130"/>
        <p:guide pos="2143"/>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2022/12/5</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dirty="0"/>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dirty="0"/>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dirty="0"/>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dirty="0">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lang="en-US" altLang="ja-JP" dirty="0">
                <a:latin typeface="+mn-lt"/>
              </a:rPr>
              <a:t>Addition of target band n79 for 8Rx</a:t>
            </a:r>
            <a:br>
              <a:rPr lang="en-US" altLang="ja-JP" dirty="0">
                <a:latin typeface="+mn-lt"/>
              </a:rPr>
            </a:br>
            <a:r>
              <a:rPr lang="en-US" altLang="ja-JP" dirty="0">
                <a:latin typeface="+mn-lt"/>
              </a:rPr>
              <a:t>for Rel-18 FR1 RF enhancement</a:t>
            </a:r>
            <a:endParaRPr kumimoji="1" lang="ja-JP" altLang="en-US" dirty="0">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dirty="0">
                <a:latin typeface="+mn-lt"/>
              </a:rPr>
              <a:t>NTT DOCOMO, INC., Huawei, </a:t>
            </a:r>
            <a:r>
              <a:rPr kumimoji="1" lang="en-US" altLang="ja-JP" dirty="0" err="1">
                <a:latin typeface="+mn-lt"/>
              </a:rPr>
              <a:t>HiSilicon</a:t>
            </a:r>
            <a:endParaRPr kumimoji="1" lang="ja-JP" altLang="en-US" dirty="0">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1323439"/>
          </a:xfrm>
          <a:prstGeom prst="rect">
            <a:avLst/>
          </a:prstGeom>
          <a:noFill/>
        </p:spPr>
        <p:txBody>
          <a:bodyPr wrap="square">
            <a:spAutoFit/>
          </a:bodyPr>
          <a:lstStyle/>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3GPP TSG RAN #98-e</a:t>
            </a:r>
          </a:p>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E-meeting, </a:t>
            </a:r>
            <a:r>
              <a:rPr lang="en-US" altLang="ja-JP" sz="2400" b="1" dirty="0">
                <a:latin typeface="+mn-lt"/>
                <a:ea typeface="Times New Roman" panose="02020603050405020304" pitchFamily="18" charset="0"/>
                <a:cs typeface="Segoe UI" panose="020B0502040204020203" pitchFamily="34" charset="0"/>
              </a:rPr>
              <a:t>December</a:t>
            </a:r>
            <a:r>
              <a:rPr lang="en-US" altLang="ja-JP" sz="2400" b="1" dirty="0">
                <a:effectLst/>
                <a:latin typeface="+mn-lt"/>
                <a:ea typeface="Times New Roman" panose="02020603050405020304" pitchFamily="18" charset="0"/>
                <a:cs typeface="Segoe UI" panose="020B0502040204020203" pitchFamily="34" charset="0"/>
              </a:rPr>
              <a:t> 12</a:t>
            </a:r>
            <a:r>
              <a:rPr lang="en-US" altLang="ja-JP" sz="2400" b="1" baseline="30000" dirty="0">
                <a:latin typeface="+mn-lt"/>
                <a:ea typeface="Times New Roman" panose="02020603050405020304" pitchFamily="18" charset="0"/>
                <a:cs typeface="Segoe UI" panose="020B0502040204020203" pitchFamily="34" charset="0"/>
              </a:rPr>
              <a:t>th</a:t>
            </a:r>
            <a:r>
              <a:rPr lang="en-US" altLang="ja-JP" sz="2400" b="1" dirty="0">
                <a:effectLst/>
                <a:latin typeface="+mn-lt"/>
                <a:ea typeface="Times New Roman" panose="02020603050405020304" pitchFamily="18" charset="0"/>
                <a:cs typeface="Segoe UI" panose="020B0502040204020203" pitchFamily="34" charset="0"/>
              </a:rPr>
              <a:t> - 16</a:t>
            </a:r>
            <a:r>
              <a:rPr lang="en-US" altLang="ja-JP" sz="2400" b="1" baseline="30000" dirty="0">
                <a:latin typeface="+mn-lt"/>
                <a:ea typeface="Times New Roman" panose="02020603050405020304" pitchFamily="18" charset="0"/>
                <a:cs typeface="Segoe UI" panose="020B0502040204020203" pitchFamily="34" charset="0"/>
              </a:rPr>
              <a:t>th</a:t>
            </a:r>
            <a:r>
              <a:rPr lang="en-US" altLang="ja-JP" sz="2400" b="1" dirty="0">
                <a:effectLst/>
                <a:latin typeface="+mn-lt"/>
                <a:ea typeface="Times New Roman" panose="02020603050405020304" pitchFamily="18" charset="0"/>
                <a:cs typeface="Segoe UI" panose="020B0502040204020203" pitchFamily="34" charset="0"/>
              </a:rPr>
              <a:t>, 2022</a:t>
            </a:r>
            <a:endParaRPr lang="en-US" altLang="ja-JP" sz="20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dirty="0">
                <a:effectLst/>
                <a:latin typeface="+mn-lt"/>
                <a:ea typeface="Times New Roman" panose="02020603050405020304" pitchFamily="18" charset="0"/>
                <a:cs typeface="Segoe UI" panose="020B0502040204020203" pitchFamily="34" charset="0"/>
              </a:rPr>
              <a:t>Agenda Item:</a:t>
            </a:r>
            <a:r>
              <a:rPr lang="en-US" altLang="ja-JP" sz="1600" dirty="0">
                <a:effectLst/>
                <a:latin typeface="+mn-lt"/>
                <a:ea typeface="Times New Roman" panose="02020603050405020304" pitchFamily="18" charset="0"/>
                <a:cs typeface="Segoe UI" panose="020B0502040204020203" pitchFamily="34" charset="0"/>
              </a:rPr>
              <a:t>	</a:t>
            </a:r>
            <a:r>
              <a:rPr lang="en-US" altLang="ja-JP" sz="1600" b="1" dirty="0">
                <a:effectLst/>
                <a:latin typeface="+mn-lt"/>
                <a:ea typeface="Times New Roman" panose="02020603050405020304" pitchFamily="18" charset="0"/>
                <a:cs typeface="Segoe UI" panose="020B0502040204020203" pitchFamily="34" charset="0"/>
              </a:rPr>
              <a:t>	</a:t>
            </a:r>
            <a:r>
              <a:rPr lang="en-US" altLang="ja-JP" sz="1600" b="1" dirty="0">
                <a:latin typeface="+mn-lt"/>
                <a:ea typeface="Times New Roman" panose="02020603050405020304" pitchFamily="18" charset="0"/>
                <a:cs typeface="Segoe UI" panose="020B0502040204020203" pitchFamily="34" charset="0"/>
              </a:rPr>
              <a:t>9.3.4.2</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panose="020B0502040204020203" pitchFamily="34" charset="0"/>
              </a:rPr>
              <a:t>Document for:</a:t>
            </a:r>
            <a:r>
              <a:rPr lang="en-GB" altLang="ja-JP" sz="1600" dirty="0">
                <a:effectLst/>
                <a:latin typeface="+mn-lt"/>
                <a:ea typeface="Times New Roman" panose="02020603050405020304" pitchFamily="18" charset="0"/>
                <a:cs typeface="Segoe UI" panose="020B0502040204020203" pitchFamily="34" charset="0"/>
              </a:rPr>
              <a:t>	</a:t>
            </a:r>
            <a:r>
              <a:rPr lang="en-GB" altLang="ja-JP" sz="1600">
                <a:effectLst/>
                <a:latin typeface="+mn-lt"/>
                <a:ea typeface="Times New Roman" panose="02020603050405020304" pitchFamily="18" charset="0"/>
                <a:cs typeface="Segoe UI" panose="020B0502040204020203" pitchFamily="34" charset="0"/>
              </a:rPr>
              <a:t>	</a:t>
            </a:r>
            <a:r>
              <a:rPr lang="en-GB" altLang="ja-JP" sz="1600" b="1">
                <a:effectLst/>
                <a:latin typeface="+mn-lt"/>
                <a:ea typeface="Times New Roman" panose="02020603050405020304" pitchFamily="18" charset="0"/>
                <a:cs typeface="Segoe UI" panose="020B0502040204020203" pitchFamily="34" charset="0"/>
              </a:rPr>
              <a:t>Discussion</a:t>
            </a:r>
            <a:endParaRPr lang="ja-JP" altLang="ja-JP" sz="1600" dirty="0">
              <a:effectLst/>
              <a:latin typeface="+mn-lt"/>
              <a:ea typeface="Times New Roman" panose="02020603050405020304" pitchFamily="18" charset="0"/>
              <a:cs typeface="Segoe UI" panose="020B0502040204020203" pitchFamily="34" charset="0"/>
            </a:endParaRP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10416480" y="881965"/>
            <a:ext cx="1665185" cy="461665"/>
          </a:xfrm>
          <a:prstGeom prst="rect">
            <a:avLst/>
          </a:prstGeom>
          <a:noFill/>
        </p:spPr>
        <p:txBody>
          <a:bodyPr wrap="square">
            <a:spAutoFit/>
          </a:bodyPr>
          <a:lstStyle/>
          <a:p>
            <a:pPr hangingPunct="0">
              <a:spcBef>
                <a:spcPts val="600"/>
              </a:spcBef>
              <a:spcAft>
                <a:spcPts val="900"/>
              </a:spcAft>
            </a:pPr>
            <a:r>
              <a:rPr lang="en-US" altLang="ja-JP" sz="2400" dirty="0">
                <a:effectLst/>
                <a:latin typeface="+mn-lt"/>
                <a:ea typeface="Times New Roman" panose="02020603050405020304" pitchFamily="18" charset="0"/>
                <a:cs typeface="Segoe UI" panose="020B0502040204020203" pitchFamily="34" charset="0"/>
              </a:rPr>
              <a:t>RP-223170</a:t>
            </a:r>
            <a:endParaRPr lang="ja-JP" altLang="ja-JP" sz="2400" dirty="0">
              <a:effectLst/>
              <a:latin typeface="+mn-lt"/>
              <a:ea typeface="Times New Roman" panose="02020603050405020304" pitchFamily="18" charset="0"/>
              <a:cs typeface="Segoe UI" panose="020B0502040204020203" pitchFamily="34" charset="0"/>
            </a:endParaRPr>
          </a:p>
        </p:txBody>
      </p:sp>
    </p:spTree>
    <p:extLst>
      <p:ext uri="{BB962C8B-B14F-4D97-AF65-F5344CB8AC3E}">
        <p14:creationId xmlns:p14="http://schemas.microsoft.com/office/powerpoint/2010/main" val="381489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2517EE-ACA1-D23E-BBCE-9148D6D67F19}"/>
              </a:ext>
            </a:extLst>
          </p:cNvPr>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E25E75D8-46D1-92D9-7BD9-83E492D3FD64}"/>
              </a:ext>
            </a:extLst>
          </p:cNvPr>
          <p:cNvSpPr>
            <a:spLocks noGrp="1"/>
          </p:cNvSpPr>
          <p:nvPr>
            <p:ph idx="1"/>
          </p:nvPr>
        </p:nvSpPr>
        <p:spPr>
          <a:xfrm>
            <a:off x="215900" y="952504"/>
            <a:ext cx="11760200" cy="766352"/>
          </a:xfrm>
        </p:spPr>
        <p:txBody>
          <a:bodyPr/>
          <a:lstStyle/>
          <a:p>
            <a:r>
              <a:rPr kumimoji="1" lang="en-US" altLang="ja-JP" dirty="0"/>
              <a:t>WID description (RP-221496)</a:t>
            </a:r>
          </a:p>
          <a:p>
            <a:pPr lvl="1"/>
            <a:r>
              <a:rPr lang="en-US" altLang="ja-JP" dirty="0"/>
              <a:t>TDD target bands for 8Rx are n41, n77/n78.</a:t>
            </a:r>
          </a:p>
        </p:txBody>
      </p:sp>
      <p:graphicFrame>
        <p:nvGraphicFramePr>
          <p:cNvPr id="4" name="表 4">
            <a:extLst>
              <a:ext uri="{FF2B5EF4-FFF2-40B4-BE49-F238E27FC236}">
                <a16:creationId xmlns:a16="http://schemas.microsoft.com/office/drawing/2014/main" id="{A4F30CD8-799F-4A54-9599-1546D78018BD}"/>
              </a:ext>
            </a:extLst>
          </p:cNvPr>
          <p:cNvGraphicFramePr>
            <a:graphicFrameLocks noGrp="1"/>
          </p:cNvGraphicFramePr>
          <p:nvPr>
            <p:extLst>
              <p:ext uri="{D42A27DB-BD31-4B8C-83A1-F6EECF244321}">
                <p14:modId xmlns:p14="http://schemas.microsoft.com/office/powerpoint/2010/main" val="2901299229"/>
              </p:ext>
            </p:extLst>
          </p:nvPr>
        </p:nvGraphicFramePr>
        <p:xfrm>
          <a:off x="672897" y="1988840"/>
          <a:ext cx="10846206" cy="4480560"/>
        </p:xfrm>
        <a:graphic>
          <a:graphicData uri="http://schemas.openxmlformats.org/drawingml/2006/table">
            <a:tbl>
              <a:tblPr firstRow="1" bandRow="1">
                <a:tableStyleId>{5C22544A-7EE6-4342-B048-85BDC9FD1C3A}</a:tableStyleId>
              </a:tblPr>
              <a:tblGrid>
                <a:gridCol w="10846206">
                  <a:extLst>
                    <a:ext uri="{9D8B030D-6E8A-4147-A177-3AD203B41FA5}">
                      <a16:colId xmlns:a16="http://schemas.microsoft.com/office/drawing/2014/main" val="2847794904"/>
                    </a:ext>
                  </a:extLst>
                </a:gridCol>
              </a:tblGrid>
              <a:tr h="370840">
                <a:tc>
                  <a:txBody>
                    <a:bodyPr/>
                    <a:lstStyle/>
                    <a:p>
                      <a:pPr hangingPunct="0">
                        <a:spcAft>
                          <a:spcPts val="600"/>
                        </a:spcAft>
                      </a:pPr>
                      <a:r>
                        <a:rPr lang="en-GB"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Enable </a:t>
                      </a:r>
                      <a:r>
                        <a:rPr lang="en-US"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8Rx</a:t>
                      </a:r>
                      <a:r>
                        <a:rPr lang="en-GB"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for CPE/FWA/vehicle/industrial devices </a:t>
                      </a:r>
                      <a:r>
                        <a:rPr lang="en-US"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[RAN4]</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GB"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Example bands:</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hangingPunct="0">
                        <a:spcAft>
                          <a:spcPts val="900"/>
                        </a:spcAft>
                        <a:buFont typeface="Times New Roman" panose="02020603050405020304" pitchFamily="18" charset="0"/>
                        <a:buChar char="-"/>
                        <a:tabLst>
                          <a:tab pos="685800" algn="l"/>
                        </a:tabLst>
                      </a:pPr>
                      <a:r>
                        <a:rPr lang="en-US" altLang="ja-JP" sz="1600" dirty="0">
                          <a:solidFill>
                            <a:schemeClr val="tx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TDD bands: n41, n77/ n78</a:t>
                      </a:r>
                      <a:endParaRPr lang="ja-JP" altLang="ja-JP" sz="1600" dirty="0">
                        <a:solidFill>
                          <a:schemeClr val="tx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hangingPunct="0">
                        <a:spcAft>
                          <a:spcPts val="900"/>
                        </a:spcAft>
                        <a:buFont typeface="Times New Roman" panose="02020603050405020304" pitchFamily="18" charset="0"/>
                        <a:buChar char="-"/>
                        <a:tabLst>
                          <a:tab pos="685800" algn="l"/>
                        </a:tabLst>
                      </a:pPr>
                      <a:r>
                        <a:rPr lang="en-US"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FDD bands: n7</a:t>
                      </a:r>
                      <a:endParaRPr lang="ja-JP"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0" lvl="2" indent="-228600" fontAlgn="base" hangingPunct="0">
                        <a:spcAft>
                          <a:spcPts val="900"/>
                        </a:spcAft>
                        <a:buClr>
                          <a:srgbClr val="000000"/>
                        </a:buClr>
                        <a:buSzPts val="1100"/>
                        <a:buFont typeface="Times New Roman" panose="02020603050405020304" pitchFamily="18" charset="0"/>
                        <a:buChar char="▪"/>
                        <a:tabLst>
                          <a:tab pos="1143000" algn="l"/>
                        </a:tabLst>
                      </a:pPr>
                      <a:r>
                        <a:rPr lang="en-US" altLang="ja-JP" sz="1600" u="none" strike="noStrike" dirty="0">
                          <a:solidFill>
                            <a:schemeClr val="tx1"/>
                          </a:solidFill>
                          <a:effectLst/>
                          <a:highlight>
                            <a:srgbClr val="FFFF00"/>
                          </a:highligh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Note 1: the total number of example band should be limited to 3. n77/n78 are considered as one band during the study.</a:t>
                      </a:r>
                      <a:endParaRPr lang="ja-JP" altLang="ja-JP" sz="1600" u="none" strike="noStrike" dirty="0">
                        <a:solidFill>
                          <a:schemeClr val="tx1"/>
                        </a:solidFill>
                        <a:effectLst/>
                        <a:highlight>
                          <a:srgbClr val="FFFF00"/>
                        </a:highligh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1143000" lvl="2" indent="-228600" fontAlgn="base" hangingPunct="0">
                        <a:spcAft>
                          <a:spcPts val="900"/>
                        </a:spcAft>
                        <a:buClr>
                          <a:srgbClr val="000000"/>
                        </a:buClr>
                        <a:buSzPts val="1100"/>
                        <a:buFont typeface="Times New Roman" panose="02020603050405020304" pitchFamily="18" charset="0"/>
                        <a:buChar char="▪"/>
                        <a:tabLst>
                          <a:tab pos="1143000" algn="l"/>
                        </a:tabLst>
                      </a:pPr>
                      <a:r>
                        <a:rPr lang="en-US"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Note 2: other bands to be introduced in the release independent way later on from Rel-18</a:t>
                      </a:r>
                      <a:endParaRPr lang="ja-JP"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1143000" lvl="2" indent="-228600" fontAlgn="base" hangingPunct="0">
                        <a:spcAft>
                          <a:spcPts val="900"/>
                        </a:spcAft>
                        <a:buClr>
                          <a:srgbClr val="000000"/>
                        </a:buClr>
                        <a:buSzPts val="1100"/>
                        <a:buFont typeface="Times New Roman" panose="02020603050405020304" pitchFamily="18" charset="0"/>
                        <a:buChar char="▪"/>
                        <a:tabLst>
                          <a:tab pos="1143000" algn="l"/>
                        </a:tabLst>
                      </a:pPr>
                      <a:r>
                        <a:rPr lang="en-US"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Note 3: specifying requirements for TDD bands has first priority</a:t>
                      </a:r>
                      <a:endParaRPr lang="ja-JP"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US"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Specify the UE RF requirements to support 8Rx</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US"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Study and specify the requirements to support SRS antenna switching for t1r8, t2r8, t4r8</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hangingPunct="0">
                        <a:spcAft>
                          <a:spcPts val="900"/>
                        </a:spcAft>
                        <a:buFont typeface="Times New Roman" panose="02020603050405020304" pitchFamily="18" charset="0"/>
                        <a:buChar char="-"/>
                        <a:tabLst>
                          <a:tab pos="685800" algn="l"/>
                        </a:tabLst>
                      </a:pPr>
                      <a:r>
                        <a:rPr lang="en-US"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Discussion on t4r8 shall start after at least one PC for 4Tx is completed</a:t>
                      </a:r>
                      <a:endParaRPr lang="ja-JP"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US"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NOTE: Requirements are specified with phase approach. Objectives with 1st priority are considered first.</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endParaRPr kumimoji="1" lang="ja-JP" alt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0462202"/>
                  </a:ext>
                </a:extLst>
              </a:tr>
            </a:tbl>
          </a:graphicData>
        </a:graphic>
      </p:graphicFrame>
    </p:spTree>
    <p:extLst>
      <p:ext uri="{BB962C8B-B14F-4D97-AF65-F5344CB8AC3E}">
        <p14:creationId xmlns:p14="http://schemas.microsoft.com/office/powerpoint/2010/main" val="3922511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1D00BA-1029-757D-0479-904E1CF7E7AF}"/>
              </a:ext>
            </a:extLst>
          </p:cNvPr>
          <p:cNvSpPr>
            <a:spLocks noGrp="1"/>
          </p:cNvSpPr>
          <p:nvPr>
            <p:ph type="title"/>
          </p:nvPr>
        </p:nvSpPr>
        <p:spPr/>
        <p:txBody>
          <a:bodyPr/>
          <a:lstStyle/>
          <a:p>
            <a:r>
              <a:rPr kumimoji="1" lang="en-US" altLang="ja-JP" dirty="0"/>
              <a:t>RAN4 Discussion</a:t>
            </a:r>
            <a:endParaRPr kumimoji="1" lang="ja-JP" altLang="en-US" dirty="0"/>
          </a:p>
        </p:txBody>
      </p:sp>
      <p:sp>
        <p:nvSpPr>
          <p:cNvPr id="5" name="コンテンツ プレースホルダー 4">
            <a:extLst>
              <a:ext uri="{FF2B5EF4-FFF2-40B4-BE49-F238E27FC236}">
                <a16:creationId xmlns:a16="http://schemas.microsoft.com/office/drawing/2014/main" id="{152226C0-058B-4E84-BAE4-DC28E51A280D}"/>
              </a:ext>
            </a:extLst>
          </p:cNvPr>
          <p:cNvSpPr>
            <a:spLocks noGrp="1"/>
          </p:cNvSpPr>
          <p:nvPr>
            <p:ph idx="1"/>
          </p:nvPr>
        </p:nvSpPr>
        <p:spPr>
          <a:xfrm>
            <a:off x="215900" y="952504"/>
            <a:ext cx="11976100" cy="3690229"/>
          </a:xfrm>
        </p:spPr>
        <p:txBody>
          <a:bodyPr/>
          <a:lstStyle/>
          <a:p>
            <a:r>
              <a:rPr lang="en-US" altLang="ja-JP" dirty="0"/>
              <a:t>R4-2220020 proposed to add n79 as a target band for 8Rx</a:t>
            </a:r>
          </a:p>
          <a:p>
            <a:pPr lvl="1"/>
            <a:r>
              <a:rPr lang="en-US" altLang="ja-JP" dirty="0"/>
              <a:t> </a:t>
            </a:r>
            <a:r>
              <a:rPr lang="en-US" altLang="ja-JP" dirty="0" err="1"/>
              <a:t>ΔTRxSRS</a:t>
            </a:r>
            <a:r>
              <a:rPr lang="en-US" altLang="ja-JP" dirty="0"/>
              <a:t> for 8Rx would be different depending on whether the frequency range of a band is lower or higher than n79, which is the same way with existing 4Rx requirements. To complete general 8Rx requirements for whole FR1 frequency range, requirement for n79 is needed.</a:t>
            </a:r>
          </a:p>
          <a:p>
            <a:pPr lvl="1"/>
            <a:r>
              <a:rPr lang="en-US" altLang="ja-JP" dirty="0"/>
              <a:t> Since evaluation on </a:t>
            </a:r>
            <a:r>
              <a:rPr lang="en-US" altLang="ja-JP" dirty="0" err="1"/>
              <a:t>ΔTRxSRS</a:t>
            </a:r>
            <a:r>
              <a:rPr lang="en-US" altLang="ja-JP" dirty="0"/>
              <a:t> for n79 were already provided from several companies, TU impact to include n79 could be smaller.</a:t>
            </a:r>
          </a:p>
          <a:p>
            <a:endParaRPr lang="en-US" altLang="ja-JP" dirty="0"/>
          </a:p>
          <a:p>
            <a:r>
              <a:rPr lang="en-US" altLang="ja-JP" dirty="0">
                <a:highlight>
                  <a:srgbClr val="00FF00"/>
                </a:highlight>
              </a:rPr>
              <a:t>RAN4 agreement in R4-2220516</a:t>
            </a:r>
          </a:p>
          <a:p>
            <a:pPr lvl="1"/>
            <a:r>
              <a:rPr lang="en-GB" altLang="ja-JP" i="1" dirty="0"/>
              <a:t>RAN4 agrees as a recommendation to RAN to add n79 as the objective of FR1 8Rx in Rel-18 RF FR1 enhancements WI.</a:t>
            </a:r>
            <a:endParaRPr lang="ja-JP" altLang="ja-JP" i="1" dirty="0"/>
          </a:p>
          <a:p>
            <a:endParaRPr lang="ja-JP" altLang="en-US" dirty="0"/>
          </a:p>
        </p:txBody>
      </p:sp>
    </p:spTree>
    <p:extLst>
      <p:ext uri="{BB962C8B-B14F-4D97-AF65-F5344CB8AC3E}">
        <p14:creationId xmlns:p14="http://schemas.microsoft.com/office/powerpoint/2010/main" val="3286320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2E6CE2-D3B5-4627-9DD8-390FF507345E}"/>
              </a:ext>
            </a:extLst>
          </p:cNvPr>
          <p:cNvSpPr>
            <a:spLocks noGrp="1"/>
          </p:cNvSpPr>
          <p:nvPr>
            <p:ph type="title"/>
          </p:nvPr>
        </p:nvSpPr>
        <p:spPr/>
        <p:txBody>
          <a:bodyPr/>
          <a:lstStyle/>
          <a:p>
            <a:r>
              <a:rPr kumimoji="1" lang="en-US" altLang="ja-JP" dirty="0"/>
              <a:t>Proposal</a:t>
            </a:r>
            <a:endParaRPr kumimoji="1" lang="ja-JP" altLang="en-US" dirty="0"/>
          </a:p>
        </p:txBody>
      </p:sp>
      <p:sp>
        <p:nvSpPr>
          <p:cNvPr id="3" name="コンテンツ プレースホルダー 2">
            <a:extLst>
              <a:ext uri="{FF2B5EF4-FFF2-40B4-BE49-F238E27FC236}">
                <a16:creationId xmlns:a16="http://schemas.microsoft.com/office/drawing/2014/main" id="{34945431-0508-492A-9B9D-1F0DF797EF05}"/>
              </a:ext>
            </a:extLst>
          </p:cNvPr>
          <p:cNvSpPr>
            <a:spLocks noGrp="1"/>
          </p:cNvSpPr>
          <p:nvPr>
            <p:ph idx="1"/>
          </p:nvPr>
        </p:nvSpPr>
        <p:spPr>
          <a:xfrm>
            <a:off x="215900" y="952504"/>
            <a:ext cx="11760200" cy="800207"/>
          </a:xfrm>
        </p:spPr>
        <p:txBody>
          <a:bodyPr/>
          <a:lstStyle/>
          <a:p>
            <a:r>
              <a:rPr kumimoji="1" lang="en-US" altLang="ja-JP" sz="2000" dirty="0"/>
              <a:t>Proposal: Revise the objective to add n79 for 8Rx </a:t>
            </a:r>
            <a:r>
              <a:rPr lang="en-US" altLang="ja-JP" sz="2000" dirty="0"/>
              <a:t>for Rel-18 FR1 RF enhancement [</a:t>
            </a:r>
            <a:r>
              <a:rPr lang="nn-NO" altLang="ja-JP" sz="2000" dirty="0"/>
              <a:t>NR_ENDC_RF_FR1_enh2]</a:t>
            </a:r>
          </a:p>
          <a:p>
            <a:pPr lvl="1"/>
            <a:r>
              <a:rPr lang="nn-NO" altLang="ja-JP" sz="2000" dirty="0"/>
              <a:t>Corresponding revised WID is RP-223343.</a:t>
            </a:r>
            <a:r>
              <a:rPr lang="en-US" altLang="ja-JP" sz="2000" dirty="0"/>
              <a:t> </a:t>
            </a:r>
            <a:endParaRPr kumimoji="1" lang="ja-JP" altLang="en-US" sz="2000" dirty="0"/>
          </a:p>
        </p:txBody>
      </p:sp>
      <p:graphicFrame>
        <p:nvGraphicFramePr>
          <p:cNvPr id="4" name="表 4">
            <a:extLst>
              <a:ext uri="{FF2B5EF4-FFF2-40B4-BE49-F238E27FC236}">
                <a16:creationId xmlns:a16="http://schemas.microsoft.com/office/drawing/2014/main" id="{491EA3CD-DE10-4AD9-BB5E-F8DAAD7308EF}"/>
              </a:ext>
            </a:extLst>
          </p:cNvPr>
          <p:cNvGraphicFramePr>
            <a:graphicFrameLocks noGrp="1"/>
          </p:cNvGraphicFramePr>
          <p:nvPr>
            <p:extLst>
              <p:ext uri="{D42A27DB-BD31-4B8C-83A1-F6EECF244321}">
                <p14:modId xmlns:p14="http://schemas.microsoft.com/office/powerpoint/2010/main" val="3833434273"/>
              </p:ext>
            </p:extLst>
          </p:nvPr>
        </p:nvGraphicFramePr>
        <p:xfrm>
          <a:off x="672897" y="1988840"/>
          <a:ext cx="10846206" cy="4480560"/>
        </p:xfrm>
        <a:graphic>
          <a:graphicData uri="http://schemas.openxmlformats.org/drawingml/2006/table">
            <a:tbl>
              <a:tblPr firstRow="1" bandRow="1">
                <a:tableStyleId>{5C22544A-7EE6-4342-B048-85BDC9FD1C3A}</a:tableStyleId>
              </a:tblPr>
              <a:tblGrid>
                <a:gridCol w="10846206">
                  <a:extLst>
                    <a:ext uri="{9D8B030D-6E8A-4147-A177-3AD203B41FA5}">
                      <a16:colId xmlns:a16="http://schemas.microsoft.com/office/drawing/2014/main" val="2847794904"/>
                    </a:ext>
                  </a:extLst>
                </a:gridCol>
              </a:tblGrid>
              <a:tr h="370840">
                <a:tc>
                  <a:txBody>
                    <a:bodyPr/>
                    <a:lstStyle/>
                    <a:p>
                      <a:pPr hangingPunct="0">
                        <a:spcAft>
                          <a:spcPts val="600"/>
                        </a:spcAft>
                      </a:pPr>
                      <a:r>
                        <a:rPr lang="en-GB"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Enable </a:t>
                      </a:r>
                      <a:r>
                        <a:rPr lang="en-US"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8Rx</a:t>
                      </a:r>
                      <a:r>
                        <a:rPr lang="en-GB"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for CPE/FWA/vehicle/industrial devices </a:t>
                      </a:r>
                      <a:r>
                        <a:rPr lang="en-US" altLang="ja-JP" sz="1600" b="1"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[RAN4]</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GB"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Example bands:</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hangingPunct="0">
                        <a:spcAft>
                          <a:spcPts val="900"/>
                        </a:spcAft>
                        <a:buFont typeface="Times New Roman" panose="02020603050405020304" pitchFamily="18" charset="0"/>
                        <a:buChar char="-"/>
                        <a:tabLst>
                          <a:tab pos="685800" algn="l"/>
                        </a:tabLst>
                      </a:pPr>
                      <a:r>
                        <a:rPr lang="en-US"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TDD bands: n41, n77/ n78</a:t>
                      </a:r>
                      <a:r>
                        <a:rPr lang="en-US" altLang="ja-JP" sz="16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n79</a:t>
                      </a:r>
                      <a:endParaRPr lang="ja-JP" altLang="ja-JP" sz="16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hangingPunct="0">
                        <a:spcAft>
                          <a:spcPts val="900"/>
                        </a:spcAft>
                        <a:buFont typeface="Times New Roman" panose="02020603050405020304" pitchFamily="18" charset="0"/>
                        <a:buChar char="-"/>
                        <a:tabLst>
                          <a:tab pos="685800" algn="l"/>
                        </a:tabLst>
                      </a:pPr>
                      <a:r>
                        <a:rPr lang="en-US"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FDD bands: n7</a:t>
                      </a:r>
                      <a:endParaRPr lang="ja-JP"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0" lvl="2" indent="-228600" fontAlgn="base" hangingPunct="0">
                        <a:spcAft>
                          <a:spcPts val="900"/>
                        </a:spcAft>
                        <a:buClr>
                          <a:srgbClr val="000000"/>
                        </a:buClr>
                        <a:buSzPts val="1100"/>
                        <a:buFont typeface="Times New Roman" panose="02020603050405020304" pitchFamily="18" charset="0"/>
                        <a:buChar char="▪"/>
                        <a:tabLst>
                          <a:tab pos="1143000" algn="l"/>
                        </a:tabLst>
                      </a:pPr>
                      <a:r>
                        <a:rPr lang="en-US"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Note 1: </a:t>
                      </a:r>
                      <a:r>
                        <a:rPr lang="en-US" altLang="ja-JP" sz="1600" u="none" strike="noStrike" dirty="0" err="1">
                          <a:solidFill>
                            <a:srgbClr val="FF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Void</a:t>
                      </a:r>
                      <a:r>
                        <a:rPr lang="en-US" altLang="ja-JP" sz="1600" u="none" strike="dblStrike" baseline="0" dirty="0" err="1">
                          <a:solidFill>
                            <a:srgbClr val="FF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the</a:t>
                      </a:r>
                      <a:r>
                        <a:rPr lang="en-US" altLang="ja-JP" sz="1600" u="none" strike="dblStrike" baseline="0" dirty="0">
                          <a:solidFill>
                            <a:srgbClr val="FF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total number of example band should be limited to 3. n77/n78 are considered as one band during the study</a:t>
                      </a:r>
                      <a:r>
                        <a:rPr lang="en-US" altLang="ja-JP" sz="1600" u="none" strike="noStrike" dirty="0">
                          <a:solidFill>
                            <a:srgbClr val="FF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a:t>
                      </a:r>
                      <a:endParaRPr lang="ja-JP" altLang="ja-JP" sz="1600" u="none" strike="noStrike" dirty="0">
                        <a:solidFill>
                          <a:srgbClr val="FF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1143000" lvl="2" indent="-228600" fontAlgn="base" hangingPunct="0">
                        <a:spcAft>
                          <a:spcPts val="900"/>
                        </a:spcAft>
                        <a:buClr>
                          <a:srgbClr val="000000"/>
                        </a:buClr>
                        <a:buSzPts val="1100"/>
                        <a:buFont typeface="Times New Roman" panose="02020603050405020304" pitchFamily="18" charset="0"/>
                        <a:buChar char="▪"/>
                        <a:tabLst>
                          <a:tab pos="1143000" algn="l"/>
                        </a:tabLst>
                      </a:pPr>
                      <a:r>
                        <a:rPr lang="en-US"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Note 2: other bands to be introduced in the release independent way later on from Rel-18</a:t>
                      </a:r>
                      <a:endParaRPr lang="ja-JP"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1143000" lvl="2" indent="-228600" fontAlgn="base" hangingPunct="0">
                        <a:spcAft>
                          <a:spcPts val="900"/>
                        </a:spcAft>
                        <a:buClr>
                          <a:srgbClr val="000000"/>
                        </a:buClr>
                        <a:buSzPts val="1100"/>
                        <a:buFont typeface="Times New Roman" panose="02020603050405020304" pitchFamily="18" charset="0"/>
                        <a:buChar char="▪"/>
                        <a:tabLst>
                          <a:tab pos="1143000" algn="l"/>
                        </a:tabLst>
                      </a:pPr>
                      <a:r>
                        <a:rPr lang="en-US"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Note 3: specifying requirements for TDD bands has first priority</a:t>
                      </a:r>
                      <a:endParaRPr lang="ja-JP" altLang="ja-JP" sz="1600" u="none" strike="noStrike" dirty="0">
                        <a:solidFill>
                          <a:schemeClr val="tx1"/>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US"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Specify the UE RF requirements to support 8Rx</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US"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Study and specify the requirements to support SRS antenna switching for t1r8, t2r8, t4r8</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marL="742950" lvl="1" indent="-285750" hangingPunct="0">
                        <a:spcAft>
                          <a:spcPts val="900"/>
                        </a:spcAft>
                        <a:buFont typeface="Times New Roman" panose="02020603050405020304" pitchFamily="18" charset="0"/>
                        <a:buChar char="-"/>
                        <a:tabLst>
                          <a:tab pos="685800" algn="l"/>
                        </a:tabLst>
                      </a:pPr>
                      <a:r>
                        <a:rPr lang="en-US"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Discussion on t4r8 shall start after at least one PC for 4Tx is completed</a:t>
                      </a:r>
                      <a:endParaRPr lang="ja-JP" altLang="ja-JP"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hangingPunct="0">
                        <a:spcAft>
                          <a:spcPts val="900"/>
                        </a:spcAft>
                        <a:buFont typeface="Arial" panose="020B0604020202020204" pitchFamily="34" charset="0"/>
                        <a:buChar char="•"/>
                        <a:tabLst>
                          <a:tab pos="228600" algn="l"/>
                        </a:tabLst>
                      </a:pPr>
                      <a:r>
                        <a:rPr lang="en-US"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NOTE: Requirements are specified with phase approach. Objectives with 1st priority are considered first.</a:t>
                      </a:r>
                      <a:endParaRPr lang="ja-JP" altLang="ja-JP" sz="16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endParaRPr kumimoji="1" lang="ja-JP" alt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0462202"/>
                  </a:ext>
                </a:extLst>
              </a:tr>
            </a:tbl>
          </a:graphicData>
        </a:graphic>
      </p:graphicFrame>
    </p:spTree>
    <p:extLst>
      <p:ext uri="{BB962C8B-B14F-4D97-AF65-F5344CB8AC3E}">
        <p14:creationId xmlns:p14="http://schemas.microsoft.com/office/powerpoint/2010/main" val="1188764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5499377\OUT\tmp\01_corp_brandlogo_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32" y="2768927"/>
            <a:ext cx="6272773" cy="13689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NTT DOCOMO ロゴ」の画像検索結果"/>
          <p:cNvSpPr>
            <a:spLocks noChangeAspect="1" noChangeArrowheads="1"/>
          </p:cNvSpPr>
          <p:nvPr/>
        </p:nvSpPr>
        <p:spPr bwMode="auto">
          <a:xfrm>
            <a:off x="207433" y="-144461"/>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
        <p:nvSpPr>
          <p:cNvPr id="4" name="AutoShape 4" descr="「NTT DOCOMO ロゴ」の画像検索結果"/>
          <p:cNvSpPr>
            <a:spLocks noChangeAspect="1" noChangeArrowheads="1"/>
          </p:cNvSpPr>
          <p:nvPr/>
        </p:nvSpPr>
        <p:spPr bwMode="auto">
          <a:xfrm>
            <a:off x="410633" y="7940"/>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Tree>
    <p:extLst>
      <p:ext uri="{BB962C8B-B14F-4D97-AF65-F5344CB8AC3E}">
        <p14:creationId xmlns:p14="http://schemas.microsoft.com/office/powerpoint/2010/main" val="3751383928"/>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491</Words>
  <Application>Microsoft Office PowerPoint</Application>
  <PresentationFormat>ワイド画面</PresentationFormat>
  <Paragraphs>42</Paragraphs>
  <Slides>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5</vt:i4>
      </vt:variant>
    </vt:vector>
  </HeadingPairs>
  <TitlesOfParts>
    <vt:vector size="12" baseType="lpstr">
      <vt:lpstr>Arial</vt:lpstr>
      <vt:lpstr>Calibri</vt:lpstr>
      <vt:lpstr>Segoe UI</vt:lpstr>
      <vt:lpstr>Times New Roman</vt:lpstr>
      <vt:lpstr>Wingdings</vt:lpstr>
      <vt:lpstr>Custom Design</vt:lpstr>
      <vt:lpstr>1_標準デザイン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2022-11-30T02:13:18Z</dcterms:created>
  <dcterms:modified xsi:type="dcterms:W3CDTF">2022-12-05T04:23:47Z</dcterms:modified>
</cp:coreProperties>
</file>