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bookmarkIdSeed="6">
  <p:sldMasterIdLst>
    <p:sldMasterId id="2147483648" r:id="rId1"/>
    <p:sldMasterId id="2147483687" r:id="rId2"/>
  </p:sldMasterIdLst>
  <p:notesMasterIdLst>
    <p:notesMasterId r:id="rId9"/>
  </p:notesMasterIdLst>
  <p:handoutMasterIdLst>
    <p:handoutMasterId r:id="rId10"/>
  </p:handoutMasterIdLst>
  <p:sldIdLst>
    <p:sldId id="2379" r:id="rId3"/>
    <p:sldId id="2421" r:id="rId4"/>
    <p:sldId id="2417" r:id="rId5"/>
    <p:sldId id="2420" r:id="rId6"/>
    <p:sldId id="2419" r:id="rId7"/>
    <p:sldId id="282" r:id="rId8"/>
  </p:sldIdLst>
  <p:sldSz cx="9144000" cy="5143500" type="screen16x9"/>
  <p:notesSz cx="7099300" cy="10234613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914400" rtl="0" eaLnBrk="1" latinLnBrk="0" hangingPunct="1"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6pPr>
    <a:lvl7pPr marL="2743200" algn="l" defTabSz="914400" rtl="0" eaLnBrk="1" latinLnBrk="0" hangingPunct="1"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7pPr>
    <a:lvl8pPr marL="3200400" algn="l" defTabSz="914400" rtl="0" eaLnBrk="1" latinLnBrk="0" hangingPunct="1"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8pPr>
    <a:lvl9pPr marL="3657600" algn="l" defTabSz="914400" rtl="0" eaLnBrk="1" latinLnBrk="0" hangingPunct="1"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既定のセクション" id="{238D4B30-1AF5-4165-8259-B96CB6BC4371}">
          <p14:sldIdLst>
            <p14:sldId id="2379"/>
            <p14:sldId id="2421"/>
            <p14:sldId id="2417"/>
            <p14:sldId id="2420"/>
            <p14:sldId id="2419"/>
            <p14:sldId id="282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223" userDrawn="1">
          <p15:clr>
            <a:srgbClr val="A4A3A4"/>
          </p15:clr>
        </p15:guide>
        <p15:guide id="2" pos="2235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9EDB9"/>
    <a:srgbClr val="00B427"/>
    <a:srgbClr val="71FFB1"/>
    <a:srgbClr val="B3FFD5"/>
    <a:srgbClr val="FFFF00"/>
    <a:srgbClr val="FFCCFF"/>
    <a:srgbClr val="FFFFFF"/>
    <a:srgbClr val="FFFFCC"/>
    <a:srgbClr val="FF0000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5DA37D80-6434-44D0-A028-1B22A696006F}" styleName="淡色スタイル 3 - アクセント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BDBED569-4797-4DF1-A0F4-6AAB3CD982D8}" styleName="淡色スタイル 3 - アクセント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8A107856-5554-42FB-B03E-39F5DBC370BA}" styleName="中間スタイル 4 - アクセント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073A0DAA-6AF3-43AB-8588-CEC1D06C72B9}" styleName="スタイル (中間)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457" autoAdjust="0"/>
    <p:restoredTop sz="94474" autoAdjust="0"/>
  </p:normalViewPr>
  <p:slideViewPr>
    <p:cSldViewPr showGuides="1">
      <p:cViewPr varScale="1">
        <p:scale>
          <a:sx n="101" d="100"/>
          <a:sy n="101" d="100"/>
        </p:scale>
        <p:origin x="522" y="3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howGuides="1">
      <p:cViewPr varScale="1">
        <p:scale>
          <a:sx n="64" d="100"/>
          <a:sy n="64" d="100"/>
        </p:scale>
        <p:origin x="3572" y="40"/>
      </p:cViewPr>
      <p:guideLst>
        <p:guide orient="horz" pos="3223"/>
        <p:guide pos="2235"/>
      </p:guideLst>
    </p:cSldViewPr>
  </p:notesViewPr>
  <p:gridSpacing cx="45005" cy="45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860" cy="511649"/>
          </a:xfrm>
          <a:prstGeom prst="rect">
            <a:avLst/>
          </a:prstGeom>
        </p:spPr>
        <p:txBody>
          <a:bodyPr vert="horz" lIns="94650" tIns="47325" rIns="94650" bIns="47325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4020784" y="0"/>
            <a:ext cx="3076860" cy="511649"/>
          </a:xfrm>
          <a:prstGeom prst="rect">
            <a:avLst/>
          </a:prstGeom>
        </p:spPr>
        <p:txBody>
          <a:bodyPr vert="horz" lIns="94650" tIns="47325" rIns="94650" bIns="47325" rtlCol="0"/>
          <a:lstStyle>
            <a:lvl1pPr algn="r">
              <a:defRPr sz="1200"/>
            </a:lvl1pPr>
          </a:lstStyle>
          <a:p>
            <a:fld id="{0252BFE1-0827-475C-85D2-44E115FFD3DA}" type="datetimeFigureOut">
              <a:rPr kumimoji="1" lang="ja-JP" altLang="en-US" smtClean="0"/>
              <a:t>2022/12/5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9721330"/>
            <a:ext cx="3076860" cy="511648"/>
          </a:xfrm>
          <a:prstGeom prst="rect">
            <a:avLst/>
          </a:prstGeom>
        </p:spPr>
        <p:txBody>
          <a:bodyPr vert="horz" lIns="94650" tIns="47325" rIns="94650" bIns="47325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5243160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6860" cy="5116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650" tIns="47325" rIns="94650" bIns="47325" numCol="1" anchor="t" anchorCtr="0" compatLnSpc="1">
            <a:prstTxWarp prst="textNoShape">
              <a:avLst/>
            </a:prstTxWarp>
          </a:bodyPr>
          <a:lstStyle>
            <a:lvl1pPr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20784" y="0"/>
            <a:ext cx="3076860" cy="5116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650" tIns="47325" rIns="94650" bIns="47325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61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41288" y="768350"/>
            <a:ext cx="6821487" cy="383698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10428" y="4861482"/>
            <a:ext cx="5678445" cy="46048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650" tIns="47325" rIns="94650" bIns="4732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 noProof="0"/>
              <a:t>マスタ テキストの書式設定</a:t>
            </a:r>
          </a:p>
          <a:p>
            <a:pPr lvl="1"/>
            <a:r>
              <a:rPr lang="ja-JP" altLang="en-GB" noProof="0"/>
              <a:t>第 </a:t>
            </a:r>
            <a:r>
              <a:rPr lang="en-GB" altLang="ja-JP" noProof="0"/>
              <a:t>2 </a:t>
            </a:r>
            <a:r>
              <a:rPr lang="ja-JP" altLang="en-GB" noProof="0"/>
              <a:t>レベル</a:t>
            </a:r>
          </a:p>
          <a:p>
            <a:pPr lvl="2"/>
            <a:r>
              <a:rPr lang="ja-JP" altLang="en-GB" noProof="0"/>
              <a:t>第 </a:t>
            </a:r>
            <a:r>
              <a:rPr lang="en-GB" altLang="ja-JP" noProof="0"/>
              <a:t>3 </a:t>
            </a:r>
            <a:r>
              <a:rPr lang="ja-JP" altLang="en-GB" noProof="0"/>
              <a:t>レベル</a:t>
            </a:r>
          </a:p>
          <a:p>
            <a:pPr lvl="3"/>
            <a:r>
              <a:rPr lang="ja-JP" altLang="en-GB" noProof="0"/>
              <a:t>第 </a:t>
            </a:r>
            <a:r>
              <a:rPr lang="en-GB" altLang="ja-JP" noProof="0"/>
              <a:t>4 </a:t>
            </a:r>
            <a:r>
              <a:rPr lang="ja-JP" altLang="en-GB" noProof="0"/>
              <a:t>レベル</a:t>
            </a:r>
          </a:p>
          <a:p>
            <a:pPr lvl="4"/>
            <a:r>
              <a:rPr lang="ja-JP" altLang="en-GB" noProof="0"/>
              <a:t>第 </a:t>
            </a:r>
            <a:r>
              <a:rPr lang="en-GB" altLang="ja-JP" noProof="0"/>
              <a:t>5 </a:t>
            </a:r>
            <a:r>
              <a:rPr lang="ja-JP" altLang="en-GB" noProof="0"/>
              <a:t>レベル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721330"/>
            <a:ext cx="3076860" cy="5116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650" tIns="47325" rIns="94650" bIns="47325" numCol="1" anchor="b" anchorCtr="0" compatLnSpc="1">
            <a:prstTxWarp prst="textNoShape">
              <a:avLst/>
            </a:prstTxWarp>
          </a:bodyPr>
          <a:lstStyle>
            <a:lvl1pPr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20784" y="9721330"/>
            <a:ext cx="3076860" cy="5116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650" tIns="47325" rIns="94650" bIns="47325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fld id="{5E2C8AE7-5628-4DF3-9CBB-D0DF79F70B13}" type="slidenum">
              <a:rPr lang="en-GB" altLang="ja-JP"/>
              <a:pPr>
                <a:defRPr/>
              </a:pPr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308088642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3663" y="746125"/>
            <a:ext cx="6621462" cy="3725863"/>
          </a:xfrm>
          <a:ln/>
        </p:spPr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ja-JP" altLang="en-US">
              <a:ea typeface="ＭＳ Ｐ明朝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0194730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ja-JP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E2C8AE7-5628-4DF3-9CBB-D0DF79F70B13}" type="slidenum">
              <a:rPr lang="en-GB" altLang="ja-JP" smtClean="0"/>
              <a:pPr>
                <a:defRPr/>
              </a:pPr>
              <a:t>2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240004459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ja-JP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E2C8AE7-5628-4DF3-9CBB-D0DF79F70B13}" type="slidenum">
              <a:rPr lang="en-GB" altLang="ja-JP" smtClean="0"/>
              <a:pPr>
                <a:defRPr/>
              </a:pPr>
              <a:t>3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33912148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ja-JP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E2C8AE7-5628-4DF3-9CBB-D0DF79F70B13}" type="slidenum">
              <a:rPr lang="en-GB" altLang="ja-JP" smtClean="0"/>
              <a:pPr>
                <a:defRPr/>
              </a:pPr>
              <a:t>4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158413812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ja-JP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E2C8AE7-5628-4DF3-9CBB-D0DF79F70B13}" type="slidenum">
              <a:rPr lang="en-GB" altLang="ja-JP" smtClean="0"/>
              <a:pPr>
                <a:defRPr/>
              </a:pPr>
              <a:t>5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39262216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Line 8"/>
          <p:cNvSpPr>
            <a:spLocks noChangeShapeType="1"/>
          </p:cNvSpPr>
          <p:nvPr userDrawn="1"/>
        </p:nvSpPr>
        <p:spPr bwMode="auto">
          <a:xfrm>
            <a:off x="107953" y="608410"/>
            <a:ext cx="8893175" cy="0"/>
          </a:xfrm>
          <a:prstGeom prst="line">
            <a:avLst/>
          </a:prstGeom>
          <a:noFill/>
          <a:ln w="57150">
            <a:solidFill>
              <a:schemeClr val="accent6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ja-JP" altLang="en-US" sz="1800">
              <a:ea typeface="ＭＳ Ｐゴシック" pitchFamily="50" charset="-128"/>
            </a:endParaRPr>
          </a:p>
        </p:txBody>
      </p:sp>
      <p:sp>
        <p:nvSpPr>
          <p:cNvPr id="4198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77863" y="1597820"/>
            <a:ext cx="7772400" cy="1102519"/>
          </a:xfrm>
        </p:spPr>
        <p:txBody>
          <a:bodyPr/>
          <a:lstStyle>
            <a:lvl1pPr>
              <a:defRPr sz="3200" smtClean="0">
                <a:latin typeface="Calibri" panose="020F0502020204030204" pitchFamily="34" charset="0"/>
              </a:defRPr>
            </a:lvl1pPr>
          </a:lstStyle>
          <a:p>
            <a:endParaRPr lang="ja-JP" altLang="en-US" dirty="0"/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63663" y="2914650"/>
            <a:ext cx="6400800" cy="461665"/>
          </a:xfrm>
          <a:ln>
            <a:noFill/>
          </a:ln>
        </p:spPr>
        <p:txBody>
          <a:bodyPr/>
          <a:lstStyle>
            <a:lvl1pPr marL="0" indent="0" algn="ctr">
              <a:buFont typeface="Wingdings" pitchFamily="2" charset="2"/>
              <a:buNone/>
              <a:defRPr sz="2400" smtClean="0">
                <a:latin typeface="Calibri" panose="020F0502020204030204" pitchFamily="34" charset="0"/>
              </a:defRPr>
            </a:lvl1pPr>
          </a:lstStyle>
          <a:p>
            <a:endParaRPr lang="ja-JP" altLang="en-US" dirty="0"/>
          </a:p>
        </p:txBody>
      </p:sp>
      <p:sp>
        <p:nvSpPr>
          <p:cNvPr id="8" name="Text Box 9"/>
          <p:cNvSpPr txBox="1">
            <a:spLocks noChangeArrowheads="1"/>
          </p:cNvSpPr>
          <p:nvPr userDrawn="1"/>
        </p:nvSpPr>
        <p:spPr bwMode="auto">
          <a:xfrm>
            <a:off x="0" y="4851065"/>
            <a:ext cx="4265463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ja-JP" sz="1400" b="0" dirty="0">
                <a:solidFill>
                  <a:schemeClr val="bg1">
                    <a:lumMod val="75000"/>
                  </a:schemeClr>
                </a:solidFill>
                <a:latin typeface="Calibri" panose="020F0502020204030204" pitchFamily="34" charset="0"/>
              </a:rPr>
              <a:t>NTT DOCOMO, INC., Copyright 2022, All rights reserved.</a:t>
            </a:r>
            <a:endParaRPr lang="en-GB" altLang="ja-JP" sz="1400" b="0" dirty="0">
              <a:solidFill>
                <a:schemeClr val="bg1">
                  <a:lumMod val="75000"/>
                </a:schemeClr>
              </a:solidFill>
              <a:latin typeface="Calibri" panose="020F0502020204030204" pitchFamily="34" charset="0"/>
            </a:endParaRPr>
          </a:p>
        </p:txBody>
      </p:sp>
      <p:pic>
        <p:nvPicPr>
          <p:cNvPr id="11" name="Picture 7" descr="01_corp_brandlogo_S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52319" y="241292"/>
            <a:ext cx="1412203" cy="3076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000">
                <a:latin typeface="Calibri" panose="020F0502020204030204" pitchFamily="34" charset="0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 hasCustomPrompt="1"/>
          </p:nvPr>
        </p:nvSpPr>
        <p:spPr>
          <a:xfrm>
            <a:off x="161925" y="714375"/>
            <a:ext cx="8820150" cy="1369606"/>
          </a:xfrm>
        </p:spPr>
        <p:txBody>
          <a:bodyPr/>
          <a:lstStyle>
            <a:lvl1pPr>
              <a:defRPr sz="1400">
                <a:latin typeface="Calibri" panose="020F0502020204030204" pitchFamily="34" charset="0"/>
              </a:defRPr>
            </a:lvl1pPr>
            <a:lvl2pPr marL="444500" indent="-179388">
              <a:buFont typeface="Arial" pitchFamily="34" charset="0"/>
              <a:buChar char="•"/>
              <a:defRPr sz="1400">
                <a:latin typeface="Calibri" panose="020F0502020204030204" pitchFamily="34" charset="0"/>
              </a:defRPr>
            </a:lvl2pPr>
            <a:lvl3pPr marL="623888" indent="-179388">
              <a:buFont typeface="Arial" pitchFamily="34" charset="0"/>
              <a:buChar char="»"/>
              <a:defRPr sz="1200">
                <a:latin typeface="Calibri" panose="020F0502020204030204" pitchFamily="34" charset="0"/>
              </a:defRPr>
            </a:lvl3pPr>
            <a:lvl4pPr marL="803275" indent="-179388">
              <a:buFont typeface="Times New Roman" pitchFamily="18" charset="0"/>
              <a:buChar char="–"/>
              <a:defRPr sz="1100">
                <a:latin typeface="Calibri" panose="020F0502020204030204" pitchFamily="34" charset="0"/>
              </a:defRPr>
            </a:lvl4pPr>
            <a:lvl5pPr marL="982663" indent="-179388">
              <a:buFont typeface="Wingdings" pitchFamily="2" charset="2"/>
              <a:buChar char="ü"/>
              <a:defRPr sz="1050">
                <a:latin typeface="Calibri" panose="020F0502020204030204" pitchFamily="34" charset="0"/>
              </a:defRPr>
            </a:lvl5pPr>
            <a:lvl6pPr marL="1217613" indent="-228600">
              <a:buFont typeface="Wingdings" panose="05000000000000000000" pitchFamily="2" charset="2"/>
              <a:buChar char="Ø"/>
              <a:defRPr sz="1000"/>
            </a:lvl6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altLang="ja-JP" dirty="0"/>
          </a:p>
          <a:p>
            <a:pPr lvl="5"/>
            <a:r>
              <a:rPr lang="ja-JP" altLang="en-US" dirty="0"/>
              <a:t>第 </a:t>
            </a:r>
            <a:r>
              <a:rPr lang="en-US" altLang="ja-JP" dirty="0"/>
              <a:t>6 </a:t>
            </a:r>
            <a:r>
              <a:rPr lang="ja-JP" altLang="en-US" dirty="0"/>
              <a:t>レベル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000">
                <a:latin typeface="Calibri" panose="020F0502020204030204" pitchFamily="34" charset="0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79388" y="58342"/>
            <a:ext cx="7129462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 dirty="0"/>
              <a:t>マスタ タイトルの書式設定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61925" y="714376"/>
            <a:ext cx="8820150" cy="11757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  <p:sp>
        <p:nvSpPr>
          <p:cNvPr id="1032" name="Line 8"/>
          <p:cNvSpPr>
            <a:spLocks noChangeShapeType="1"/>
          </p:cNvSpPr>
          <p:nvPr userDrawn="1"/>
        </p:nvSpPr>
        <p:spPr bwMode="auto">
          <a:xfrm>
            <a:off x="107953" y="608410"/>
            <a:ext cx="8893175" cy="0"/>
          </a:xfrm>
          <a:prstGeom prst="line">
            <a:avLst/>
          </a:prstGeom>
          <a:noFill/>
          <a:ln w="57150">
            <a:solidFill>
              <a:schemeClr val="accent6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ja-JP" altLang="en-US" sz="1800">
              <a:ea typeface="ＭＳ Ｐゴシック" pitchFamily="50" charset="-128"/>
            </a:endParaRPr>
          </a:p>
        </p:txBody>
      </p:sp>
      <p:sp>
        <p:nvSpPr>
          <p:cNvPr id="1036" name="Text Box 12"/>
          <p:cNvSpPr txBox="1">
            <a:spLocks noChangeArrowheads="1"/>
          </p:cNvSpPr>
          <p:nvPr userDrawn="1"/>
        </p:nvSpPr>
        <p:spPr bwMode="auto">
          <a:xfrm>
            <a:off x="8736626" y="4843783"/>
            <a:ext cx="396262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>
              <a:defRPr/>
            </a:pPr>
            <a:fld id="{FDAF5FD0-3C21-406B-8448-EA50035719F9}" type="slidenum">
              <a:rPr lang="en-GB" altLang="ja-JP" sz="1400">
                <a:solidFill>
                  <a:schemeClr val="bg1">
                    <a:lumMod val="85000"/>
                  </a:schemeClr>
                </a:solidFill>
                <a:latin typeface="Calibri" panose="020F0502020204030204" pitchFamily="34" charset="0"/>
              </a:rPr>
              <a:pPr algn="r">
                <a:defRPr/>
              </a:pPr>
              <a:t>‹#›</a:t>
            </a:fld>
            <a:endParaRPr lang="en-GB" altLang="ja-JP" sz="1400" dirty="0">
              <a:solidFill>
                <a:schemeClr val="bg1">
                  <a:lumMod val="85000"/>
                </a:schemeClr>
              </a:solidFill>
              <a:latin typeface="Calibri" panose="020F0502020204030204" pitchFamily="34" charset="0"/>
            </a:endParaRPr>
          </a:p>
        </p:txBody>
      </p:sp>
      <p:pic>
        <p:nvPicPr>
          <p:cNvPr id="11" name="Picture 7" descr="01_corp_brandlogo_S"/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452319" y="241292"/>
            <a:ext cx="1412203" cy="3076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 Box 9"/>
          <p:cNvSpPr txBox="1">
            <a:spLocks noChangeArrowheads="1"/>
          </p:cNvSpPr>
          <p:nvPr userDrawn="1"/>
        </p:nvSpPr>
        <p:spPr bwMode="auto">
          <a:xfrm>
            <a:off x="0" y="4851065"/>
            <a:ext cx="4265463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ja-JP" sz="1400" b="0" dirty="0">
                <a:solidFill>
                  <a:schemeClr val="bg1">
                    <a:lumMod val="75000"/>
                  </a:schemeClr>
                </a:solidFill>
                <a:latin typeface="Calibri" panose="020F0502020204030204" pitchFamily="34" charset="0"/>
              </a:rPr>
              <a:t>NTT DOCOMO, INC., Copyright 2022, All rights reserved.</a:t>
            </a:r>
            <a:endParaRPr lang="en-GB" altLang="ja-JP" sz="1400" b="0" dirty="0">
              <a:solidFill>
                <a:schemeClr val="bg1">
                  <a:lumMod val="75000"/>
                </a:schemeClr>
              </a:solidFill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76" r:id="rId2"/>
    <p:sldLayoutId id="2147483680" r:id="rId3"/>
    <p:sldLayoutId id="2147483681" r:id="rId4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2400" b="1">
          <a:solidFill>
            <a:schemeClr val="tx2"/>
          </a:solidFill>
          <a:latin typeface="Calibri" panose="020F0502020204030204" pitchFamily="34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5pPr>
      <a:lvl6pPr marL="4572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6pPr>
      <a:lvl7pPr marL="9144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7pPr>
      <a:lvl8pPr marL="13716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8pPr>
      <a:lvl9pPr marL="18288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9pPr>
    </p:titleStyle>
    <p:bodyStyle>
      <a:lvl1pPr marL="265113" indent="-265113" algn="l" rtl="0" eaLnBrk="0" fontAlgn="base" hangingPunct="0">
        <a:spcBef>
          <a:spcPct val="20000"/>
        </a:spcBef>
        <a:spcAft>
          <a:spcPct val="0"/>
        </a:spcAft>
        <a:buClr>
          <a:srgbClr val="CC0033"/>
        </a:buClr>
        <a:buFont typeface="Wingdings" pitchFamily="2" charset="2"/>
        <a:buChar char="n"/>
        <a:defRPr kumimoji="1" sz="14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1pPr>
      <a:lvl2pPr marL="444500" indent="-179388" algn="l" rtl="0" eaLnBrk="0" fontAlgn="base" hangingPunct="0">
        <a:spcBef>
          <a:spcPct val="20000"/>
        </a:spcBef>
        <a:spcAft>
          <a:spcPct val="0"/>
        </a:spcAft>
        <a:buClr>
          <a:srgbClr val="CC0033"/>
        </a:buClr>
        <a:buChar char="•"/>
        <a:defRPr kumimoji="1" sz="1400">
          <a:solidFill>
            <a:schemeClr val="tx1"/>
          </a:solidFill>
          <a:latin typeface="Calibri" panose="020F0502020204030204" pitchFamily="34" charset="0"/>
          <a:ea typeface="+mn-ea"/>
        </a:defRPr>
      </a:lvl2pPr>
      <a:lvl3pPr marL="623888" indent="-179388" algn="l" rtl="0" eaLnBrk="0" fontAlgn="base" hangingPunct="0">
        <a:spcBef>
          <a:spcPct val="20000"/>
        </a:spcBef>
        <a:spcAft>
          <a:spcPct val="0"/>
        </a:spcAft>
        <a:buChar char="•"/>
        <a:defRPr kumimoji="1" sz="1200">
          <a:solidFill>
            <a:schemeClr val="tx1"/>
          </a:solidFill>
          <a:latin typeface="Calibri" panose="020F0502020204030204" pitchFamily="34" charset="0"/>
          <a:ea typeface="+mn-ea"/>
        </a:defRPr>
      </a:lvl3pPr>
      <a:lvl4pPr marL="803275" indent="-1793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kumimoji="1" sz="1100" i="0">
          <a:solidFill>
            <a:schemeClr val="tx1"/>
          </a:solidFill>
          <a:latin typeface="Calibri" panose="020F0502020204030204" pitchFamily="34" charset="0"/>
          <a:ea typeface="+mn-ea"/>
        </a:defRPr>
      </a:lvl4pPr>
      <a:lvl5pPr marL="982663" indent="-179388" algn="l" rtl="0" eaLnBrk="0" fontAlgn="base" hangingPunct="0">
        <a:spcBef>
          <a:spcPct val="20000"/>
        </a:spcBef>
        <a:spcAft>
          <a:spcPct val="0"/>
        </a:spcAft>
        <a:buFont typeface="Times New Roman" pitchFamily="18" charset="0"/>
        <a:buChar char="–"/>
        <a:defRPr kumimoji="1" sz="900" i="0">
          <a:solidFill>
            <a:schemeClr val="tx1"/>
          </a:solidFill>
          <a:latin typeface="Calibri" panose="020F0502020204030204" pitchFamily="34" charset="0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40310149"/>
      </p:ext>
    </p:extLst>
  </p:cSld>
  <p:clrMap bg1="lt1" tx1="dk1" bg2="lt2" tx2="dk2" accent1="accent1" accent2="accent2" accent3="accent3" accent4="accent4" accent5="accent5" accent6="accent6" hlink="hlink" folHlink="folHlink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en-US" altLang="ja-JP" dirty="0"/>
              <a:t>Discussion on study for ambient IoT</a:t>
            </a:r>
            <a:endParaRPr lang="ja-JP" altLang="en-US" dirty="0">
              <a:latin typeface="+mj-lt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dirty="0"/>
              <a:t>NTT DOCOMO, INC.</a:t>
            </a:r>
            <a:endParaRPr lang="ja-JP" altLang="en-US" dirty="0"/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057AFA79-FFEA-498C-A102-805245EB7626}"/>
              </a:ext>
            </a:extLst>
          </p:cNvPr>
          <p:cNvSpPr txBox="1"/>
          <p:nvPr/>
        </p:nvSpPr>
        <p:spPr>
          <a:xfrm>
            <a:off x="71500" y="591530"/>
            <a:ext cx="6390710" cy="113877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umimoji="1" sz="1900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1pPr>
            <a:lvl2pPr marL="609523" algn="l" rtl="0" fontAlgn="base">
              <a:spcBef>
                <a:spcPct val="0"/>
              </a:spcBef>
              <a:spcAft>
                <a:spcPct val="0"/>
              </a:spcAft>
              <a:defRPr kumimoji="1" sz="1900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2pPr>
            <a:lvl3pPr marL="1219050" algn="l" rtl="0" fontAlgn="base">
              <a:spcBef>
                <a:spcPct val="0"/>
              </a:spcBef>
              <a:spcAft>
                <a:spcPct val="0"/>
              </a:spcAft>
              <a:defRPr kumimoji="1" sz="1900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3pPr>
            <a:lvl4pPr marL="1828573" algn="l" rtl="0" fontAlgn="base">
              <a:spcBef>
                <a:spcPct val="0"/>
              </a:spcBef>
              <a:spcAft>
                <a:spcPct val="0"/>
              </a:spcAft>
              <a:defRPr kumimoji="1" sz="1900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4pPr>
            <a:lvl5pPr marL="2438098" algn="l" rtl="0" fontAlgn="base">
              <a:spcBef>
                <a:spcPct val="0"/>
              </a:spcBef>
              <a:spcAft>
                <a:spcPct val="0"/>
              </a:spcAft>
              <a:defRPr kumimoji="1" sz="1900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5pPr>
            <a:lvl6pPr marL="3047620" algn="l" defTabSz="1219050" rtl="0" eaLnBrk="1" latinLnBrk="0" hangingPunct="1">
              <a:defRPr kumimoji="1" sz="1900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6pPr>
            <a:lvl7pPr marL="3657143" algn="l" defTabSz="1219050" rtl="0" eaLnBrk="1" latinLnBrk="0" hangingPunct="1">
              <a:defRPr kumimoji="1" sz="1900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7pPr>
            <a:lvl8pPr marL="4266667" algn="l" defTabSz="1219050" rtl="0" eaLnBrk="1" latinLnBrk="0" hangingPunct="1">
              <a:defRPr kumimoji="1" sz="1900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8pPr>
            <a:lvl9pPr marL="4876191" algn="l" defTabSz="1219050" rtl="0" eaLnBrk="1" latinLnBrk="0" hangingPunct="1">
              <a:defRPr kumimoji="1" sz="1900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9pPr>
          </a:lstStyle>
          <a:p>
            <a:pPr hangingPunct="0">
              <a:spcBef>
                <a:spcPts val="0"/>
              </a:spcBef>
              <a:spcAft>
                <a:spcPts val="0"/>
              </a:spcAft>
            </a:pPr>
            <a:r>
              <a:rPr lang="en-US" altLang="ja-JP" sz="2000" b="1" dirty="0">
                <a:effectLst/>
                <a:latin typeface="+mn-lt"/>
                <a:ea typeface="Times New Roman" panose="02020603050405020304" pitchFamily="18" charset="0"/>
                <a:cs typeface="Segoe UI" panose="020B0502040204020203" pitchFamily="34" charset="0"/>
              </a:rPr>
              <a:t>3GPP TSG RAN #98-e</a:t>
            </a:r>
          </a:p>
          <a:p>
            <a:pPr hangingPunct="0">
              <a:spcBef>
                <a:spcPts val="0"/>
              </a:spcBef>
              <a:spcAft>
                <a:spcPts val="0"/>
              </a:spcAft>
            </a:pPr>
            <a:r>
              <a:rPr lang="en-US" altLang="ja-JP" sz="2000" b="1" dirty="0">
                <a:effectLst/>
                <a:latin typeface="+mn-lt"/>
                <a:ea typeface="Times New Roman" panose="02020603050405020304" pitchFamily="18" charset="0"/>
                <a:cs typeface="Segoe UI" panose="020B0502040204020203" pitchFamily="34" charset="0"/>
              </a:rPr>
              <a:t>E-meeting, </a:t>
            </a:r>
            <a:r>
              <a:rPr lang="en-US" altLang="ja-JP" sz="2000" b="1" dirty="0">
                <a:latin typeface="+mn-lt"/>
                <a:ea typeface="Times New Roman" panose="02020603050405020304" pitchFamily="18" charset="0"/>
                <a:cs typeface="Segoe UI" panose="020B0502040204020203" pitchFamily="34" charset="0"/>
              </a:rPr>
              <a:t>December</a:t>
            </a:r>
            <a:r>
              <a:rPr lang="en-US" altLang="ja-JP" sz="2000" b="1" dirty="0">
                <a:effectLst/>
                <a:latin typeface="+mn-lt"/>
                <a:ea typeface="Times New Roman" panose="02020603050405020304" pitchFamily="18" charset="0"/>
                <a:cs typeface="Segoe UI" panose="020B0502040204020203" pitchFamily="34" charset="0"/>
              </a:rPr>
              <a:t> 12</a:t>
            </a:r>
            <a:r>
              <a:rPr lang="en-US" altLang="ja-JP" sz="2000" b="1" baseline="30000" dirty="0">
                <a:latin typeface="+mn-lt"/>
                <a:ea typeface="Times New Roman" panose="02020603050405020304" pitchFamily="18" charset="0"/>
                <a:cs typeface="Segoe UI" panose="020B0502040204020203" pitchFamily="34" charset="0"/>
              </a:rPr>
              <a:t>th</a:t>
            </a:r>
            <a:r>
              <a:rPr lang="en-US" altLang="ja-JP" sz="2000" b="1" dirty="0">
                <a:effectLst/>
                <a:latin typeface="+mn-lt"/>
                <a:ea typeface="Times New Roman" panose="02020603050405020304" pitchFamily="18" charset="0"/>
                <a:cs typeface="Segoe UI" panose="020B0502040204020203" pitchFamily="34" charset="0"/>
              </a:rPr>
              <a:t> - 16</a:t>
            </a:r>
            <a:r>
              <a:rPr lang="en-US" altLang="ja-JP" sz="2000" b="1" baseline="30000" dirty="0">
                <a:latin typeface="+mn-lt"/>
                <a:ea typeface="Times New Roman" panose="02020603050405020304" pitchFamily="18" charset="0"/>
                <a:cs typeface="Segoe UI" panose="020B0502040204020203" pitchFamily="34" charset="0"/>
              </a:rPr>
              <a:t>th</a:t>
            </a:r>
            <a:r>
              <a:rPr lang="en-US" altLang="ja-JP" sz="2000" b="1" dirty="0">
                <a:effectLst/>
                <a:latin typeface="+mn-lt"/>
                <a:ea typeface="Times New Roman" panose="02020603050405020304" pitchFamily="18" charset="0"/>
                <a:cs typeface="Segoe UI" panose="020B0502040204020203" pitchFamily="34" charset="0"/>
              </a:rPr>
              <a:t>, 2022</a:t>
            </a:r>
            <a:endParaRPr lang="en-US" altLang="ja-JP" sz="1800" b="1" dirty="0">
              <a:effectLst/>
              <a:latin typeface="+mn-lt"/>
              <a:ea typeface="Times New Roman" panose="02020603050405020304" pitchFamily="18" charset="0"/>
              <a:cs typeface="Segoe UI" panose="020B0502040204020203" pitchFamily="34" charset="0"/>
            </a:endParaRPr>
          </a:p>
          <a:p>
            <a:pPr hangingPunct="0">
              <a:spcBef>
                <a:spcPts val="0"/>
              </a:spcBef>
              <a:spcAft>
                <a:spcPts val="0"/>
              </a:spcAft>
            </a:pPr>
            <a:r>
              <a:rPr lang="en-US" altLang="ja-JP" sz="1400" b="1" dirty="0">
                <a:effectLst/>
                <a:latin typeface="+mn-lt"/>
                <a:ea typeface="Times New Roman" panose="02020603050405020304" pitchFamily="18" charset="0"/>
                <a:cs typeface="Segoe UI" panose="020B0502040204020203" pitchFamily="34" charset="0"/>
              </a:rPr>
              <a:t>Agenda Item:</a:t>
            </a:r>
            <a:r>
              <a:rPr lang="en-US" altLang="ja-JP" sz="1400" dirty="0">
                <a:effectLst/>
                <a:latin typeface="+mn-lt"/>
                <a:ea typeface="Times New Roman" panose="02020603050405020304" pitchFamily="18" charset="0"/>
                <a:cs typeface="Segoe UI" panose="020B0502040204020203" pitchFamily="34" charset="0"/>
              </a:rPr>
              <a:t>	</a:t>
            </a:r>
            <a:r>
              <a:rPr lang="en-US" altLang="ja-JP" sz="1400" b="1" dirty="0">
                <a:effectLst/>
                <a:latin typeface="+mn-lt"/>
                <a:ea typeface="Times New Roman" panose="02020603050405020304" pitchFamily="18" charset="0"/>
                <a:cs typeface="Segoe UI" panose="020B0502040204020203" pitchFamily="34" charset="0"/>
              </a:rPr>
              <a:t>	</a:t>
            </a:r>
            <a:r>
              <a:rPr lang="en-US" altLang="ja-JP" sz="1400" b="1" dirty="0">
                <a:latin typeface="+mn-lt"/>
                <a:ea typeface="Times New Roman" panose="02020603050405020304" pitchFamily="18" charset="0"/>
                <a:cs typeface="Segoe UI" panose="020B0502040204020203" pitchFamily="34" charset="0"/>
              </a:rPr>
              <a:t>9.2.3</a:t>
            </a:r>
            <a:endParaRPr lang="ja-JP" altLang="ja-JP" sz="1400" dirty="0">
              <a:effectLst/>
              <a:latin typeface="+mn-lt"/>
              <a:ea typeface="Times New Roman" panose="02020603050405020304" pitchFamily="18" charset="0"/>
              <a:cs typeface="Segoe UI" panose="020B0502040204020203" pitchFamily="34" charset="0"/>
            </a:endParaRPr>
          </a:p>
          <a:p>
            <a:pPr hangingPunct="0">
              <a:spcBef>
                <a:spcPts val="0"/>
              </a:spcBef>
              <a:spcAft>
                <a:spcPts val="0"/>
              </a:spcAft>
            </a:pPr>
            <a:r>
              <a:rPr lang="en-GB" altLang="ja-JP" sz="1400" b="1" dirty="0">
                <a:effectLst/>
                <a:latin typeface="+mn-lt"/>
                <a:ea typeface="Times New Roman" panose="02020603050405020304" pitchFamily="18" charset="0"/>
                <a:cs typeface="Segoe UI" panose="020B0502040204020203" pitchFamily="34" charset="0"/>
              </a:rPr>
              <a:t>Document for:</a:t>
            </a:r>
            <a:r>
              <a:rPr lang="en-GB" altLang="ja-JP" sz="1400" dirty="0">
                <a:effectLst/>
                <a:latin typeface="+mn-lt"/>
                <a:ea typeface="Times New Roman" panose="02020603050405020304" pitchFamily="18" charset="0"/>
                <a:cs typeface="Segoe UI" panose="020B0502040204020203" pitchFamily="34" charset="0"/>
              </a:rPr>
              <a:t>		</a:t>
            </a:r>
            <a:r>
              <a:rPr lang="en-GB" altLang="ja-JP" sz="1400" b="1" dirty="0">
                <a:effectLst/>
                <a:latin typeface="+mn-lt"/>
                <a:ea typeface="Times New Roman" panose="02020603050405020304" pitchFamily="18" charset="0"/>
                <a:cs typeface="Segoe UI" panose="020B0502040204020203" pitchFamily="34" charset="0"/>
              </a:rPr>
              <a:t>Decision</a:t>
            </a:r>
            <a:endParaRPr lang="ja-JP" altLang="ja-JP" sz="1200" dirty="0">
              <a:effectLst/>
              <a:latin typeface="+mn-lt"/>
              <a:ea typeface="Times New Roman" panose="02020603050405020304" pitchFamily="18" charset="0"/>
              <a:cs typeface="Segoe UI" panose="020B0502040204020203" pitchFamily="34" charset="0"/>
            </a:endParaRP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1A204F25-287F-492A-824E-2B9A7FFF3DF1}"/>
              </a:ext>
            </a:extLst>
          </p:cNvPr>
          <p:cNvSpPr txBox="1"/>
          <p:nvPr/>
        </p:nvSpPr>
        <p:spPr>
          <a:xfrm>
            <a:off x="7388552" y="694565"/>
            <a:ext cx="166518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umimoji="1" sz="1900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1pPr>
            <a:lvl2pPr marL="609523" algn="l" rtl="0" fontAlgn="base">
              <a:spcBef>
                <a:spcPct val="0"/>
              </a:spcBef>
              <a:spcAft>
                <a:spcPct val="0"/>
              </a:spcAft>
              <a:defRPr kumimoji="1" sz="1900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2pPr>
            <a:lvl3pPr marL="1219050" algn="l" rtl="0" fontAlgn="base">
              <a:spcBef>
                <a:spcPct val="0"/>
              </a:spcBef>
              <a:spcAft>
                <a:spcPct val="0"/>
              </a:spcAft>
              <a:defRPr kumimoji="1" sz="1900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3pPr>
            <a:lvl4pPr marL="1828573" algn="l" rtl="0" fontAlgn="base">
              <a:spcBef>
                <a:spcPct val="0"/>
              </a:spcBef>
              <a:spcAft>
                <a:spcPct val="0"/>
              </a:spcAft>
              <a:defRPr kumimoji="1" sz="1900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4pPr>
            <a:lvl5pPr marL="2438098" algn="l" rtl="0" fontAlgn="base">
              <a:spcBef>
                <a:spcPct val="0"/>
              </a:spcBef>
              <a:spcAft>
                <a:spcPct val="0"/>
              </a:spcAft>
              <a:defRPr kumimoji="1" sz="1900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5pPr>
            <a:lvl6pPr marL="3047620" algn="l" defTabSz="1219050" rtl="0" eaLnBrk="1" latinLnBrk="0" hangingPunct="1">
              <a:defRPr kumimoji="1" sz="1900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6pPr>
            <a:lvl7pPr marL="3657143" algn="l" defTabSz="1219050" rtl="0" eaLnBrk="1" latinLnBrk="0" hangingPunct="1">
              <a:defRPr kumimoji="1" sz="1900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7pPr>
            <a:lvl8pPr marL="4266667" algn="l" defTabSz="1219050" rtl="0" eaLnBrk="1" latinLnBrk="0" hangingPunct="1">
              <a:defRPr kumimoji="1" sz="1900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8pPr>
            <a:lvl9pPr marL="4876191" algn="l" defTabSz="1219050" rtl="0" eaLnBrk="1" latinLnBrk="0" hangingPunct="1">
              <a:defRPr kumimoji="1" sz="1900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9pPr>
          </a:lstStyle>
          <a:p>
            <a:pPr hangingPunct="0">
              <a:spcBef>
                <a:spcPts val="600"/>
              </a:spcBef>
              <a:spcAft>
                <a:spcPts val="900"/>
              </a:spcAft>
            </a:pPr>
            <a:r>
              <a:rPr lang="en-US" altLang="ja-JP" sz="2000" b="1" dirty="0">
                <a:latin typeface="+mn-lt"/>
                <a:ea typeface="Times New Roman" panose="02020603050405020304" pitchFamily="18" charset="0"/>
                <a:cs typeface="Segoe UI" panose="020B0502040204020203" pitchFamily="34" charset="0"/>
              </a:rPr>
              <a:t>RP-223161</a:t>
            </a:r>
            <a:endParaRPr lang="ja-JP" altLang="ja-JP" sz="2000" dirty="0">
              <a:effectLst/>
              <a:latin typeface="+mn-lt"/>
              <a:ea typeface="Times New Roman" panose="02020603050405020304" pitchFamily="18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9607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>
                <a:solidFill>
                  <a:srgbClr val="1D1C1D"/>
                </a:solidFill>
                <a:latin typeface="NotoSansJP"/>
              </a:rPr>
              <a:t>Background</a:t>
            </a:r>
            <a:endParaRPr lang="en-US" altLang="ja-JP" b="1" dirty="0">
              <a:solidFill>
                <a:srgbClr val="1D1C1D"/>
              </a:solidFill>
              <a:latin typeface="NotoSansJP"/>
            </a:endParaRPr>
          </a:p>
        </p:txBody>
      </p:sp>
      <p:sp>
        <p:nvSpPr>
          <p:cNvPr id="8" name="コンテンツ プレースホルダー 2">
            <a:extLst>
              <a:ext uri="{FF2B5EF4-FFF2-40B4-BE49-F238E27FC236}">
                <a16:creationId xmlns:a16="http://schemas.microsoft.com/office/drawing/2014/main" id="{A5F6FE3F-49A3-4F0B-8BAD-DE914E6F300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1925" y="636535"/>
            <a:ext cx="8820150" cy="1114151"/>
          </a:xfrm>
        </p:spPr>
        <p:txBody>
          <a:bodyPr/>
          <a:lstStyle/>
          <a:p>
            <a:r>
              <a:rPr lang="en-US" altLang="ja-JP" sz="1600" b="1" u="sng" dirty="0">
                <a:solidFill>
                  <a:srgbClr val="1D1C1D"/>
                </a:solidFill>
                <a:latin typeface="NotoSansJP"/>
              </a:rPr>
              <a:t>New SID: Study on Ambient IoT </a:t>
            </a:r>
          </a:p>
          <a:p>
            <a:pPr lvl="1"/>
            <a:r>
              <a:rPr lang="en-US" altLang="ja-JP" dirty="0">
                <a:solidFill>
                  <a:srgbClr val="1D1C1D"/>
                </a:solidFill>
                <a:latin typeface="NotoSansJP"/>
              </a:rPr>
              <a:t>SID (RP-222685) was approved at the RAN#97-e meeting.</a:t>
            </a:r>
          </a:p>
          <a:p>
            <a:pPr lvl="1"/>
            <a:r>
              <a:rPr lang="en-US" altLang="ja-JP" dirty="0">
                <a:solidFill>
                  <a:srgbClr val="1D1C1D"/>
                </a:solidFill>
                <a:latin typeface="NotoSansJP"/>
              </a:rPr>
              <a:t>The followings are excerpted from SID objectives</a:t>
            </a:r>
            <a:endParaRPr lang="en-US" altLang="ja-JP" sz="1200" dirty="0">
              <a:solidFill>
                <a:srgbClr val="1D1C1D"/>
              </a:solidFill>
              <a:latin typeface="NotoSansJP"/>
            </a:endParaRPr>
          </a:p>
          <a:p>
            <a:pPr lvl="1"/>
            <a:endParaRPr lang="en-US" altLang="ja-JP" dirty="0">
              <a:solidFill>
                <a:srgbClr val="1D1C1D"/>
              </a:solidFill>
              <a:latin typeface="NotoSansJP"/>
            </a:endParaRP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D45DD034-A229-48EB-983C-EBA8BD59CBF3}"/>
              </a:ext>
            </a:extLst>
          </p:cNvPr>
          <p:cNvSpPr txBox="1"/>
          <p:nvPr/>
        </p:nvSpPr>
        <p:spPr>
          <a:xfrm>
            <a:off x="545476" y="1467095"/>
            <a:ext cx="8031969" cy="36387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285750" indent="-285750" algn="just">
              <a:lnSpc>
                <a:spcPct val="107000"/>
              </a:lnSpc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228600" algn="l"/>
              </a:tabLst>
            </a:pPr>
            <a:r>
              <a:rPr lang="en-US" altLang="ja-JP" sz="900" dirty="0">
                <a:effectLst/>
                <a:latin typeface="Times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Identify the suitable deployment scenarios and their characteristics, at least for the use cases/services agreed in SA1’s “Study on Ambient power-enabled internet of Things”, comprising among at least the following aspects</a:t>
            </a:r>
            <a:endParaRPr lang="ja-JP" altLang="ja-JP" sz="1050" dirty="0">
              <a:effectLst/>
              <a:latin typeface="Times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685800" lvl="1" indent="-228600" algn="just">
              <a:lnSpc>
                <a:spcPct val="107000"/>
              </a:lnSpc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498475" algn="l"/>
              </a:tabLst>
            </a:pPr>
            <a:r>
              <a:rPr lang="en-US" altLang="ja-JP" sz="900" dirty="0">
                <a:effectLst/>
                <a:latin typeface="Times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Indoor/outdoor environment</a:t>
            </a:r>
            <a:endParaRPr lang="ja-JP" altLang="ja-JP" sz="1050" dirty="0">
              <a:effectLst/>
              <a:latin typeface="Times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685800" lvl="1" indent="-228600" algn="just">
              <a:lnSpc>
                <a:spcPct val="107000"/>
              </a:lnSpc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498475" algn="l"/>
              </a:tabLst>
            </a:pPr>
            <a:r>
              <a:rPr lang="en-US" altLang="ja-JP" sz="900" dirty="0" err="1">
                <a:effectLst/>
                <a:latin typeface="Times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Basestation</a:t>
            </a:r>
            <a:r>
              <a:rPr lang="en-US" altLang="ja-JP" sz="900" dirty="0">
                <a:effectLst/>
                <a:latin typeface="Times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characteristics, e.g. macro/micro/</a:t>
            </a:r>
            <a:r>
              <a:rPr lang="en-US" altLang="ja-JP" sz="900" dirty="0" err="1">
                <a:effectLst/>
                <a:latin typeface="Times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pico</a:t>
            </a:r>
            <a:r>
              <a:rPr lang="en-US" altLang="ja-JP" sz="900" dirty="0">
                <a:effectLst/>
                <a:latin typeface="Times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cells-based deployments</a:t>
            </a:r>
            <a:endParaRPr lang="ja-JP" altLang="ja-JP" sz="1050" dirty="0">
              <a:effectLst/>
              <a:latin typeface="Times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685800" lvl="1" indent="-228600" algn="just">
              <a:lnSpc>
                <a:spcPct val="107000"/>
              </a:lnSpc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498475" algn="l"/>
              </a:tabLst>
            </a:pPr>
            <a:r>
              <a:rPr lang="en-US" altLang="ja-JP" sz="900" dirty="0">
                <a:effectLst/>
                <a:latin typeface="Times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Connectivity topologies, including which node(s) , e.g. </a:t>
            </a:r>
            <a:r>
              <a:rPr lang="en-US" altLang="ja-JP" sz="900" dirty="0" err="1">
                <a:effectLst/>
                <a:latin typeface="Times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basestation</a:t>
            </a:r>
            <a:r>
              <a:rPr lang="en-US" altLang="ja-JP" sz="900" dirty="0">
                <a:effectLst/>
                <a:latin typeface="Times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, UE, relay, repeater, etc. can communicate with target devices</a:t>
            </a:r>
            <a:endParaRPr lang="ja-JP" altLang="ja-JP" sz="1050" dirty="0">
              <a:effectLst/>
              <a:latin typeface="Times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685800" lvl="1" indent="-228600" algn="just">
              <a:lnSpc>
                <a:spcPct val="107000"/>
              </a:lnSpc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498475" algn="l"/>
              </a:tabLst>
            </a:pPr>
            <a:r>
              <a:rPr lang="en-US" altLang="ja-JP" sz="900" dirty="0">
                <a:effectLst/>
                <a:latin typeface="Times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TDD/FDD, and frequency bands in licensed or unlicensed spectrum</a:t>
            </a:r>
            <a:endParaRPr lang="ja-JP" altLang="ja-JP" sz="1050" dirty="0">
              <a:effectLst/>
              <a:latin typeface="Times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685800" lvl="1" indent="-228600" algn="just">
              <a:lnSpc>
                <a:spcPct val="107000"/>
              </a:lnSpc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498475" algn="l"/>
              </a:tabLst>
            </a:pPr>
            <a:r>
              <a:rPr lang="en-US" altLang="ja-JP" sz="900" dirty="0">
                <a:effectLst/>
                <a:latin typeface="Times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Coexistence with UEs and infrastructure in frequency bands for existing 3GPP technologies</a:t>
            </a:r>
            <a:endParaRPr lang="ja-JP" altLang="ja-JP" sz="1050" dirty="0">
              <a:effectLst/>
              <a:latin typeface="Times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685800" lvl="1" indent="-228600" algn="just">
              <a:lnSpc>
                <a:spcPct val="107000"/>
              </a:lnSpc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498475" algn="l"/>
              </a:tabLst>
            </a:pPr>
            <a:r>
              <a:rPr lang="en-GB" altLang="ja-JP" sz="900" dirty="0">
                <a:effectLst/>
                <a:latin typeface="Times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Device originated and/or device terminated traffic assumption</a:t>
            </a:r>
            <a:endParaRPr lang="ja-JP" altLang="ja-JP" sz="1050" dirty="0">
              <a:effectLst/>
              <a:latin typeface="Times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203200" algn="just">
              <a:lnSpc>
                <a:spcPct val="107000"/>
              </a:lnSpc>
              <a:spcAft>
                <a:spcPts val="0"/>
              </a:spcAft>
            </a:pPr>
            <a:r>
              <a:rPr lang="en-US" altLang="ja-JP" sz="900" dirty="0">
                <a:effectLst/>
                <a:latin typeface="Times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NOTE: There can be more than one deployment scenario identified for a use case, and a deployment scenario may be common to more than one use case.</a:t>
            </a:r>
            <a:endParaRPr lang="ja-JP" altLang="ja-JP" sz="1050" dirty="0">
              <a:effectLst/>
              <a:latin typeface="Times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203200" algn="just">
              <a:lnSpc>
                <a:spcPct val="107000"/>
              </a:lnSpc>
              <a:spcAft>
                <a:spcPts val="0"/>
              </a:spcAft>
            </a:pPr>
            <a:r>
              <a:rPr lang="en-US" altLang="ja-JP" sz="900" dirty="0">
                <a:effectLst/>
                <a:latin typeface="Times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NOTE: Where more than one deployment scenario is identified for a use case, the trade-offs between them should also be studied. </a:t>
            </a:r>
            <a:endParaRPr lang="ja-JP" altLang="ja-JP" sz="1050" dirty="0">
              <a:effectLst/>
              <a:latin typeface="Times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203200" algn="just">
              <a:lnSpc>
                <a:spcPct val="107000"/>
              </a:lnSpc>
              <a:spcAft>
                <a:spcPts val="0"/>
              </a:spcAft>
            </a:pPr>
            <a:r>
              <a:rPr lang="en-US" altLang="ja-JP" sz="900" dirty="0">
                <a:effectLst/>
                <a:latin typeface="Times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NOTE: The study shall not prioritize deployment aspects that should be coordinated with SA, e.g. public or private network, with or without CN connection.</a:t>
            </a:r>
            <a:endParaRPr lang="ja-JP" altLang="ja-JP" sz="1050" dirty="0">
              <a:effectLst/>
              <a:latin typeface="Times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203200" algn="just">
              <a:lnSpc>
                <a:spcPct val="107000"/>
              </a:lnSpc>
              <a:spcAft>
                <a:spcPts val="0"/>
              </a:spcAft>
            </a:pPr>
            <a:r>
              <a:rPr lang="en-US" altLang="ja-JP" sz="900" dirty="0">
                <a:effectLst/>
                <a:latin typeface="Times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NOTE: A representative use case can be studied for a group of use cases that have similar requirements.</a:t>
            </a:r>
            <a:endParaRPr lang="ja-JP" altLang="ja-JP" sz="1050" dirty="0">
              <a:effectLst/>
              <a:latin typeface="Times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ct val="107000"/>
              </a:lnSpc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228600" algn="l"/>
              </a:tabLst>
            </a:pPr>
            <a:endParaRPr lang="en-US" altLang="ja-JP" sz="900" dirty="0">
              <a:effectLst/>
              <a:latin typeface="Times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ct val="107000"/>
              </a:lnSpc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228600" algn="l"/>
              </a:tabLst>
            </a:pPr>
            <a:r>
              <a:rPr lang="en-US" altLang="ja-JP" sz="900" dirty="0">
                <a:effectLst/>
                <a:latin typeface="Times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Formulate a set of RAN design targets based on the identified deployment scenarios and their characteristics for the relevant use cases, at least including</a:t>
            </a:r>
            <a:endParaRPr lang="ja-JP" altLang="ja-JP" sz="1050" dirty="0">
              <a:effectLst/>
              <a:latin typeface="Times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1143000" lvl="2" indent="-228600" algn="just">
              <a:lnSpc>
                <a:spcPct val="107000"/>
              </a:lnSpc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768985" algn="l"/>
              </a:tabLst>
            </a:pPr>
            <a:r>
              <a:rPr lang="en-GB" altLang="ja-JP" sz="900" dirty="0">
                <a:effectLst/>
                <a:latin typeface="Times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Power consumption</a:t>
            </a:r>
            <a:endParaRPr lang="ja-JP" altLang="ja-JP" sz="1050" dirty="0">
              <a:effectLst/>
              <a:latin typeface="Times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1143000" lvl="2" indent="-228600" algn="just">
              <a:lnSpc>
                <a:spcPct val="107000"/>
              </a:lnSpc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768985" algn="l"/>
              </a:tabLst>
            </a:pPr>
            <a:r>
              <a:rPr lang="en-GB" altLang="ja-JP" sz="900" dirty="0">
                <a:effectLst/>
                <a:latin typeface="Times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Complexity</a:t>
            </a:r>
            <a:endParaRPr lang="ja-JP" altLang="ja-JP" sz="1050" dirty="0">
              <a:effectLst/>
              <a:latin typeface="Times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1143000" lvl="2" indent="-228600" algn="just">
              <a:lnSpc>
                <a:spcPct val="107000"/>
              </a:lnSpc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768985" algn="l"/>
              </a:tabLst>
            </a:pPr>
            <a:r>
              <a:rPr lang="en-GB" altLang="ja-JP" sz="900" dirty="0">
                <a:effectLst/>
                <a:latin typeface="Times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Coverage</a:t>
            </a:r>
            <a:endParaRPr lang="ja-JP" altLang="ja-JP" sz="1050" dirty="0">
              <a:effectLst/>
              <a:latin typeface="Times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1143000" lvl="2" indent="-228600" algn="just">
              <a:lnSpc>
                <a:spcPct val="107000"/>
              </a:lnSpc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768985" algn="l"/>
              </a:tabLst>
            </a:pPr>
            <a:r>
              <a:rPr lang="en-GB" altLang="ja-JP" sz="900" dirty="0">
                <a:effectLst/>
                <a:latin typeface="Times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Data rate</a:t>
            </a:r>
            <a:endParaRPr lang="ja-JP" altLang="ja-JP" sz="1050" dirty="0">
              <a:effectLst/>
              <a:latin typeface="Times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1143000" lvl="2" indent="-228600" algn="just">
              <a:lnSpc>
                <a:spcPct val="107000"/>
              </a:lnSpc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768985" algn="l"/>
              </a:tabLst>
            </a:pPr>
            <a:r>
              <a:rPr lang="en-GB" altLang="ja-JP" sz="900" dirty="0">
                <a:effectLst/>
                <a:latin typeface="Times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Positioning accuracy</a:t>
            </a:r>
            <a:endParaRPr lang="ja-JP" altLang="ja-JP" sz="1050" dirty="0">
              <a:effectLst/>
              <a:latin typeface="Times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203200" algn="just">
              <a:lnSpc>
                <a:spcPct val="107000"/>
              </a:lnSpc>
              <a:spcAft>
                <a:spcPts val="0"/>
              </a:spcAft>
            </a:pPr>
            <a:r>
              <a:rPr lang="en-US" altLang="ja-JP" sz="900" dirty="0">
                <a:effectLst/>
                <a:latin typeface="Times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NOTE: The requirements from SA1 on the relevant use cases shall be taken into consideration.</a:t>
            </a:r>
            <a:endParaRPr lang="ja-JP" altLang="ja-JP" sz="1050" dirty="0">
              <a:effectLst/>
              <a:latin typeface="Times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203200" algn="just">
              <a:lnSpc>
                <a:spcPct val="107000"/>
              </a:lnSpc>
              <a:spcAft>
                <a:spcPts val="0"/>
              </a:spcAft>
            </a:pPr>
            <a:r>
              <a:rPr lang="en-US" altLang="ja-JP" sz="900" dirty="0">
                <a:effectLst/>
                <a:latin typeface="Times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NOTE: The study shall aim to provide better coverage compared to existing non-3GPP technologies for the relevant use cases.</a:t>
            </a:r>
            <a:endParaRPr lang="ja-JP" altLang="ja-JP" sz="1050" dirty="0">
              <a:effectLst/>
              <a:latin typeface="Times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203200" algn="just">
              <a:lnSpc>
                <a:spcPct val="107000"/>
              </a:lnSpc>
              <a:spcAft>
                <a:spcPts val="0"/>
              </a:spcAft>
            </a:pPr>
            <a:r>
              <a:rPr lang="en-US" altLang="ja-JP" sz="900" dirty="0">
                <a:effectLst/>
                <a:latin typeface="Times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NOTE: Other RAN design targets in relation to connection density, mobility, security, latency, reliability etc. may be discussed, if necessary for the relevant use cases. </a:t>
            </a:r>
            <a:endParaRPr lang="ja-JP" altLang="ja-JP" sz="1050" dirty="0">
              <a:effectLst/>
              <a:latin typeface="Times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203200" algn="just">
              <a:lnSpc>
                <a:spcPct val="107000"/>
              </a:lnSpc>
              <a:spcAft>
                <a:spcPts val="0"/>
              </a:spcAft>
            </a:pPr>
            <a:r>
              <a:rPr lang="en-US" altLang="ja-JP" sz="900" dirty="0">
                <a:effectLst/>
                <a:latin typeface="Times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NOTE: Detailed definitions of the RAN design targets should be discussed during the study. </a:t>
            </a:r>
            <a:endParaRPr lang="ja-JP" altLang="ja-JP" sz="1050" dirty="0">
              <a:effectLst/>
              <a:latin typeface="Times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ct val="107000"/>
              </a:lnSpc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228600" algn="l"/>
              </a:tabLst>
            </a:pPr>
            <a:r>
              <a:rPr lang="en-US" altLang="ja-JP" sz="900" dirty="0">
                <a:latin typeface="Times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…</a:t>
            </a:r>
            <a:endParaRPr lang="ja-JP" altLang="ja-JP" sz="1050" dirty="0">
              <a:effectLst/>
              <a:latin typeface="Times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05643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b="1" dirty="0">
                <a:solidFill>
                  <a:srgbClr val="1D1C1D"/>
                </a:solidFill>
                <a:latin typeface="NotoSansJP"/>
              </a:rPr>
              <a:t>Suitable deployment scenarios</a:t>
            </a:r>
          </a:p>
        </p:txBody>
      </p:sp>
      <p:sp>
        <p:nvSpPr>
          <p:cNvPr id="8" name="コンテンツ プレースホルダー 2">
            <a:extLst>
              <a:ext uri="{FF2B5EF4-FFF2-40B4-BE49-F238E27FC236}">
                <a16:creationId xmlns:a16="http://schemas.microsoft.com/office/drawing/2014/main" id="{A5F6FE3F-49A3-4F0B-8BAD-DE914E6F300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3718" y="681540"/>
            <a:ext cx="8820150" cy="3782574"/>
          </a:xfrm>
        </p:spPr>
        <p:txBody>
          <a:bodyPr/>
          <a:lstStyle/>
          <a:p>
            <a:r>
              <a:rPr lang="en-US" altLang="ja-JP" b="1" u="sng" dirty="0">
                <a:solidFill>
                  <a:srgbClr val="1D1C1D"/>
                </a:solidFill>
                <a:latin typeface="NotoSansJP"/>
              </a:rPr>
              <a:t>Connectivity topologies and involved nodes</a:t>
            </a:r>
          </a:p>
          <a:p>
            <a:pPr lvl="1"/>
            <a:r>
              <a:rPr lang="en-US" altLang="ja-JP" b="1" dirty="0">
                <a:solidFill>
                  <a:srgbClr val="1D1C1D"/>
                </a:solidFill>
                <a:latin typeface="NotoSansJP"/>
              </a:rPr>
              <a:t>Connectivity Topologies</a:t>
            </a:r>
          </a:p>
          <a:p>
            <a:pPr lvl="2"/>
            <a:r>
              <a:rPr lang="en-US" altLang="ja-JP" dirty="0">
                <a:solidFill>
                  <a:srgbClr val="1D1C1D"/>
                </a:solidFill>
                <a:latin typeface="NotoSansJP"/>
              </a:rPr>
              <a:t>Possible scenario:</a:t>
            </a:r>
          </a:p>
          <a:p>
            <a:pPr lvl="3"/>
            <a:r>
              <a:rPr lang="en-US" altLang="ja-JP" dirty="0">
                <a:solidFill>
                  <a:srgbClr val="1D1C1D"/>
                </a:solidFill>
                <a:latin typeface="NotoSansJP"/>
              </a:rPr>
              <a:t>Opt.1: Ambient IoT device can directly connect with base station.</a:t>
            </a:r>
          </a:p>
          <a:p>
            <a:pPr lvl="3"/>
            <a:r>
              <a:rPr lang="en-US" altLang="ja-JP" dirty="0">
                <a:solidFill>
                  <a:srgbClr val="1D1C1D"/>
                </a:solidFill>
                <a:latin typeface="NotoSansJP"/>
              </a:rPr>
              <a:t>Opt.2: Ambient IoT device can connect with reader device.</a:t>
            </a:r>
          </a:p>
          <a:p>
            <a:pPr lvl="4"/>
            <a:r>
              <a:rPr lang="en-US" altLang="ja-JP" dirty="0">
                <a:solidFill>
                  <a:srgbClr val="1D1C1D"/>
                </a:solidFill>
                <a:latin typeface="NotoSansJP"/>
              </a:rPr>
              <a:t>This scenario is practical in terms of the expected communication range for ambient IoT devices.</a:t>
            </a:r>
          </a:p>
          <a:p>
            <a:pPr lvl="4"/>
            <a:r>
              <a:rPr lang="en-US" altLang="ja-JP" dirty="0">
                <a:solidFill>
                  <a:srgbClr val="1D1C1D"/>
                </a:solidFill>
                <a:latin typeface="NotoSansJP"/>
              </a:rPr>
              <a:t>It can avoid large impacts on the interface between the </a:t>
            </a:r>
            <a:r>
              <a:rPr lang="en-US" altLang="ja-JP" b="0" i="0" dirty="0">
                <a:solidFill>
                  <a:srgbClr val="1D1C1D"/>
                </a:solidFill>
                <a:effectLst/>
                <a:latin typeface="NotoSansJP"/>
              </a:rPr>
              <a:t>base station and the reader device.</a:t>
            </a:r>
            <a:endParaRPr lang="en-US" altLang="ja-JP" dirty="0">
              <a:solidFill>
                <a:srgbClr val="1D1C1D"/>
              </a:solidFill>
              <a:latin typeface="NotoSansJP"/>
            </a:endParaRPr>
          </a:p>
          <a:p>
            <a:pPr lvl="2"/>
            <a:r>
              <a:rPr lang="en-US" altLang="ja-JP" b="1" dirty="0">
                <a:solidFill>
                  <a:srgbClr val="1D1C1D"/>
                </a:solidFill>
                <a:latin typeface="NotoSansJP"/>
              </a:rPr>
              <a:t>Proposal: At least the scenario that the ambient IoT device can connect with reader device, i.e., relay-like topology, should be considered.</a:t>
            </a:r>
          </a:p>
          <a:p>
            <a:pPr lvl="1"/>
            <a:endParaRPr lang="en-US" altLang="ja-JP" b="1" dirty="0">
              <a:solidFill>
                <a:srgbClr val="1D1C1D"/>
              </a:solidFill>
              <a:latin typeface="NotoSansJP"/>
            </a:endParaRPr>
          </a:p>
          <a:p>
            <a:pPr lvl="1"/>
            <a:r>
              <a:rPr lang="en-US" altLang="ja-JP" b="1" dirty="0">
                <a:solidFill>
                  <a:srgbClr val="1D1C1D"/>
                </a:solidFill>
                <a:latin typeface="NotoSansJP"/>
              </a:rPr>
              <a:t>Details for reader device</a:t>
            </a:r>
          </a:p>
          <a:p>
            <a:pPr lvl="2"/>
            <a:r>
              <a:rPr lang="en-US" altLang="ja-JP" dirty="0">
                <a:solidFill>
                  <a:srgbClr val="1D1C1D"/>
                </a:solidFill>
                <a:latin typeface="NotoSansJP"/>
              </a:rPr>
              <a:t>Possible assumptions for reader device:  IAB, repeater, handheld UE, etc.</a:t>
            </a:r>
          </a:p>
          <a:p>
            <a:pPr lvl="3"/>
            <a:r>
              <a:rPr lang="en-US" altLang="ja-JP" dirty="0">
                <a:solidFill>
                  <a:srgbClr val="1D1C1D"/>
                </a:solidFill>
                <a:latin typeface="NotoSansJP"/>
              </a:rPr>
              <a:t>It is preferable that a reader device can flexibly address the short communication range of ambient IoT device.</a:t>
            </a:r>
          </a:p>
          <a:p>
            <a:pPr lvl="3"/>
            <a:r>
              <a:rPr lang="en-US" altLang="ja-JP" dirty="0">
                <a:solidFill>
                  <a:srgbClr val="1D1C1D"/>
                </a:solidFill>
                <a:latin typeface="NotoSansJP"/>
              </a:rPr>
              <a:t>Large number of reader devices may be required to ensure the coverage for ambient IoT devices considering the short communication range for ambient IoT device.</a:t>
            </a:r>
          </a:p>
          <a:p>
            <a:pPr lvl="2"/>
            <a:r>
              <a:rPr lang="en-US" altLang="ja-JP" b="1" dirty="0">
                <a:solidFill>
                  <a:srgbClr val="1D1C1D"/>
                </a:solidFill>
                <a:latin typeface="NotoSansJP"/>
              </a:rPr>
              <a:t>Proposal: At least handheld UE which has mobility should be considered for reader device.</a:t>
            </a:r>
          </a:p>
          <a:p>
            <a:pPr lvl="1"/>
            <a:endParaRPr lang="en-US" altLang="ja-JP" dirty="0">
              <a:solidFill>
                <a:srgbClr val="1D1C1D"/>
              </a:solidFill>
              <a:latin typeface="NotoSansJP"/>
            </a:endParaRPr>
          </a:p>
        </p:txBody>
      </p:sp>
      <p:pic>
        <p:nvPicPr>
          <p:cNvPr id="22" name="図 21" descr="図形&#10;&#10;中程度の精度で自動的に生成された説明">
            <a:extLst>
              <a:ext uri="{FF2B5EF4-FFF2-40B4-BE49-F238E27FC236}">
                <a16:creationId xmlns:a16="http://schemas.microsoft.com/office/drawing/2014/main" id="{4F4C0031-5CAE-4617-91BF-F92A6FA7D85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6721" y="913534"/>
            <a:ext cx="716913" cy="748190"/>
          </a:xfrm>
          <a:prstGeom prst="rect">
            <a:avLst/>
          </a:prstGeom>
        </p:spPr>
      </p:pic>
      <p:grpSp>
        <p:nvGrpSpPr>
          <p:cNvPr id="29" name="グループ化 28">
            <a:extLst>
              <a:ext uri="{FF2B5EF4-FFF2-40B4-BE49-F238E27FC236}">
                <a16:creationId xmlns:a16="http://schemas.microsoft.com/office/drawing/2014/main" id="{3E162BAA-AEB2-401A-A8D4-FC7AF55DAB24}"/>
              </a:ext>
            </a:extLst>
          </p:cNvPr>
          <p:cNvGrpSpPr/>
          <p:nvPr/>
        </p:nvGrpSpPr>
        <p:grpSpPr>
          <a:xfrm>
            <a:off x="8649793" y="1328000"/>
            <a:ext cx="377702" cy="331902"/>
            <a:chOff x="5463963" y="1405178"/>
            <a:chExt cx="377702" cy="331902"/>
          </a:xfrm>
        </p:grpSpPr>
        <p:sp>
          <p:nvSpPr>
            <p:cNvPr id="27" name="四角形: 角を丸くする 26">
              <a:extLst>
                <a:ext uri="{FF2B5EF4-FFF2-40B4-BE49-F238E27FC236}">
                  <a16:creationId xmlns:a16="http://schemas.microsoft.com/office/drawing/2014/main" id="{F741DD9E-2920-46C2-88D0-67982AC7A010}"/>
                </a:ext>
              </a:extLst>
            </p:cNvPr>
            <p:cNvSpPr/>
            <p:nvPr/>
          </p:nvSpPr>
          <p:spPr>
            <a:xfrm>
              <a:off x="5463963" y="1433797"/>
              <a:ext cx="320299" cy="303283"/>
            </a:xfrm>
            <a:prstGeom prst="roundRect">
              <a:avLst>
                <a:gd name="adj" fmla="val 4469"/>
              </a:avLst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28" name="正方形/長方形 27">
              <a:extLst>
                <a:ext uri="{FF2B5EF4-FFF2-40B4-BE49-F238E27FC236}">
                  <a16:creationId xmlns:a16="http://schemas.microsoft.com/office/drawing/2014/main" id="{DAC2A2E8-58AD-4C5E-97DA-A539CBCC7A98}"/>
                </a:ext>
              </a:extLst>
            </p:cNvPr>
            <p:cNvSpPr/>
            <p:nvPr/>
          </p:nvSpPr>
          <p:spPr>
            <a:xfrm>
              <a:off x="5586217" y="1405178"/>
              <a:ext cx="255448" cy="240517"/>
            </a:xfrm>
            <a:prstGeom prst="rect">
              <a:avLst/>
            </a:prstGeom>
            <a:solidFill>
              <a:schemeClr val="bg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  <p:pic>
          <p:nvPicPr>
            <p:cNvPr id="26" name="図 25" descr="図形&#10;&#10;低い精度で自動的に生成された説明">
              <a:extLst>
                <a:ext uri="{FF2B5EF4-FFF2-40B4-BE49-F238E27FC236}">
                  <a16:creationId xmlns:a16="http://schemas.microsoft.com/office/drawing/2014/main" id="{EAFDE227-B8E6-41D9-9450-17E1E006490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71000"/>
            <a:stretch/>
          </p:blipFill>
          <p:spPr>
            <a:xfrm rot="2794794">
              <a:off x="5545929" y="1456055"/>
              <a:ext cx="262603" cy="192474"/>
            </a:xfrm>
            <a:prstGeom prst="rect">
              <a:avLst/>
            </a:prstGeom>
          </p:spPr>
        </p:pic>
      </p:grpSp>
      <p:grpSp>
        <p:nvGrpSpPr>
          <p:cNvPr id="30" name="グループ化 29">
            <a:extLst>
              <a:ext uri="{FF2B5EF4-FFF2-40B4-BE49-F238E27FC236}">
                <a16:creationId xmlns:a16="http://schemas.microsoft.com/office/drawing/2014/main" id="{1F6ACC4B-38BE-441A-A49D-618660748F1E}"/>
              </a:ext>
            </a:extLst>
          </p:cNvPr>
          <p:cNvGrpSpPr/>
          <p:nvPr/>
        </p:nvGrpSpPr>
        <p:grpSpPr>
          <a:xfrm>
            <a:off x="5780388" y="1337107"/>
            <a:ext cx="377702" cy="331902"/>
            <a:chOff x="5463963" y="1405178"/>
            <a:chExt cx="377702" cy="331902"/>
          </a:xfrm>
        </p:grpSpPr>
        <p:sp>
          <p:nvSpPr>
            <p:cNvPr id="31" name="四角形: 角を丸くする 30">
              <a:extLst>
                <a:ext uri="{FF2B5EF4-FFF2-40B4-BE49-F238E27FC236}">
                  <a16:creationId xmlns:a16="http://schemas.microsoft.com/office/drawing/2014/main" id="{8449142F-D2A4-4C91-8775-EE0249179308}"/>
                </a:ext>
              </a:extLst>
            </p:cNvPr>
            <p:cNvSpPr/>
            <p:nvPr/>
          </p:nvSpPr>
          <p:spPr>
            <a:xfrm>
              <a:off x="5463963" y="1433797"/>
              <a:ext cx="320299" cy="303283"/>
            </a:xfrm>
            <a:prstGeom prst="roundRect">
              <a:avLst>
                <a:gd name="adj" fmla="val 4469"/>
              </a:avLst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32" name="正方形/長方形 31">
              <a:extLst>
                <a:ext uri="{FF2B5EF4-FFF2-40B4-BE49-F238E27FC236}">
                  <a16:creationId xmlns:a16="http://schemas.microsoft.com/office/drawing/2014/main" id="{C5B04F8D-F4F8-42F2-A613-DB041ADEC762}"/>
                </a:ext>
              </a:extLst>
            </p:cNvPr>
            <p:cNvSpPr/>
            <p:nvPr/>
          </p:nvSpPr>
          <p:spPr>
            <a:xfrm>
              <a:off x="5586217" y="1405178"/>
              <a:ext cx="255448" cy="240517"/>
            </a:xfrm>
            <a:prstGeom prst="rect">
              <a:avLst/>
            </a:prstGeom>
            <a:solidFill>
              <a:schemeClr val="bg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  <p:pic>
          <p:nvPicPr>
            <p:cNvPr id="33" name="図 32" descr="図形&#10;&#10;低い精度で自動的に生成された説明">
              <a:extLst>
                <a:ext uri="{FF2B5EF4-FFF2-40B4-BE49-F238E27FC236}">
                  <a16:creationId xmlns:a16="http://schemas.microsoft.com/office/drawing/2014/main" id="{4E43EF91-4C5E-48D6-8DF8-F2787F6BCB2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71000"/>
            <a:stretch/>
          </p:blipFill>
          <p:spPr>
            <a:xfrm rot="2794794">
              <a:off x="5545929" y="1456055"/>
              <a:ext cx="262603" cy="192474"/>
            </a:xfrm>
            <a:prstGeom prst="rect">
              <a:avLst/>
            </a:prstGeom>
          </p:spPr>
        </p:pic>
      </p:grpSp>
      <p:sp>
        <p:nvSpPr>
          <p:cNvPr id="34" name="テキスト ボックス 33">
            <a:extLst>
              <a:ext uri="{FF2B5EF4-FFF2-40B4-BE49-F238E27FC236}">
                <a16:creationId xmlns:a16="http://schemas.microsoft.com/office/drawing/2014/main" id="{5EE92C55-4FEB-422E-A8C1-93B3F389F547}"/>
              </a:ext>
            </a:extLst>
          </p:cNvPr>
          <p:cNvSpPr txBox="1"/>
          <p:nvPr/>
        </p:nvSpPr>
        <p:spPr>
          <a:xfrm>
            <a:off x="6753726" y="771550"/>
            <a:ext cx="33855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dirty="0">
                <a:latin typeface="+mn-lt"/>
                <a:ea typeface="+mn-ea"/>
              </a:rPr>
              <a:t>BS</a:t>
            </a:r>
            <a:endParaRPr kumimoji="1" lang="ja-JP" altLang="en-US" sz="1200" dirty="0">
              <a:latin typeface="+mn-lt"/>
              <a:ea typeface="+mn-ea"/>
            </a:endParaRPr>
          </a:p>
        </p:txBody>
      </p:sp>
      <p:sp>
        <p:nvSpPr>
          <p:cNvPr id="35" name="テキスト ボックス 34">
            <a:extLst>
              <a:ext uri="{FF2B5EF4-FFF2-40B4-BE49-F238E27FC236}">
                <a16:creationId xmlns:a16="http://schemas.microsoft.com/office/drawing/2014/main" id="{1A2DAD9B-653F-49BE-ABAE-D007909A4C2E}"/>
              </a:ext>
            </a:extLst>
          </p:cNvPr>
          <p:cNvSpPr txBox="1"/>
          <p:nvPr/>
        </p:nvSpPr>
        <p:spPr>
          <a:xfrm>
            <a:off x="7681410" y="1034611"/>
            <a:ext cx="62600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dirty="0">
                <a:latin typeface="+mn-lt"/>
                <a:ea typeface="+mn-ea"/>
              </a:rPr>
              <a:t>Reader</a:t>
            </a:r>
            <a:endParaRPr kumimoji="1" lang="ja-JP" altLang="en-US" sz="1200" dirty="0">
              <a:latin typeface="+mn-lt"/>
              <a:ea typeface="+mn-ea"/>
            </a:endParaRPr>
          </a:p>
        </p:txBody>
      </p:sp>
      <p:sp>
        <p:nvSpPr>
          <p:cNvPr id="36" name="テキスト ボックス 35">
            <a:extLst>
              <a:ext uri="{FF2B5EF4-FFF2-40B4-BE49-F238E27FC236}">
                <a16:creationId xmlns:a16="http://schemas.microsoft.com/office/drawing/2014/main" id="{CB71DE49-7941-469B-982C-EF83341FB8AC}"/>
              </a:ext>
            </a:extLst>
          </p:cNvPr>
          <p:cNvSpPr txBox="1"/>
          <p:nvPr/>
        </p:nvSpPr>
        <p:spPr>
          <a:xfrm>
            <a:off x="5427095" y="901514"/>
            <a:ext cx="95109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200" dirty="0">
                <a:latin typeface="+mn-lt"/>
                <a:ea typeface="+mn-ea"/>
              </a:rPr>
              <a:t>Ambient IoT</a:t>
            </a:r>
          </a:p>
          <a:p>
            <a:pPr algn="ctr"/>
            <a:r>
              <a:rPr lang="en-US" altLang="ja-JP" sz="1200" dirty="0">
                <a:latin typeface="+mn-lt"/>
                <a:ea typeface="+mn-ea"/>
              </a:rPr>
              <a:t>device</a:t>
            </a:r>
            <a:endParaRPr kumimoji="1" lang="ja-JP" altLang="en-US" sz="1200" dirty="0">
              <a:latin typeface="+mn-lt"/>
              <a:ea typeface="+mn-ea"/>
            </a:endParaRPr>
          </a:p>
        </p:txBody>
      </p:sp>
      <p:cxnSp>
        <p:nvCxnSpPr>
          <p:cNvPr id="38" name="直線矢印コネクタ 37">
            <a:extLst>
              <a:ext uri="{FF2B5EF4-FFF2-40B4-BE49-F238E27FC236}">
                <a16:creationId xmlns:a16="http://schemas.microsoft.com/office/drawing/2014/main" id="{FB802FDC-65D0-4C7F-9BD3-F5BAF24E8878}"/>
              </a:ext>
            </a:extLst>
          </p:cNvPr>
          <p:cNvCxnSpPr>
            <a:cxnSpLocks/>
          </p:cNvCxnSpPr>
          <p:nvPr/>
        </p:nvCxnSpPr>
        <p:spPr>
          <a:xfrm flipH="1">
            <a:off x="6166904" y="1463062"/>
            <a:ext cx="355249" cy="0"/>
          </a:xfrm>
          <a:prstGeom prst="straightConnector1">
            <a:avLst/>
          </a:prstGeom>
          <a:ln>
            <a:solidFill>
              <a:schemeClr val="accent2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テキスト ボックス 44">
            <a:extLst>
              <a:ext uri="{FF2B5EF4-FFF2-40B4-BE49-F238E27FC236}">
                <a16:creationId xmlns:a16="http://schemas.microsoft.com/office/drawing/2014/main" id="{6298BECC-B9B1-4496-BE21-58D49B3C68C1}"/>
              </a:ext>
            </a:extLst>
          </p:cNvPr>
          <p:cNvSpPr txBox="1"/>
          <p:nvPr/>
        </p:nvSpPr>
        <p:spPr>
          <a:xfrm>
            <a:off x="6097903" y="1468622"/>
            <a:ext cx="53501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dirty="0">
                <a:solidFill>
                  <a:schemeClr val="accent2"/>
                </a:solidFill>
                <a:latin typeface="+mn-lt"/>
                <a:ea typeface="+mn-ea"/>
              </a:rPr>
              <a:t>Opt.1</a:t>
            </a:r>
            <a:endParaRPr kumimoji="1" lang="ja-JP" altLang="en-US" sz="1200" dirty="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46" name="テキスト ボックス 45">
            <a:extLst>
              <a:ext uri="{FF2B5EF4-FFF2-40B4-BE49-F238E27FC236}">
                <a16:creationId xmlns:a16="http://schemas.microsoft.com/office/drawing/2014/main" id="{7F37699B-E775-44A6-ADF9-D69C4E5554B6}"/>
              </a:ext>
            </a:extLst>
          </p:cNvPr>
          <p:cNvSpPr txBox="1"/>
          <p:nvPr/>
        </p:nvSpPr>
        <p:spPr>
          <a:xfrm>
            <a:off x="8127395" y="1453594"/>
            <a:ext cx="53501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dirty="0">
                <a:solidFill>
                  <a:schemeClr val="accent2"/>
                </a:solidFill>
                <a:latin typeface="+mn-lt"/>
                <a:ea typeface="+mn-ea"/>
              </a:rPr>
              <a:t>Opt.2</a:t>
            </a:r>
            <a:endParaRPr kumimoji="1" lang="ja-JP" altLang="en-US" sz="1200" dirty="0">
              <a:solidFill>
                <a:schemeClr val="accent2"/>
              </a:solidFill>
              <a:latin typeface="+mn-lt"/>
              <a:ea typeface="+mn-ea"/>
            </a:endParaRPr>
          </a:p>
        </p:txBody>
      </p:sp>
      <p:cxnSp>
        <p:nvCxnSpPr>
          <p:cNvPr id="49" name="直線矢印コネクタ 48">
            <a:extLst>
              <a:ext uri="{FF2B5EF4-FFF2-40B4-BE49-F238E27FC236}">
                <a16:creationId xmlns:a16="http://schemas.microsoft.com/office/drawing/2014/main" id="{CE973A57-D387-4602-9C8C-6F5FFC0279B1}"/>
              </a:ext>
            </a:extLst>
          </p:cNvPr>
          <p:cNvCxnSpPr>
            <a:cxnSpLocks/>
          </p:cNvCxnSpPr>
          <p:nvPr/>
        </p:nvCxnSpPr>
        <p:spPr>
          <a:xfrm flipH="1">
            <a:off x="7273634" y="1462346"/>
            <a:ext cx="448716" cy="0"/>
          </a:xfrm>
          <a:prstGeom prst="straightConnector1">
            <a:avLst/>
          </a:prstGeom>
          <a:ln>
            <a:solidFill>
              <a:schemeClr val="accent2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線矢印コネクタ 49">
            <a:extLst>
              <a:ext uri="{FF2B5EF4-FFF2-40B4-BE49-F238E27FC236}">
                <a16:creationId xmlns:a16="http://schemas.microsoft.com/office/drawing/2014/main" id="{D24B2F27-38D9-4DA9-8A58-80065B0CD37E}"/>
              </a:ext>
            </a:extLst>
          </p:cNvPr>
          <p:cNvCxnSpPr>
            <a:cxnSpLocks/>
          </p:cNvCxnSpPr>
          <p:nvPr/>
        </p:nvCxnSpPr>
        <p:spPr>
          <a:xfrm flipH="1">
            <a:off x="8222196" y="1461630"/>
            <a:ext cx="355249" cy="0"/>
          </a:xfrm>
          <a:prstGeom prst="straightConnector1">
            <a:avLst/>
          </a:prstGeom>
          <a:ln>
            <a:solidFill>
              <a:schemeClr val="accent2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4" name="図 53" descr="図形&#10;&#10;低い精度で自動的に生成された説明">
            <a:extLst>
              <a:ext uri="{FF2B5EF4-FFF2-40B4-BE49-F238E27FC236}">
                <a16:creationId xmlns:a16="http://schemas.microsoft.com/office/drawing/2014/main" id="{36F577C0-74CA-4C55-9171-D35F7B2B893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2663" y="1305548"/>
            <a:ext cx="210383" cy="3568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24285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b="1" dirty="0">
                <a:solidFill>
                  <a:srgbClr val="1D1C1D"/>
                </a:solidFill>
                <a:latin typeface="NotoSansJP"/>
              </a:rPr>
              <a:t>Suitable deployment scenarios</a:t>
            </a:r>
          </a:p>
        </p:txBody>
      </p:sp>
      <p:sp>
        <p:nvSpPr>
          <p:cNvPr id="8" name="コンテンツ プレースホルダー 2">
            <a:extLst>
              <a:ext uri="{FF2B5EF4-FFF2-40B4-BE49-F238E27FC236}">
                <a16:creationId xmlns:a16="http://schemas.microsoft.com/office/drawing/2014/main" id="{A5F6FE3F-49A3-4F0B-8BAD-DE914E6F300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1520" y="681540"/>
            <a:ext cx="8640960" cy="4401205"/>
          </a:xfrm>
        </p:spPr>
        <p:txBody>
          <a:bodyPr/>
          <a:lstStyle/>
          <a:p>
            <a:r>
              <a:rPr lang="en-US" altLang="ja-JP" b="1" u="sng" dirty="0">
                <a:solidFill>
                  <a:srgbClr val="1D1C1D"/>
                </a:solidFill>
                <a:latin typeface="NotoSansJP"/>
              </a:rPr>
              <a:t>Connectivity topologies and involved nodes (Cont.)</a:t>
            </a:r>
          </a:p>
          <a:p>
            <a:pPr lvl="1"/>
            <a:r>
              <a:rPr lang="en-US" altLang="ja-JP" b="1" dirty="0">
                <a:solidFill>
                  <a:srgbClr val="1D1C1D"/>
                </a:solidFill>
                <a:latin typeface="NotoSansJP"/>
              </a:rPr>
              <a:t>Interface for reader device and ambient IoT device</a:t>
            </a:r>
          </a:p>
          <a:p>
            <a:pPr lvl="2"/>
            <a:r>
              <a:rPr lang="en-US" altLang="ja-JP" dirty="0">
                <a:solidFill>
                  <a:srgbClr val="1D1C1D"/>
                </a:solidFill>
                <a:latin typeface="NotoSansJP"/>
              </a:rPr>
              <a:t>Possible interface between reader device and ambient IoT device: New interface, existing NR-based (e.g., SL), not specify in 3GPP, etc.</a:t>
            </a:r>
          </a:p>
          <a:p>
            <a:pPr lvl="2"/>
            <a:r>
              <a:rPr lang="en-US" altLang="ja-JP" dirty="0">
                <a:solidFill>
                  <a:srgbClr val="1D1C1D"/>
                </a:solidFill>
                <a:latin typeface="NotoSansJP"/>
              </a:rPr>
              <a:t>Impacts on NR would depend on whether/how to define the interface for ambient IoT device.</a:t>
            </a:r>
          </a:p>
          <a:p>
            <a:pPr lvl="2"/>
            <a:endParaRPr lang="en-US" altLang="ja-JP" b="1" dirty="0">
              <a:solidFill>
                <a:srgbClr val="1D1C1D"/>
              </a:solidFill>
              <a:latin typeface="NotoSansJP"/>
            </a:endParaRPr>
          </a:p>
          <a:p>
            <a:pPr lvl="2"/>
            <a:endParaRPr lang="en-US" altLang="ja-JP" b="1" dirty="0">
              <a:solidFill>
                <a:srgbClr val="1D1C1D"/>
              </a:solidFill>
              <a:latin typeface="NotoSansJP"/>
            </a:endParaRPr>
          </a:p>
          <a:p>
            <a:pPr lvl="2"/>
            <a:endParaRPr lang="en-US" altLang="ja-JP" b="1" dirty="0">
              <a:solidFill>
                <a:srgbClr val="1D1C1D"/>
              </a:solidFill>
              <a:latin typeface="NotoSansJP"/>
            </a:endParaRPr>
          </a:p>
          <a:p>
            <a:pPr lvl="2"/>
            <a:endParaRPr lang="en-US" altLang="ja-JP" b="1" dirty="0">
              <a:solidFill>
                <a:srgbClr val="1D1C1D"/>
              </a:solidFill>
              <a:latin typeface="NotoSansJP"/>
            </a:endParaRPr>
          </a:p>
          <a:p>
            <a:pPr lvl="2"/>
            <a:endParaRPr lang="en-US" altLang="ja-JP" b="1" dirty="0">
              <a:solidFill>
                <a:srgbClr val="1D1C1D"/>
              </a:solidFill>
              <a:latin typeface="NotoSansJP"/>
            </a:endParaRPr>
          </a:p>
          <a:p>
            <a:pPr lvl="2"/>
            <a:endParaRPr lang="en-US" altLang="ja-JP" b="1" dirty="0">
              <a:solidFill>
                <a:srgbClr val="1D1C1D"/>
              </a:solidFill>
              <a:latin typeface="NotoSansJP"/>
            </a:endParaRPr>
          </a:p>
          <a:p>
            <a:pPr lvl="2"/>
            <a:r>
              <a:rPr lang="en-US" altLang="ja-JP" b="1" dirty="0">
                <a:solidFill>
                  <a:srgbClr val="1D1C1D"/>
                </a:solidFill>
                <a:latin typeface="NotoSansJP"/>
              </a:rPr>
              <a:t>Proposal: Regarding whether/how to define the interface for ambient IoT device, i</a:t>
            </a:r>
            <a:r>
              <a:rPr lang="en-US" altLang="ja-JP" b="1" i="0" dirty="0">
                <a:solidFill>
                  <a:srgbClr val="1D1C1D"/>
                </a:solidFill>
                <a:effectLst/>
                <a:latin typeface="NotoSansJP"/>
              </a:rPr>
              <a:t>mpacts on NR need to be further studied.</a:t>
            </a:r>
            <a:endParaRPr lang="en-US" altLang="ja-JP" b="1" u="sng" dirty="0">
              <a:solidFill>
                <a:srgbClr val="1D1C1D"/>
              </a:solidFill>
              <a:latin typeface="NotoSansJP"/>
            </a:endParaRPr>
          </a:p>
          <a:p>
            <a:endParaRPr lang="en-US" altLang="ja-JP" b="1" u="sng" dirty="0">
              <a:solidFill>
                <a:srgbClr val="1D1C1D"/>
              </a:solidFill>
              <a:latin typeface="NotoSansJP"/>
            </a:endParaRPr>
          </a:p>
          <a:p>
            <a:r>
              <a:rPr lang="en-US" altLang="ja-JP" b="1" u="sng" dirty="0">
                <a:solidFill>
                  <a:srgbClr val="1D1C1D"/>
                </a:solidFill>
                <a:latin typeface="NotoSansJP"/>
              </a:rPr>
              <a:t>Device originated/terminated traffic assumption</a:t>
            </a:r>
          </a:p>
          <a:p>
            <a:pPr lvl="1"/>
            <a:r>
              <a:rPr lang="en-US" altLang="ja-JP" dirty="0">
                <a:solidFill>
                  <a:srgbClr val="1D1C1D"/>
                </a:solidFill>
                <a:latin typeface="NotoSansJP"/>
              </a:rPr>
              <a:t>It needs to be further discussed to identify for which use case(s) device terminated traffic is required and whether to support such use case(s).</a:t>
            </a:r>
          </a:p>
          <a:p>
            <a:pPr lvl="1"/>
            <a:r>
              <a:rPr lang="en-US" altLang="ja-JP" b="1" dirty="0">
                <a:solidFill>
                  <a:srgbClr val="1D1C1D"/>
                </a:solidFill>
                <a:latin typeface="NotoSansJP"/>
              </a:rPr>
              <a:t>Proposal: At least device originated traffic should be assumed.</a:t>
            </a:r>
          </a:p>
          <a:p>
            <a:pPr lvl="2"/>
            <a:r>
              <a:rPr lang="en-US" altLang="ja-JP" dirty="0">
                <a:solidFill>
                  <a:srgbClr val="1D1C1D"/>
                </a:solidFill>
                <a:latin typeface="NotoSansJP"/>
              </a:rPr>
              <a:t>FFS: Device terminated traffic</a:t>
            </a:r>
          </a:p>
        </p:txBody>
      </p:sp>
      <p:graphicFrame>
        <p:nvGraphicFramePr>
          <p:cNvPr id="3" name="表 3">
            <a:extLst>
              <a:ext uri="{FF2B5EF4-FFF2-40B4-BE49-F238E27FC236}">
                <a16:creationId xmlns:a16="http://schemas.microsoft.com/office/drawing/2014/main" id="{40667C58-1C43-4638-8F09-8EC46C2DEA9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1240978"/>
              </p:ext>
            </p:extLst>
          </p:nvPr>
        </p:nvGraphicFramePr>
        <p:xfrm>
          <a:off x="2186735" y="1986685"/>
          <a:ext cx="4576428" cy="9448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44000">
                  <a:extLst>
                    <a:ext uri="{9D8B030D-6E8A-4147-A177-3AD203B41FA5}">
                      <a16:colId xmlns:a16="http://schemas.microsoft.com/office/drawing/2014/main" val="864399607"/>
                    </a:ext>
                  </a:extLst>
                </a:gridCol>
                <a:gridCol w="1177476">
                  <a:extLst>
                    <a:ext uri="{9D8B030D-6E8A-4147-A177-3AD203B41FA5}">
                      <a16:colId xmlns:a16="http://schemas.microsoft.com/office/drawing/2014/main" val="1159551931"/>
                    </a:ext>
                  </a:extLst>
                </a:gridCol>
                <a:gridCol w="1177476">
                  <a:extLst>
                    <a:ext uri="{9D8B030D-6E8A-4147-A177-3AD203B41FA5}">
                      <a16:colId xmlns:a16="http://schemas.microsoft.com/office/drawing/2014/main" val="1931649454"/>
                    </a:ext>
                  </a:extLst>
                </a:gridCol>
                <a:gridCol w="1177476">
                  <a:extLst>
                    <a:ext uri="{9D8B030D-6E8A-4147-A177-3AD203B41FA5}">
                      <a16:colId xmlns:a16="http://schemas.microsoft.com/office/drawing/2014/main" val="732313456"/>
                    </a:ext>
                  </a:extLst>
                </a:gridCol>
              </a:tblGrid>
              <a:tr h="212664">
                <a:tc>
                  <a:txBody>
                    <a:bodyPr/>
                    <a:lstStyle/>
                    <a:p>
                      <a:pPr algn="ctr"/>
                      <a:endParaRPr kumimoji="1" lang="ja-JP" altLang="en-US" sz="1100" dirty="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100" dirty="0"/>
                        <a:t>New interface</a:t>
                      </a:r>
                      <a:endParaRPr kumimoji="1" lang="ja-JP" altLang="en-US" sz="1100" dirty="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100" dirty="0"/>
                        <a:t>Existing NR-based</a:t>
                      </a:r>
                      <a:endParaRPr kumimoji="1" lang="ja-JP" altLang="en-US" sz="1100" dirty="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ja-JP" sz="1100" dirty="0">
                          <a:solidFill>
                            <a:srgbClr val="1D1C1D"/>
                          </a:solidFill>
                          <a:latin typeface="NotoSansJP"/>
                        </a:rPr>
                        <a:t>Not specify in 3GPP</a:t>
                      </a:r>
                      <a:endParaRPr kumimoji="1" lang="ja-JP" altLang="en-US" sz="1100" dirty="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5687125"/>
                  </a:ext>
                </a:extLst>
              </a:tr>
              <a:tr h="172494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050" dirty="0"/>
                        <a:t>Spec impacts</a:t>
                      </a:r>
                      <a:endParaRPr kumimoji="1" lang="ja-JP" altLang="en-US" sz="105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100" dirty="0"/>
                        <a:t>High</a:t>
                      </a:r>
                      <a:endParaRPr kumimoji="1" lang="ja-JP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100" dirty="0"/>
                        <a:t>Middle</a:t>
                      </a:r>
                      <a:endParaRPr kumimoji="1" lang="ja-JP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100" dirty="0"/>
                        <a:t>Low</a:t>
                      </a:r>
                      <a:endParaRPr kumimoji="1" lang="ja-JP" altLang="en-US" sz="11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611620658"/>
                  </a:ext>
                </a:extLst>
              </a:tr>
              <a:tr h="172494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050" dirty="0"/>
                        <a:t>NW impacts</a:t>
                      </a:r>
                      <a:endParaRPr kumimoji="1" lang="ja-JP" altLang="en-US" sz="105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100" dirty="0"/>
                        <a:t>FFS</a:t>
                      </a:r>
                      <a:endParaRPr kumimoji="1" lang="ja-JP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100" dirty="0"/>
                        <a:t>FFS</a:t>
                      </a:r>
                      <a:endParaRPr kumimoji="1" lang="ja-JP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100" dirty="0"/>
                        <a:t>FFS</a:t>
                      </a:r>
                      <a:endParaRPr kumimoji="1" lang="ja-JP" altLang="en-US" sz="11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1270751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8203863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" name="図 52" descr="図形&#10;&#10;低い精度で自動的に生成された説明">
            <a:extLst>
              <a:ext uri="{FF2B5EF4-FFF2-40B4-BE49-F238E27FC236}">
                <a16:creationId xmlns:a16="http://schemas.microsoft.com/office/drawing/2014/main" id="{A46C0C09-C298-4D5F-A337-B9DBB7ABD0F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0577" y="3899694"/>
            <a:ext cx="210383" cy="356841"/>
          </a:xfrm>
          <a:prstGeom prst="rect">
            <a:avLst/>
          </a:prstGeom>
          <a:effectLst>
            <a:softEdge rad="0"/>
          </a:effectLst>
        </p:spPr>
      </p:pic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b="1" dirty="0">
                <a:solidFill>
                  <a:srgbClr val="1D1C1D"/>
                </a:solidFill>
                <a:latin typeface="NotoSansJP"/>
              </a:rPr>
              <a:t>RAN design targets</a:t>
            </a:r>
          </a:p>
        </p:txBody>
      </p:sp>
      <p:sp>
        <p:nvSpPr>
          <p:cNvPr id="8" name="コンテンツ プレースホルダー 2">
            <a:extLst>
              <a:ext uri="{FF2B5EF4-FFF2-40B4-BE49-F238E27FC236}">
                <a16:creationId xmlns:a16="http://schemas.microsoft.com/office/drawing/2014/main" id="{A5F6FE3F-49A3-4F0B-8BAD-DE914E6F300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3718" y="681540"/>
            <a:ext cx="5928750" cy="4345805"/>
          </a:xfrm>
        </p:spPr>
        <p:txBody>
          <a:bodyPr/>
          <a:lstStyle/>
          <a:p>
            <a:r>
              <a:rPr lang="en-US" altLang="ja-JP" b="1" u="sng" dirty="0">
                <a:solidFill>
                  <a:srgbClr val="1D1C1D"/>
                </a:solidFill>
                <a:latin typeface="NotoSansJP"/>
              </a:rPr>
              <a:t>Coverage: </a:t>
            </a:r>
          </a:p>
          <a:p>
            <a:pPr lvl="1"/>
            <a:r>
              <a:rPr lang="en-US" altLang="ja-JP" dirty="0">
                <a:solidFill>
                  <a:srgbClr val="1D1C1D"/>
                </a:solidFill>
                <a:latin typeface="NotoSansJP"/>
              </a:rPr>
              <a:t>It is unclear whether the term “coverage” means whole coverage as NW or the communication range b/w reader device and ambient IoT device</a:t>
            </a:r>
          </a:p>
          <a:p>
            <a:pPr lvl="1"/>
            <a:r>
              <a:rPr lang="en-US" altLang="ja-JP" b="1" dirty="0">
                <a:solidFill>
                  <a:srgbClr val="1D1C1D"/>
                </a:solidFill>
                <a:latin typeface="NotoSansJP"/>
              </a:rPr>
              <a:t>Proposal: For the coverage for ambient IoT devices, the following two aspects should be discussed.</a:t>
            </a:r>
          </a:p>
          <a:p>
            <a:pPr lvl="3"/>
            <a:r>
              <a:rPr lang="en-US" altLang="ja-JP" b="1" dirty="0">
                <a:solidFill>
                  <a:srgbClr val="1D1C1D"/>
                </a:solidFill>
                <a:latin typeface="NotoSansJP"/>
              </a:rPr>
              <a:t>Whole coverage as NW which aims larger coverage than non-3GPP technology</a:t>
            </a:r>
          </a:p>
          <a:p>
            <a:pPr lvl="3"/>
            <a:r>
              <a:rPr lang="en-US" altLang="ja-JP" b="1" dirty="0">
                <a:solidFill>
                  <a:srgbClr val="1D1C1D"/>
                </a:solidFill>
                <a:latin typeface="NotoSansJP"/>
              </a:rPr>
              <a:t>Communication range between reader device and ambient IoT device</a:t>
            </a:r>
          </a:p>
          <a:p>
            <a:r>
              <a:rPr lang="en-US" altLang="ja-JP" b="1" u="sng" dirty="0">
                <a:solidFill>
                  <a:srgbClr val="1D1C1D"/>
                </a:solidFill>
                <a:latin typeface="NotoSansJP"/>
              </a:rPr>
              <a:t>Data rate: </a:t>
            </a:r>
          </a:p>
          <a:p>
            <a:pPr lvl="1"/>
            <a:r>
              <a:rPr lang="en-US" altLang="ja-JP" dirty="0">
                <a:solidFill>
                  <a:srgbClr val="1D1C1D"/>
                </a:solidFill>
                <a:latin typeface="NotoSansJP"/>
              </a:rPr>
              <a:t>SID states ambient IoT shall not aim to replace 3GPP LPWA</a:t>
            </a:r>
          </a:p>
          <a:p>
            <a:pPr lvl="1"/>
            <a:r>
              <a:rPr lang="en-US" altLang="ja-JP" dirty="0">
                <a:solidFill>
                  <a:srgbClr val="1D1C1D"/>
                </a:solidFill>
                <a:latin typeface="NotoSansJP"/>
              </a:rPr>
              <a:t>Use cases in TR22.840 require up to [5]kbps</a:t>
            </a:r>
          </a:p>
          <a:p>
            <a:pPr lvl="1"/>
            <a:r>
              <a:rPr lang="en-US" altLang="ja-JP" b="1" dirty="0">
                <a:solidFill>
                  <a:srgbClr val="1D1C1D"/>
                </a:solidFill>
                <a:latin typeface="NotoSansJP"/>
              </a:rPr>
              <a:t>Proposal: Peak rate lower than LPWA, e.g., up to 5kbps, can be the starting point for the target.</a:t>
            </a:r>
          </a:p>
          <a:p>
            <a:r>
              <a:rPr lang="en-US" altLang="ja-JP" b="1" u="sng" dirty="0">
                <a:solidFill>
                  <a:srgbClr val="1D1C1D"/>
                </a:solidFill>
                <a:latin typeface="NotoSansJP"/>
              </a:rPr>
              <a:t>Positioning accuracy:</a:t>
            </a:r>
          </a:p>
          <a:p>
            <a:pPr lvl="1"/>
            <a:r>
              <a:rPr lang="en-US" altLang="ja-JP" dirty="0">
                <a:solidFill>
                  <a:srgbClr val="1D1C1D"/>
                </a:solidFill>
                <a:latin typeface="NotoSansJP"/>
              </a:rPr>
              <a:t>Total positioning accuracy : BS-Reader &amp; Reader-ambient IoT device</a:t>
            </a:r>
          </a:p>
          <a:p>
            <a:pPr lvl="2"/>
            <a:r>
              <a:rPr lang="en-US" altLang="ja-JP" dirty="0">
                <a:solidFill>
                  <a:srgbClr val="1D1C1D"/>
                </a:solidFill>
                <a:latin typeface="NotoSansJP"/>
              </a:rPr>
              <a:t>BS-Reader: existing positioning feature can be reused</a:t>
            </a:r>
          </a:p>
          <a:p>
            <a:pPr lvl="2"/>
            <a:r>
              <a:rPr lang="en-US" altLang="ja-JP" dirty="0">
                <a:solidFill>
                  <a:srgbClr val="1D1C1D"/>
                </a:solidFill>
                <a:latin typeface="NotoSansJP"/>
              </a:rPr>
              <a:t>Reader-ambient IoT device: FFS</a:t>
            </a:r>
          </a:p>
          <a:p>
            <a:pPr lvl="1"/>
            <a:r>
              <a:rPr lang="en-US" altLang="ja-JP" b="1" dirty="0">
                <a:solidFill>
                  <a:srgbClr val="1D1C1D"/>
                </a:solidFill>
                <a:latin typeface="NotoSansJP"/>
              </a:rPr>
              <a:t>Proposal: At least positioning accuracy between reader and ambient IoT device should be studied.</a:t>
            </a:r>
          </a:p>
        </p:txBody>
      </p:sp>
      <p:pic>
        <p:nvPicPr>
          <p:cNvPr id="4" name="図 3" descr="図形&#10;&#10;中程度の精度で自動的に生成された説明">
            <a:extLst>
              <a:ext uri="{FF2B5EF4-FFF2-40B4-BE49-F238E27FC236}">
                <a16:creationId xmlns:a16="http://schemas.microsoft.com/office/drawing/2014/main" id="{C421A72E-FF39-480D-9576-FA0A61335B6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2200" y="1228569"/>
            <a:ext cx="716913" cy="748190"/>
          </a:xfrm>
          <a:prstGeom prst="rect">
            <a:avLst/>
          </a:prstGeom>
        </p:spPr>
      </p:pic>
      <p:grpSp>
        <p:nvGrpSpPr>
          <p:cNvPr id="5" name="グループ化 4">
            <a:extLst>
              <a:ext uri="{FF2B5EF4-FFF2-40B4-BE49-F238E27FC236}">
                <a16:creationId xmlns:a16="http://schemas.microsoft.com/office/drawing/2014/main" id="{493BDF45-F380-4D7E-A5C6-AE110278D121}"/>
              </a:ext>
            </a:extLst>
          </p:cNvPr>
          <p:cNvGrpSpPr/>
          <p:nvPr/>
        </p:nvGrpSpPr>
        <p:grpSpPr>
          <a:xfrm>
            <a:off x="8465272" y="1643035"/>
            <a:ext cx="377702" cy="331902"/>
            <a:chOff x="5463963" y="1405178"/>
            <a:chExt cx="377702" cy="331902"/>
          </a:xfrm>
        </p:grpSpPr>
        <p:sp>
          <p:nvSpPr>
            <p:cNvPr id="6" name="四角形: 角を丸くする 5">
              <a:extLst>
                <a:ext uri="{FF2B5EF4-FFF2-40B4-BE49-F238E27FC236}">
                  <a16:creationId xmlns:a16="http://schemas.microsoft.com/office/drawing/2014/main" id="{6576D1EE-021F-431B-B1EB-02D960E01DB2}"/>
                </a:ext>
              </a:extLst>
            </p:cNvPr>
            <p:cNvSpPr/>
            <p:nvPr/>
          </p:nvSpPr>
          <p:spPr>
            <a:xfrm>
              <a:off x="5463963" y="1433797"/>
              <a:ext cx="320299" cy="303283"/>
            </a:xfrm>
            <a:prstGeom prst="roundRect">
              <a:avLst>
                <a:gd name="adj" fmla="val 4469"/>
              </a:avLst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7" name="正方形/長方形 6">
              <a:extLst>
                <a:ext uri="{FF2B5EF4-FFF2-40B4-BE49-F238E27FC236}">
                  <a16:creationId xmlns:a16="http://schemas.microsoft.com/office/drawing/2014/main" id="{D4A26BA4-B88B-40D5-B66A-30AC661C954D}"/>
                </a:ext>
              </a:extLst>
            </p:cNvPr>
            <p:cNvSpPr/>
            <p:nvPr/>
          </p:nvSpPr>
          <p:spPr>
            <a:xfrm>
              <a:off x="5586217" y="1405178"/>
              <a:ext cx="255448" cy="240517"/>
            </a:xfrm>
            <a:prstGeom prst="rect">
              <a:avLst/>
            </a:prstGeom>
            <a:solidFill>
              <a:schemeClr val="bg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  <p:pic>
          <p:nvPicPr>
            <p:cNvPr id="9" name="図 8" descr="図形&#10;&#10;低い精度で自動的に生成された説明">
              <a:extLst>
                <a:ext uri="{FF2B5EF4-FFF2-40B4-BE49-F238E27FC236}">
                  <a16:creationId xmlns:a16="http://schemas.microsoft.com/office/drawing/2014/main" id="{C554C7E6-B352-4CB7-92FA-F4F380556D6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71000"/>
            <a:stretch/>
          </p:blipFill>
          <p:spPr>
            <a:xfrm rot="2794794">
              <a:off x="5545929" y="1456055"/>
              <a:ext cx="262603" cy="192474"/>
            </a:xfrm>
            <a:prstGeom prst="rect">
              <a:avLst/>
            </a:prstGeom>
          </p:spPr>
        </p:pic>
      </p:grp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217651CF-E69A-441F-A683-73295A283DD4}"/>
              </a:ext>
            </a:extLst>
          </p:cNvPr>
          <p:cNvSpPr txBox="1"/>
          <p:nvPr/>
        </p:nvSpPr>
        <p:spPr>
          <a:xfrm>
            <a:off x="6569205" y="1086585"/>
            <a:ext cx="33855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dirty="0">
                <a:latin typeface="+mn-lt"/>
                <a:ea typeface="+mn-ea"/>
              </a:rPr>
              <a:t>BS</a:t>
            </a:r>
            <a:endParaRPr kumimoji="1" lang="ja-JP" altLang="en-US" sz="1200" dirty="0">
              <a:latin typeface="+mn-lt"/>
              <a:ea typeface="+mn-ea"/>
            </a:endParaRP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124FACA8-2D44-442B-9123-17BEB528672B}"/>
              </a:ext>
            </a:extLst>
          </p:cNvPr>
          <p:cNvSpPr txBox="1"/>
          <p:nvPr/>
        </p:nvSpPr>
        <p:spPr>
          <a:xfrm>
            <a:off x="7496889" y="1349646"/>
            <a:ext cx="62600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dirty="0">
                <a:latin typeface="+mn-lt"/>
                <a:ea typeface="+mn-ea"/>
              </a:rPr>
              <a:t>Reader</a:t>
            </a:r>
            <a:endParaRPr kumimoji="1" lang="ja-JP" altLang="en-US" sz="1200" dirty="0">
              <a:latin typeface="+mn-lt"/>
              <a:ea typeface="+mn-ea"/>
            </a:endParaRPr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93584DFD-6331-4689-AE80-DC9FEA6F3E85}"/>
              </a:ext>
            </a:extLst>
          </p:cNvPr>
          <p:cNvSpPr txBox="1"/>
          <p:nvPr/>
        </p:nvSpPr>
        <p:spPr>
          <a:xfrm>
            <a:off x="8147768" y="1186718"/>
            <a:ext cx="95109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200" dirty="0">
                <a:latin typeface="+mn-lt"/>
                <a:ea typeface="+mn-ea"/>
              </a:rPr>
              <a:t>Ambient IoT</a:t>
            </a:r>
          </a:p>
          <a:p>
            <a:pPr algn="ctr"/>
            <a:r>
              <a:rPr lang="en-US" altLang="ja-JP" sz="1200" dirty="0">
                <a:latin typeface="+mn-lt"/>
                <a:ea typeface="+mn-ea"/>
              </a:rPr>
              <a:t>device</a:t>
            </a:r>
            <a:endParaRPr kumimoji="1" lang="ja-JP" altLang="en-US" sz="1200" dirty="0">
              <a:latin typeface="+mn-lt"/>
              <a:ea typeface="+mn-ea"/>
            </a:endParaRPr>
          </a:p>
        </p:txBody>
      </p:sp>
      <p:cxnSp>
        <p:nvCxnSpPr>
          <p:cNvPr id="20" name="直線矢印コネクタ 19">
            <a:extLst>
              <a:ext uri="{FF2B5EF4-FFF2-40B4-BE49-F238E27FC236}">
                <a16:creationId xmlns:a16="http://schemas.microsoft.com/office/drawing/2014/main" id="{F1D9CDF8-6AB1-4516-B4A4-1A59E03BAD2E}"/>
              </a:ext>
            </a:extLst>
          </p:cNvPr>
          <p:cNvCxnSpPr>
            <a:cxnSpLocks/>
          </p:cNvCxnSpPr>
          <p:nvPr/>
        </p:nvCxnSpPr>
        <p:spPr>
          <a:xfrm flipH="1">
            <a:off x="7089113" y="1777381"/>
            <a:ext cx="448716" cy="0"/>
          </a:xfrm>
          <a:prstGeom prst="straightConnector1">
            <a:avLst/>
          </a:prstGeom>
          <a:ln>
            <a:solidFill>
              <a:schemeClr val="accent2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線矢印コネクタ 20">
            <a:extLst>
              <a:ext uri="{FF2B5EF4-FFF2-40B4-BE49-F238E27FC236}">
                <a16:creationId xmlns:a16="http://schemas.microsoft.com/office/drawing/2014/main" id="{12991F2A-ECE9-479C-8CC5-CFEC44228E59}"/>
              </a:ext>
            </a:extLst>
          </p:cNvPr>
          <p:cNvCxnSpPr>
            <a:cxnSpLocks/>
          </p:cNvCxnSpPr>
          <p:nvPr/>
        </p:nvCxnSpPr>
        <p:spPr>
          <a:xfrm flipH="1">
            <a:off x="8037675" y="1776665"/>
            <a:ext cx="355249" cy="0"/>
          </a:xfrm>
          <a:prstGeom prst="straightConnector1">
            <a:avLst/>
          </a:prstGeom>
          <a:ln>
            <a:solidFill>
              <a:schemeClr val="accent2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" name="図 21" descr="図形&#10;&#10;低い精度で自動的に生成された説明">
            <a:extLst>
              <a:ext uri="{FF2B5EF4-FFF2-40B4-BE49-F238E27FC236}">
                <a16:creationId xmlns:a16="http://schemas.microsoft.com/office/drawing/2014/main" id="{DA6FD641-D95E-49AD-A6EC-98723D8A6E5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8142" y="1620583"/>
            <a:ext cx="210383" cy="356841"/>
          </a:xfrm>
          <a:prstGeom prst="rect">
            <a:avLst/>
          </a:prstGeom>
        </p:spPr>
      </p:pic>
      <p:sp>
        <p:nvSpPr>
          <p:cNvPr id="24" name="左中かっこ 23">
            <a:extLst>
              <a:ext uri="{FF2B5EF4-FFF2-40B4-BE49-F238E27FC236}">
                <a16:creationId xmlns:a16="http://schemas.microsoft.com/office/drawing/2014/main" id="{4B3FEB4C-5431-4B0C-9A60-C228BC8E67C0}"/>
              </a:ext>
            </a:extLst>
          </p:cNvPr>
          <p:cNvSpPr/>
          <p:nvPr/>
        </p:nvSpPr>
        <p:spPr>
          <a:xfrm rot="16200000">
            <a:off x="7713339" y="1392265"/>
            <a:ext cx="77915" cy="1384643"/>
          </a:xfrm>
          <a:prstGeom prst="leftBrac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5" name="テキスト ボックス 24">
            <a:extLst>
              <a:ext uri="{FF2B5EF4-FFF2-40B4-BE49-F238E27FC236}">
                <a16:creationId xmlns:a16="http://schemas.microsoft.com/office/drawing/2014/main" id="{3CA0F1B9-2336-4304-8CAB-5C3FC22DB6DF}"/>
              </a:ext>
            </a:extLst>
          </p:cNvPr>
          <p:cNvSpPr txBox="1"/>
          <p:nvPr/>
        </p:nvSpPr>
        <p:spPr>
          <a:xfrm>
            <a:off x="6931310" y="2083664"/>
            <a:ext cx="163230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200" dirty="0">
                <a:solidFill>
                  <a:schemeClr val="accent2"/>
                </a:solidFill>
                <a:latin typeface="+mn-lt"/>
                <a:ea typeface="+mn-ea"/>
              </a:rPr>
              <a:t>Whole coverage as NW</a:t>
            </a:r>
            <a:endParaRPr kumimoji="1" lang="ja-JP" altLang="en-US" sz="1200" dirty="0">
              <a:solidFill>
                <a:schemeClr val="accent2"/>
              </a:solidFill>
              <a:latin typeface="+mn-lt"/>
              <a:ea typeface="+mn-ea"/>
            </a:endParaRPr>
          </a:p>
        </p:txBody>
      </p:sp>
      <p:pic>
        <p:nvPicPr>
          <p:cNvPr id="39" name="図 38" descr="図形&#10;&#10;中程度の精度で自動的に生成された説明">
            <a:extLst>
              <a:ext uri="{FF2B5EF4-FFF2-40B4-BE49-F238E27FC236}">
                <a16:creationId xmlns:a16="http://schemas.microsoft.com/office/drawing/2014/main" id="{CFFF54EF-64AE-4749-AE40-94D1F621B31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7014" y="3624851"/>
            <a:ext cx="716913" cy="748190"/>
          </a:xfrm>
          <a:prstGeom prst="rect">
            <a:avLst/>
          </a:prstGeom>
        </p:spPr>
      </p:pic>
      <p:sp>
        <p:nvSpPr>
          <p:cNvPr id="44" name="テキスト ボックス 43">
            <a:extLst>
              <a:ext uri="{FF2B5EF4-FFF2-40B4-BE49-F238E27FC236}">
                <a16:creationId xmlns:a16="http://schemas.microsoft.com/office/drawing/2014/main" id="{4AC1107C-77B5-4897-8593-32FCD3D786D9}"/>
              </a:ext>
            </a:extLst>
          </p:cNvPr>
          <p:cNvSpPr txBox="1"/>
          <p:nvPr/>
        </p:nvSpPr>
        <p:spPr>
          <a:xfrm>
            <a:off x="6624019" y="3482867"/>
            <a:ext cx="33855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dirty="0">
                <a:latin typeface="+mn-lt"/>
                <a:ea typeface="+mn-ea"/>
              </a:rPr>
              <a:t>BS</a:t>
            </a:r>
            <a:endParaRPr kumimoji="1" lang="ja-JP" altLang="en-US" sz="1200" dirty="0">
              <a:latin typeface="+mn-lt"/>
              <a:ea typeface="+mn-ea"/>
            </a:endParaRPr>
          </a:p>
        </p:txBody>
      </p:sp>
      <p:sp>
        <p:nvSpPr>
          <p:cNvPr id="45" name="テキスト ボックス 44">
            <a:extLst>
              <a:ext uri="{FF2B5EF4-FFF2-40B4-BE49-F238E27FC236}">
                <a16:creationId xmlns:a16="http://schemas.microsoft.com/office/drawing/2014/main" id="{599CD1BF-DAC1-4A36-B70E-8A40E9BABF64}"/>
              </a:ext>
            </a:extLst>
          </p:cNvPr>
          <p:cNvSpPr txBox="1"/>
          <p:nvPr/>
        </p:nvSpPr>
        <p:spPr>
          <a:xfrm>
            <a:off x="7540474" y="3639165"/>
            <a:ext cx="62600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dirty="0">
                <a:latin typeface="+mn-lt"/>
                <a:ea typeface="+mn-ea"/>
              </a:rPr>
              <a:t>Reader</a:t>
            </a:r>
            <a:endParaRPr kumimoji="1" lang="ja-JP" altLang="en-US" sz="1200" dirty="0">
              <a:latin typeface="+mn-lt"/>
              <a:ea typeface="+mn-ea"/>
            </a:endParaRPr>
          </a:p>
        </p:txBody>
      </p:sp>
      <p:sp>
        <p:nvSpPr>
          <p:cNvPr id="46" name="テキスト ボックス 45">
            <a:extLst>
              <a:ext uri="{FF2B5EF4-FFF2-40B4-BE49-F238E27FC236}">
                <a16:creationId xmlns:a16="http://schemas.microsoft.com/office/drawing/2014/main" id="{D3D12371-8B22-465D-9DF5-A6002BFD67C8}"/>
              </a:ext>
            </a:extLst>
          </p:cNvPr>
          <p:cNvSpPr txBox="1"/>
          <p:nvPr/>
        </p:nvSpPr>
        <p:spPr>
          <a:xfrm>
            <a:off x="8149575" y="3537281"/>
            <a:ext cx="95109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200" dirty="0">
                <a:latin typeface="+mn-lt"/>
                <a:ea typeface="+mn-ea"/>
              </a:rPr>
              <a:t>Ambient IoT</a:t>
            </a:r>
          </a:p>
          <a:p>
            <a:pPr algn="ctr"/>
            <a:r>
              <a:rPr lang="en-US" altLang="ja-JP" sz="1200" dirty="0">
                <a:latin typeface="+mn-lt"/>
                <a:ea typeface="+mn-ea"/>
              </a:rPr>
              <a:t>device</a:t>
            </a:r>
            <a:endParaRPr kumimoji="1" lang="ja-JP" altLang="en-US" sz="1200" dirty="0">
              <a:latin typeface="+mn-lt"/>
              <a:ea typeface="+mn-ea"/>
            </a:endParaRPr>
          </a:p>
        </p:txBody>
      </p:sp>
      <p:pic>
        <p:nvPicPr>
          <p:cNvPr id="49" name="図 48" descr="図形&#10;&#10;低い精度で自動的に生成された説明">
            <a:extLst>
              <a:ext uri="{FF2B5EF4-FFF2-40B4-BE49-F238E27FC236}">
                <a16:creationId xmlns:a16="http://schemas.microsoft.com/office/drawing/2014/main" id="{AA32CCF3-3563-43AB-95B0-33DA5D0B599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1727" y="3970037"/>
            <a:ext cx="210383" cy="356841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52" name="図 51" descr="図形&#10;&#10;低い精度で自動的に生成された説明">
            <a:extLst>
              <a:ext uri="{FF2B5EF4-FFF2-40B4-BE49-F238E27FC236}">
                <a16:creationId xmlns:a16="http://schemas.microsoft.com/office/drawing/2014/main" id="{5040A1B2-AC71-4A9A-B02B-33194D42182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8215" y="4047409"/>
            <a:ext cx="210383" cy="356841"/>
          </a:xfrm>
          <a:prstGeom prst="rect">
            <a:avLst/>
          </a:prstGeom>
          <a:effectLst>
            <a:softEdge rad="0"/>
          </a:effectLst>
        </p:spPr>
      </p:pic>
      <p:sp>
        <p:nvSpPr>
          <p:cNvPr id="59" name="四角形: 角を丸くする 58">
            <a:extLst>
              <a:ext uri="{FF2B5EF4-FFF2-40B4-BE49-F238E27FC236}">
                <a16:creationId xmlns:a16="http://schemas.microsoft.com/office/drawing/2014/main" id="{8A714A7E-9861-4EF0-8781-BDA935BFE54D}"/>
              </a:ext>
            </a:extLst>
          </p:cNvPr>
          <p:cNvSpPr/>
          <p:nvPr/>
        </p:nvSpPr>
        <p:spPr>
          <a:xfrm>
            <a:off x="8555144" y="3945235"/>
            <a:ext cx="320299" cy="303283"/>
          </a:xfrm>
          <a:prstGeom prst="roundRect">
            <a:avLst>
              <a:gd name="adj" fmla="val 4469"/>
            </a:avLst>
          </a:prstGeom>
          <a:noFill/>
          <a:ln w="19050">
            <a:solidFill>
              <a:schemeClr val="tx1"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60" name="正方形/長方形 59">
            <a:extLst>
              <a:ext uri="{FF2B5EF4-FFF2-40B4-BE49-F238E27FC236}">
                <a16:creationId xmlns:a16="http://schemas.microsoft.com/office/drawing/2014/main" id="{EEB773D6-D542-4580-A06C-D302851FAFE1}"/>
              </a:ext>
            </a:extLst>
          </p:cNvPr>
          <p:cNvSpPr/>
          <p:nvPr/>
        </p:nvSpPr>
        <p:spPr>
          <a:xfrm>
            <a:off x="8677398" y="3916616"/>
            <a:ext cx="255448" cy="240517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grpSp>
        <p:nvGrpSpPr>
          <p:cNvPr id="40" name="グループ化 39">
            <a:extLst>
              <a:ext uri="{FF2B5EF4-FFF2-40B4-BE49-F238E27FC236}">
                <a16:creationId xmlns:a16="http://schemas.microsoft.com/office/drawing/2014/main" id="{AFAA4412-647F-4740-BC2F-7A2EB85E060B}"/>
              </a:ext>
            </a:extLst>
          </p:cNvPr>
          <p:cNvGrpSpPr/>
          <p:nvPr/>
        </p:nvGrpSpPr>
        <p:grpSpPr>
          <a:xfrm>
            <a:off x="8467079" y="3998946"/>
            <a:ext cx="333221" cy="326554"/>
            <a:chOff x="5463963" y="1410526"/>
            <a:chExt cx="333221" cy="326554"/>
          </a:xfrm>
        </p:grpSpPr>
        <p:sp>
          <p:nvSpPr>
            <p:cNvPr id="41" name="四角形: 角を丸くする 40">
              <a:extLst>
                <a:ext uri="{FF2B5EF4-FFF2-40B4-BE49-F238E27FC236}">
                  <a16:creationId xmlns:a16="http://schemas.microsoft.com/office/drawing/2014/main" id="{5F3CD269-5376-4A98-BE4B-9EB691917F61}"/>
                </a:ext>
              </a:extLst>
            </p:cNvPr>
            <p:cNvSpPr/>
            <p:nvPr/>
          </p:nvSpPr>
          <p:spPr>
            <a:xfrm>
              <a:off x="5463963" y="1433797"/>
              <a:ext cx="320299" cy="303283"/>
            </a:xfrm>
            <a:prstGeom prst="roundRect">
              <a:avLst>
                <a:gd name="adj" fmla="val 4469"/>
              </a:avLst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42" name="正方形/長方形 41">
              <a:extLst>
                <a:ext uri="{FF2B5EF4-FFF2-40B4-BE49-F238E27FC236}">
                  <a16:creationId xmlns:a16="http://schemas.microsoft.com/office/drawing/2014/main" id="{1B140F28-496C-48AD-8B57-A4278F965EA5}"/>
                </a:ext>
              </a:extLst>
            </p:cNvPr>
            <p:cNvSpPr/>
            <p:nvPr/>
          </p:nvSpPr>
          <p:spPr>
            <a:xfrm>
              <a:off x="5586217" y="1410526"/>
              <a:ext cx="210967" cy="235169"/>
            </a:xfrm>
            <a:prstGeom prst="rect">
              <a:avLst/>
            </a:prstGeom>
            <a:solidFill>
              <a:schemeClr val="bg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  <p:pic>
          <p:nvPicPr>
            <p:cNvPr id="43" name="図 42" descr="図形&#10;&#10;低い精度で自動的に生成された説明">
              <a:extLst>
                <a:ext uri="{FF2B5EF4-FFF2-40B4-BE49-F238E27FC236}">
                  <a16:creationId xmlns:a16="http://schemas.microsoft.com/office/drawing/2014/main" id="{59827624-71FE-4724-96B3-530BC65AD94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71000"/>
            <a:stretch/>
          </p:blipFill>
          <p:spPr>
            <a:xfrm rot="2794794">
              <a:off x="5545929" y="1456055"/>
              <a:ext cx="262603" cy="192474"/>
            </a:xfrm>
            <a:prstGeom prst="rect">
              <a:avLst/>
            </a:prstGeom>
          </p:spPr>
        </p:pic>
      </p:grpSp>
      <p:pic>
        <p:nvPicPr>
          <p:cNvPr id="61" name="図 60" descr="図形&#10;&#10;低い精度で自動的に生成された説明">
            <a:extLst>
              <a:ext uri="{FF2B5EF4-FFF2-40B4-BE49-F238E27FC236}">
                <a16:creationId xmlns:a16="http://schemas.microsoft.com/office/drawing/2014/main" id="{F7644351-9D01-4322-8772-7CFD8372153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1000"/>
          <a:stretch/>
        </p:blipFill>
        <p:spPr>
          <a:xfrm rot="2794794">
            <a:off x="8637110" y="3967493"/>
            <a:ext cx="262603" cy="192474"/>
          </a:xfrm>
          <a:prstGeom prst="rect">
            <a:avLst/>
          </a:prstGeom>
        </p:spPr>
      </p:pic>
      <p:grpSp>
        <p:nvGrpSpPr>
          <p:cNvPr id="54" name="グループ化 53">
            <a:extLst>
              <a:ext uri="{FF2B5EF4-FFF2-40B4-BE49-F238E27FC236}">
                <a16:creationId xmlns:a16="http://schemas.microsoft.com/office/drawing/2014/main" id="{33BC920A-4D83-4C85-B4DF-F3925DD6ACF2}"/>
              </a:ext>
            </a:extLst>
          </p:cNvPr>
          <p:cNvGrpSpPr/>
          <p:nvPr/>
        </p:nvGrpSpPr>
        <p:grpSpPr>
          <a:xfrm>
            <a:off x="8412154" y="4077624"/>
            <a:ext cx="320299" cy="316090"/>
            <a:chOff x="5463963" y="1420990"/>
            <a:chExt cx="320299" cy="316090"/>
          </a:xfrm>
        </p:grpSpPr>
        <p:sp>
          <p:nvSpPr>
            <p:cNvPr id="55" name="四角形: 角を丸くする 54">
              <a:extLst>
                <a:ext uri="{FF2B5EF4-FFF2-40B4-BE49-F238E27FC236}">
                  <a16:creationId xmlns:a16="http://schemas.microsoft.com/office/drawing/2014/main" id="{5D043BE6-FEBB-4C74-99F5-41A5E3387341}"/>
                </a:ext>
              </a:extLst>
            </p:cNvPr>
            <p:cNvSpPr/>
            <p:nvPr/>
          </p:nvSpPr>
          <p:spPr>
            <a:xfrm>
              <a:off x="5463963" y="1433797"/>
              <a:ext cx="320299" cy="303283"/>
            </a:xfrm>
            <a:prstGeom prst="roundRect">
              <a:avLst>
                <a:gd name="adj" fmla="val 4469"/>
              </a:avLst>
            </a:prstGeom>
            <a:noFill/>
            <a:ln w="19050">
              <a:solidFill>
                <a:schemeClr val="tx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  <p:pic>
          <p:nvPicPr>
            <p:cNvPr id="57" name="図 56" descr="図形&#10;&#10;低い精度で自動的に生成された説明">
              <a:extLst>
                <a:ext uri="{FF2B5EF4-FFF2-40B4-BE49-F238E27FC236}">
                  <a16:creationId xmlns:a16="http://schemas.microsoft.com/office/drawing/2014/main" id="{C11AF0E7-CB2C-44F1-BACC-996772631FC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alphaModFix amt="3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71000"/>
            <a:stretch/>
          </p:blipFill>
          <p:spPr>
            <a:xfrm rot="2794794">
              <a:off x="5545929" y="1456055"/>
              <a:ext cx="262603" cy="192474"/>
            </a:xfrm>
            <a:prstGeom prst="rect">
              <a:avLst/>
            </a:prstGeom>
          </p:spPr>
        </p:pic>
      </p:grpSp>
      <p:sp>
        <p:nvSpPr>
          <p:cNvPr id="62" name="テキスト ボックス 61">
            <a:extLst>
              <a:ext uri="{FF2B5EF4-FFF2-40B4-BE49-F238E27FC236}">
                <a16:creationId xmlns:a16="http://schemas.microsoft.com/office/drawing/2014/main" id="{3FE22A70-85F1-4AA7-9A4E-E62CE1C3102A}"/>
              </a:ext>
            </a:extLst>
          </p:cNvPr>
          <p:cNvSpPr txBox="1"/>
          <p:nvPr/>
        </p:nvSpPr>
        <p:spPr>
          <a:xfrm>
            <a:off x="6876842" y="4370443"/>
            <a:ext cx="87876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1200" dirty="0">
                <a:solidFill>
                  <a:schemeClr val="accent2"/>
                </a:solidFill>
                <a:latin typeface="+mn-lt"/>
                <a:ea typeface="+mn-ea"/>
              </a:rPr>
              <a:t>Reuse</a:t>
            </a:r>
          </a:p>
          <a:p>
            <a:pPr algn="ctr"/>
            <a:r>
              <a:rPr lang="en-US" altLang="ja-JP" sz="1200" dirty="0">
                <a:solidFill>
                  <a:schemeClr val="accent2"/>
                </a:solidFill>
                <a:latin typeface="+mn-lt"/>
                <a:ea typeface="+mn-ea"/>
              </a:rPr>
              <a:t>Existing</a:t>
            </a:r>
          </a:p>
          <a:p>
            <a:pPr algn="ctr"/>
            <a:r>
              <a:rPr kumimoji="1" lang="en-US" altLang="ja-JP" sz="1200" dirty="0">
                <a:solidFill>
                  <a:schemeClr val="accent2"/>
                </a:solidFill>
                <a:latin typeface="+mn-lt"/>
                <a:ea typeface="+mn-ea"/>
              </a:rPr>
              <a:t>positioning</a:t>
            </a:r>
            <a:endParaRPr kumimoji="1" lang="ja-JP" altLang="en-US" sz="1200" dirty="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63" name="テキスト ボックス 62">
            <a:extLst>
              <a:ext uri="{FF2B5EF4-FFF2-40B4-BE49-F238E27FC236}">
                <a16:creationId xmlns:a16="http://schemas.microsoft.com/office/drawing/2014/main" id="{9E983338-CB31-4530-9E48-554B44BACFB1}"/>
              </a:ext>
            </a:extLst>
          </p:cNvPr>
          <p:cNvSpPr txBox="1"/>
          <p:nvPr/>
        </p:nvSpPr>
        <p:spPr>
          <a:xfrm>
            <a:off x="7843565" y="4418363"/>
            <a:ext cx="84016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1200" dirty="0">
                <a:solidFill>
                  <a:schemeClr val="accent2"/>
                </a:solidFill>
                <a:latin typeface="+mn-lt"/>
                <a:ea typeface="+mn-ea"/>
              </a:rPr>
              <a:t>Need to</a:t>
            </a:r>
          </a:p>
          <a:p>
            <a:pPr algn="ctr"/>
            <a:r>
              <a:rPr lang="en-US" altLang="ja-JP" sz="1200" dirty="0">
                <a:solidFill>
                  <a:schemeClr val="accent2"/>
                </a:solidFill>
                <a:latin typeface="+mn-lt"/>
                <a:ea typeface="+mn-ea"/>
              </a:rPr>
              <a:t>be studied</a:t>
            </a:r>
            <a:endParaRPr kumimoji="1" lang="ja-JP" altLang="en-US" sz="1200" dirty="0">
              <a:solidFill>
                <a:schemeClr val="accent2"/>
              </a:solidFill>
              <a:latin typeface="+mn-lt"/>
              <a:ea typeface="+mn-ea"/>
            </a:endParaRPr>
          </a:p>
        </p:txBody>
      </p:sp>
      <p:cxnSp>
        <p:nvCxnSpPr>
          <p:cNvPr id="66" name="直線矢印コネクタ 65">
            <a:extLst>
              <a:ext uri="{FF2B5EF4-FFF2-40B4-BE49-F238E27FC236}">
                <a16:creationId xmlns:a16="http://schemas.microsoft.com/office/drawing/2014/main" id="{168E935A-486D-448B-89B0-AC027783D7B9}"/>
              </a:ext>
            </a:extLst>
          </p:cNvPr>
          <p:cNvCxnSpPr>
            <a:cxnSpLocks/>
          </p:cNvCxnSpPr>
          <p:nvPr/>
        </p:nvCxnSpPr>
        <p:spPr>
          <a:xfrm flipH="1">
            <a:off x="7084492" y="4176557"/>
            <a:ext cx="448716" cy="0"/>
          </a:xfrm>
          <a:prstGeom prst="straightConnector1">
            <a:avLst/>
          </a:prstGeom>
          <a:ln>
            <a:solidFill>
              <a:schemeClr val="accent2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直線矢印コネクタ 66">
            <a:extLst>
              <a:ext uri="{FF2B5EF4-FFF2-40B4-BE49-F238E27FC236}">
                <a16:creationId xmlns:a16="http://schemas.microsoft.com/office/drawing/2014/main" id="{7F01D428-A5B5-47FA-97E4-9E33B3744922}"/>
              </a:ext>
            </a:extLst>
          </p:cNvPr>
          <p:cNvCxnSpPr>
            <a:cxnSpLocks/>
          </p:cNvCxnSpPr>
          <p:nvPr/>
        </p:nvCxnSpPr>
        <p:spPr>
          <a:xfrm flipH="1">
            <a:off x="8033054" y="4175841"/>
            <a:ext cx="355249" cy="0"/>
          </a:xfrm>
          <a:prstGeom prst="straightConnector1">
            <a:avLst/>
          </a:prstGeom>
          <a:ln>
            <a:solidFill>
              <a:schemeClr val="accent2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105325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5499377\OUT\tmp\01_corp_brandlogo_L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8324" y="2076696"/>
            <a:ext cx="4704580" cy="1026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AutoShape 2" descr="「NTT DOCOMO ロゴ」の画像検索結果"/>
          <p:cNvSpPr>
            <a:spLocks noChangeAspect="1" noChangeArrowheads="1"/>
          </p:cNvSpPr>
          <p:nvPr/>
        </p:nvSpPr>
        <p:spPr bwMode="auto">
          <a:xfrm>
            <a:off x="155575" y="-108346"/>
            <a:ext cx="3048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900"/>
          </a:p>
        </p:txBody>
      </p:sp>
      <p:sp>
        <p:nvSpPr>
          <p:cNvPr id="4" name="AutoShape 4" descr="「NTT DOCOMO ロゴ」の画像検索結果"/>
          <p:cNvSpPr>
            <a:spLocks noChangeAspect="1" noChangeArrowheads="1"/>
          </p:cNvSpPr>
          <p:nvPr/>
        </p:nvSpPr>
        <p:spPr bwMode="auto">
          <a:xfrm>
            <a:off x="307975" y="5955"/>
            <a:ext cx="3048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900"/>
          </a:p>
        </p:txBody>
      </p:sp>
    </p:spTree>
    <p:extLst>
      <p:ext uri="{BB962C8B-B14F-4D97-AF65-F5344CB8AC3E}">
        <p14:creationId xmlns:p14="http://schemas.microsoft.com/office/powerpoint/2010/main" val="3751383928"/>
      </p:ext>
    </p:extLst>
  </p:cSld>
  <p:clrMapOvr>
    <a:masterClrMapping/>
  </p:clrMapOvr>
</p:sld>
</file>

<file path=ppt/theme/theme1.xml><?xml version="1.0" encoding="utf-8"?>
<a:theme xmlns:a="http://schemas.openxmlformats.org/drawingml/2006/main" name="標準デザイン">
  <a:themeElements>
    <a:clrScheme name="ユーザー定義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FF0000"/>
      </a:accent1>
      <a:accent2>
        <a:srgbClr val="0000FF"/>
      </a:accent2>
      <a:accent3>
        <a:srgbClr val="FFFFCC"/>
      </a:accent3>
      <a:accent4>
        <a:srgbClr val="FFCCFF"/>
      </a:accent4>
      <a:accent5>
        <a:srgbClr val="E2FFFF"/>
      </a:accent5>
      <a:accent6>
        <a:srgbClr val="CC0033"/>
      </a:accent6>
      <a:hlink>
        <a:srgbClr val="0000FF"/>
      </a:hlink>
      <a:folHlink>
        <a:srgbClr val="7030A0"/>
      </a:folHlink>
    </a:clrScheme>
    <a:fontScheme name="Custom 1">
      <a:majorFont>
        <a:latin typeface="Calibri"/>
        <a:ea typeface="メイリオ"/>
        <a:cs typeface=""/>
      </a:majorFont>
      <a:minorFont>
        <a:latin typeface="Calibri"/>
        <a:ea typeface="メイリオ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12700">
          <a:solidFill>
            <a:schemeClr val="tx1"/>
          </a:solidFill>
        </a:ln>
      </a:spPr>
      <a:bodyPr rtlCol="0" anchor="ctr"/>
      <a:lstStyle>
        <a:defPPr algn="ctr">
          <a:defRPr dirty="0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defRPr dirty="0" smtClean="0">
            <a:latin typeface="+mn-lt"/>
            <a:ea typeface="+mn-ea"/>
          </a:defRPr>
        </a:defPPr>
      </a:lstStyle>
    </a:txDef>
  </a:objectDefaults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FFFF"/>
        </a:accent1>
        <a:accent2>
          <a:srgbClr val="FF0000"/>
        </a:accent2>
        <a:accent3>
          <a:srgbClr val="FFFFFF"/>
        </a:accent3>
        <a:accent4>
          <a:srgbClr val="000000"/>
        </a:accent4>
        <a:accent5>
          <a:srgbClr val="E2FFFF"/>
        </a:accent5>
        <a:accent6>
          <a:srgbClr val="E70000"/>
        </a:accent6>
        <a:hlink>
          <a:srgbClr val="0000FF"/>
        </a:hlink>
        <a:folHlink>
          <a:srgbClr val="CC003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Company/>
  <MMClips>0</MMClips>
  <HiddenSlides>0</HiddenSlides>
  <LinksUpToDate>false</LinksUpToDate>
  <Notes>5</Notes>
  <Paragraphs>116</Paragraphs>
  <PresentationFormat>画面に合わせる (16:9)</PresentationFormat>
  <ScaleCrop>false</ScaleCrop>
  <Slides>6</Slides>
  <SharedDoc>false</SharedDoc>
  <HyperlinksChanged>false</HyperlinksChanged>
  <AppVersion>16.0000</AppVersion>
  <Words>945</Words>
  <TotalTime>0</TotalTime>
  <Application>Microsoft Office PowerPoint</Application>
  <Template/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6758703</dc:creator>
  <dcterms:modified xsi:type="dcterms:W3CDTF">2022-12-05T05:28:45Z</dcterms:modified>
  <dc:title>Discussion on study for ambient IoT</dc:title>
  <cp:lastPrinted>2018-05-06T23:55:13Z</cp:lastPrinted>
  <cp:lastModifiedBy>Mayuko Okano (岡野 真由子)</cp:lastModifiedBy>
  <dcterms:created xsi:type="dcterms:W3CDTF">2008-05-20T02:15:22Z</dcterms:created>
  <cp:revision>1413</cp:revision>
</cp:coreProperties>
</file>

<file path=docProps/custom.xml><?xml version="1.0" encoding="utf-8"?>
<Properties xmlns="http://schemas.openxmlformats.org/officeDocument/2006/custom-properties" xmlns:vt="http://schemas.openxmlformats.org/officeDocument/2006/docPropsVTypes"/>
</file>