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10"/>
  </p:notesMasterIdLst>
  <p:handoutMasterIdLst>
    <p:handoutMasterId r:id="rId11"/>
  </p:handoutMasterIdLst>
  <p:sldIdLst>
    <p:sldId id="373" r:id="rId3"/>
    <p:sldId id="418" r:id="rId4"/>
    <p:sldId id="423" r:id="rId5"/>
    <p:sldId id="424" r:id="rId6"/>
    <p:sldId id="426" r:id="rId7"/>
    <p:sldId id="420" r:id="rId8"/>
    <p:sldId id="352" r:id="rId9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236"/>
    <a:srgbClr val="00006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03" autoAdjust="0"/>
    <p:restoredTop sz="96625" autoAdjust="0"/>
  </p:normalViewPr>
  <p:slideViewPr>
    <p:cSldViewPr>
      <p:cViewPr>
        <p:scale>
          <a:sx n="110" d="100"/>
          <a:sy n="110" d="100"/>
        </p:scale>
        <p:origin x="-396" y="1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12/5/2022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2022/12/5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139702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000" dirty="0">
                <a:latin typeface="+mn-lt"/>
                <a:cs typeface="Arial" pitchFamily="34" charset="0"/>
              </a:rPr>
              <a:t>Observations and suggestions for meeting efficiency improvements</a:t>
            </a:r>
            <a:endParaRPr lang="zh-CN" altLang="en-US" sz="2000" dirty="0">
              <a:latin typeface="+mn-lt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95886"/>
            <a:ext cx="88582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rgbClr val="0070C0"/>
                </a:solidFill>
                <a:cs typeface="Arial" pitchFamily="34" charset="0"/>
              </a:rPr>
              <a:t>CATT</a:t>
            </a:r>
            <a:endParaRPr lang="en-US" altLang="zh-CN" sz="20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1" y="699542"/>
            <a:ext cx="84615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3GPP TSG RAN meeting #</a:t>
            </a:r>
            <a:r>
              <a:rPr lang="en-US" altLang="zh-CN" dirty="0" smtClean="0">
                <a:solidFill>
                  <a:schemeClr val="bg1"/>
                </a:solidFill>
              </a:rPr>
              <a:t>98e</a:t>
            </a:r>
            <a:r>
              <a:rPr lang="en-US" altLang="zh-CN" dirty="0">
                <a:solidFill>
                  <a:schemeClr val="bg1"/>
                </a:solidFill>
              </a:rPr>
              <a:t>				</a:t>
            </a:r>
            <a:r>
              <a:rPr lang="en-US" altLang="zh-CN" dirty="0" smtClean="0">
                <a:solidFill>
                  <a:schemeClr val="bg1"/>
                </a:solidFill>
              </a:rPr>
              <a:t>	RP-223150</a:t>
            </a:r>
            <a:endParaRPr lang="zh-CN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Electronic Meeting, December 12-16, 2022</a:t>
            </a:r>
            <a:endParaRPr lang="zh-CN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Background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363640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>
                <a:solidFill>
                  <a:schemeClr val="tx1"/>
                </a:solidFill>
              </a:rPr>
              <a:t>RAN WG1 had F2F meeting in August, and </a:t>
            </a:r>
            <a:r>
              <a:rPr lang="en-US" altLang="zh-CN" sz="1800" dirty="0" smtClean="0">
                <a:solidFill>
                  <a:schemeClr val="tx1"/>
                </a:solidFill>
              </a:rPr>
              <a:t>a</a:t>
            </a:r>
            <a:r>
              <a:rPr lang="en-US" sz="1800" dirty="0" smtClean="0">
                <a:solidFill>
                  <a:schemeClr val="tx1"/>
                </a:solidFill>
              </a:rPr>
              <a:t>ll the RAN WGs had F2F meetings in mid November, All in Toulouse, and with two-way remote participation.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>
                <a:solidFill>
                  <a:schemeClr val="tx1"/>
                </a:solidFill>
              </a:rPr>
              <a:t>And the current plan for 2023’s meeting arrangements have also been announced where several F2F meetings will be held for WG/RP as per the plan.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800" dirty="0" smtClean="0">
                <a:solidFill>
                  <a:schemeClr val="tx1"/>
                </a:solidFill>
              </a:rPr>
              <a:t>It is therefore meaningful to review the experience in the previous online/F2F meetings and discuss possible improvements for meeting efficiency.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682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smtClean="0">
                <a:latin typeface="+mn-lt"/>
                <a:cs typeface="Arial" pitchFamily="34" charset="0"/>
              </a:rPr>
              <a:t>Experience from August RAN1 meeting</a:t>
            </a:r>
            <a:endParaRPr lang="zh-CN" altLang="en-US" sz="32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51570"/>
            <a:ext cx="8229600" cy="378041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1800" dirty="0">
                <a:solidFill>
                  <a:schemeClr val="tx1"/>
                </a:solidFill>
              </a:rPr>
              <a:t>Overall, RAN1#110 </a:t>
            </a:r>
            <a:r>
              <a:rPr lang="en-US" altLang="zh-CN" sz="1800" dirty="0" smtClean="0">
                <a:solidFill>
                  <a:schemeClr val="tx1"/>
                </a:solidFill>
              </a:rPr>
              <a:t>meeting in August </a:t>
            </a:r>
            <a:r>
              <a:rPr lang="en-US" altLang="zh-CN" sz="1800" dirty="0">
                <a:solidFill>
                  <a:schemeClr val="tx1"/>
                </a:solidFill>
              </a:rPr>
              <a:t>shows the feasibility of F2F meeting with two-way remote participation </a:t>
            </a:r>
          </a:p>
          <a:p>
            <a:pPr lvl="1">
              <a:lnSpc>
                <a:spcPct val="130000"/>
              </a:lnSpc>
              <a:spcBef>
                <a:spcPts val="0"/>
              </a:spcBef>
              <a:buFont typeface="Wingdings" pitchFamily="2" charset="2"/>
              <a:buChar char="l"/>
            </a:pPr>
            <a:r>
              <a:rPr lang="en-US" altLang="zh-CN" sz="1600" dirty="0" smtClean="0">
                <a:solidFill>
                  <a:schemeClr val="tx1"/>
                </a:solidFill>
              </a:rPr>
              <a:t>Remote participants can join all the online and organized offline sessions as expected despite some audio issues in some meeting room in the first couple of days</a:t>
            </a:r>
          </a:p>
          <a:p>
            <a:pPr lvl="1">
              <a:lnSpc>
                <a:spcPct val="130000"/>
              </a:lnSpc>
              <a:spcBef>
                <a:spcPts val="0"/>
              </a:spcBef>
              <a:buFont typeface="Wingdings" pitchFamily="2" charset="2"/>
              <a:buChar char="l"/>
            </a:pPr>
            <a:r>
              <a:rPr lang="en-US" altLang="zh-CN" sz="1600" dirty="0" smtClean="0">
                <a:solidFill>
                  <a:schemeClr val="tx1"/>
                </a:solidFill>
              </a:rPr>
              <a:t>Remote FLs can chair the offline sessions remotely despite occasional technical issues for audio and screen sharing</a:t>
            </a:r>
          </a:p>
          <a:p>
            <a:pPr lvl="1">
              <a:lnSpc>
                <a:spcPct val="130000"/>
              </a:lnSpc>
              <a:spcBef>
                <a:spcPts val="0"/>
              </a:spcBef>
              <a:buFont typeface="Wingdings" pitchFamily="2" charset="2"/>
              <a:buChar char="l"/>
            </a:pPr>
            <a:r>
              <a:rPr lang="en-US" altLang="zh-CN" sz="1600" dirty="0" err="1" smtClean="0">
                <a:solidFill>
                  <a:schemeClr val="tx1"/>
                </a:solidFill>
              </a:rPr>
              <a:t>Tohru</a:t>
            </a:r>
            <a:r>
              <a:rPr lang="en-US" altLang="zh-CN" sz="1600" dirty="0" smtClean="0">
                <a:solidFill>
                  <a:schemeClr val="tx1"/>
                </a:solidFill>
              </a:rPr>
              <a:t> was used for fair and efficient participation in online/offline discussions for F2F participants and remote participants</a:t>
            </a:r>
          </a:p>
          <a:p>
            <a:pPr lvl="1">
              <a:lnSpc>
                <a:spcPct val="130000"/>
              </a:lnSpc>
              <a:spcBef>
                <a:spcPts val="0"/>
              </a:spcBef>
              <a:buFont typeface="Wingdings" pitchFamily="2" charset="2"/>
              <a:buChar char="l"/>
            </a:pPr>
            <a:r>
              <a:rPr lang="en-US" altLang="zh-CN" sz="1600" dirty="0" smtClean="0">
                <a:solidFill>
                  <a:schemeClr val="tx1"/>
                </a:solidFill>
              </a:rPr>
              <a:t>The online/offline sessions start/close on time and draft folders are open during meeting time only which ensure sufficient rests for both F2F and </a:t>
            </a:r>
            <a:r>
              <a:rPr lang="en-US" altLang="zh-CN" sz="1600" dirty="0">
                <a:solidFill>
                  <a:schemeClr val="tx1"/>
                </a:solidFill>
              </a:rPr>
              <a:t>remote </a:t>
            </a:r>
            <a:r>
              <a:rPr lang="en-US" altLang="zh-CN" sz="1600" dirty="0" smtClean="0">
                <a:solidFill>
                  <a:schemeClr val="tx1"/>
                </a:solidFill>
              </a:rPr>
              <a:t>participants during the meeting 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426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smtClean="0">
                <a:latin typeface="+mn-lt"/>
                <a:cs typeface="Arial" pitchFamily="34" charset="0"/>
              </a:rPr>
              <a:t>Experience from November RAN WG meetings</a:t>
            </a:r>
            <a:endParaRPr lang="zh-CN" altLang="en-US" sz="32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51570"/>
            <a:ext cx="8229600" cy="378041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1200" dirty="0" smtClean="0">
                <a:solidFill>
                  <a:schemeClr val="tx1"/>
                </a:solidFill>
              </a:rPr>
              <a:t>Again all the F2F meetings with remote access in November are generally speaking successful in our view.  </a:t>
            </a:r>
            <a:endParaRPr lang="en-US" altLang="zh-CN" sz="12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1200" dirty="0" smtClean="0">
                <a:solidFill>
                  <a:schemeClr val="tx1"/>
                </a:solidFill>
              </a:rPr>
              <a:t>In particular, for the remote access experience, we’ve done a survey internally where we observed room for improvement for</a:t>
            </a:r>
            <a:r>
              <a:rPr lang="en-US" altLang="zh-CN" sz="1200" dirty="0" smtClean="0"/>
              <a:t> </a:t>
            </a:r>
            <a:r>
              <a:rPr lang="en-US" altLang="zh-CN" sz="1200" b="1" dirty="0" smtClean="0"/>
              <a:t>a) availability of GTW screen and audio, and b) hand</a:t>
            </a:r>
            <a:r>
              <a:rPr lang="en-US" altLang="zh-CN" sz="12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1200" b="1" dirty="0" smtClean="0"/>
              <a:t>raising and commenting remotely.</a:t>
            </a:r>
            <a:endParaRPr lang="en-US" altLang="zh-CN" sz="1100" b="1" dirty="0" smtClean="0"/>
          </a:p>
          <a:p>
            <a:pPr>
              <a:lnSpc>
                <a:spcPct val="130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229381"/>
              </p:ext>
            </p:extLst>
          </p:nvPr>
        </p:nvGraphicFramePr>
        <p:xfrm>
          <a:off x="899592" y="1995686"/>
          <a:ext cx="7221487" cy="1604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8272"/>
                <a:gridCol w="954643"/>
                <a:gridCol w="954643"/>
                <a:gridCol w="954643"/>
                <a:gridCol w="954643"/>
                <a:gridCol w="954643"/>
              </a:tblGrid>
              <a:tr h="1420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WG</a:t>
                      </a:r>
                      <a:r>
                        <a:rPr lang="en-US" altLang="zh-CN" sz="1050" kern="1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WG b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WG</a:t>
                      </a:r>
                      <a:r>
                        <a:rPr lang="en-US" altLang="zh-CN" sz="1050" kern="100" baseline="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c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WG d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WG e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00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</a:t>
                      </a:r>
                      <a:r>
                        <a:rPr lang="en-US" altLang="zh-CN" sz="1050" kern="1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experience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8.75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6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7.6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8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19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effectLst/>
                        </a:rPr>
                        <a:t>Remote</a:t>
                      </a:r>
                      <a:r>
                        <a:rPr lang="en-US" altLang="zh-CN" sz="1050" kern="100" baseline="0" dirty="0" smtClean="0">
                          <a:effectLst/>
                        </a:rPr>
                        <a:t> access of GTW screen and audio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8.75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solidFill>
                            <a:schemeClr val="tx1"/>
                          </a:solidFill>
                          <a:effectLst/>
                        </a:rPr>
                        <a:t>5.7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7.6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0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effectLst/>
                        </a:rPr>
                        <a:t>Hand raising</a:t>
                      </a:r>
                      <a:r>
                        <a:rPr lang="en-US" altLang="zh-CN" sz="1050" kern="100" baseline="0" dirty="0" smtClean="0">
                          <a:effectLst/>
                        </a:rPr>
                        <a:t> and remote commenting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9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solidFill>
                            <a:schemeClr val="tx1"/>
                          </a:solidFill>
                          <a:effectLst/>
                        </a:rPr>
                        <a:t>4.3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9.5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8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8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601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kern="100" dirty="0" smtClean="0">
                          <a:effectLst/>
                        </a:rPr>
                        <a:t>Access to the meeting documents, including availability and  timeliness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9.25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9.6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7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5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3649255"/>
            <a:ext cx="8352928" cy="93871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100" i="1" dirty="0" smtClean="0">
                <a:solidFill>
                  <a:schemeClr val="tx1"/>
                </a:solidFill>
              </a:rPr>
              <a:t>Notes: </a:t>
            </a:r>
          </a:p>
          <a:p>
            <a:pPr marL="228600" indent="-228600">
              <a:buAutoNum type="arabicPeriod"/>
            </a:pPr>
            <a:r>
              <a:rPr lang="en-US" altLang="zh-CN" sz="1100" i="1" dirty="0" smtClean="0">
                <a:solidFill>
                  <a:schemeClr val="tx1"/>
                </a:solidFill>
              </a:rPr>
              <a:t>The survey covered more than 20 delegates from CATT that remotely participated the Nov WG meetings. </a:t>
            </a:r>
          </a:p>
          <a:p>
            <a:pPr marL="228600" indent="-228600">
              <a:buAutoNum type="arabicPeriod"/>
            </a:pPr>
            <a:r>
              <a:rPr lang="en-US" altLang="zh-CN" sz="1100" i="1" dirty="0" smtClean="0">
                <a:solidFill>
                  <a:schemeClr val="tx1"/>
                </a:solidFill>
              </a:rPr>
              <a:t>We use WG a-e to denote one of the WGs in RAN, the observations and suggestions in the following, in our view, applies to all RAN WGs</a:t>
            </a:r>
          </a:p>
          <a:p>
            <a:pPr marL="228600" indent="-228600">
              <a:buAutoNum type="arabicPeriod"/>
            </a:pPr>
            <a:r>
              <a:rPr lang="en-US" altLang="zh-CN" sz="1100" i="1" dirty="0" smtClean="0">
                <a:solidFill>
                  <a:schemeClr val="tx1"/>
                </a:solidFill>
              </a:rPr>
              <a:t>The scores in the table, for each dimension of remote access experience, are collected such that they are between 1 to 10 (with 10 the best), and are based on delegates’ comparison of the Nov. F2F meeting to the previous RAN WG e-meetings. </a:t>
            </a:r>
            <a:endParaRPr lang="zh-CN" altLang="en-US" sz="1100" i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08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On remote access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363640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 smtClean="0">
                <a:solidFill>
                  <a:schemeClr val="tx1"/>
                </a:solidFill>
              </a:rPr>
              <a:t>Travel difficulties are unlikely to disappear in the short term depending on the </a:t>
            </a:r>
            <a:r>
              <a:rPr lang="en-US" altLang="zh-CN" sz="1600" dirty="0" smtClean="0">
                <a:solidFill>
                  <a:schemeClr val="tx1"/>
                </a:solidFill>
              </a:rPr>
              <a:t>C</a:t>
            </a:r>
            <a:r>
              <a:rPr lang="en-US" sz="1600" dirty="0" smtClean="0">
                <a:solidFill>
                  <a:schemeClr val="tx1"/>
                </a:solidFill>
              </a:rPr>
              <a:t>ovid-19 situation and regional policies.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altLang="zh-CN" sz="1600" dirty="0">
                <a:solidFill>
                  <a:schemeClr val="tx1"/>
                </a:solidFill>
              </a:rPr>
              <a:t>It is observed that delegates from remote access contribute a lot </a:t>
            </a:r>
            <a:r>
              <a:rPr lang="en-US" altLang="zh-CN" sz="1600" dirty="0" smtClean="0">
                <a:solidFill>
                  <a:schemeClr val="tx1"/>
                </a:solidFill>
              </a:rPr>
              <a:t>and as shown previously such </a:t>
            </a:r>
            <a:r>
              <a:rPr lang="en-US" altLang="zh-CN" sz="1600" dirty="0">
                <a:solidFill>
                  <a:schemeClr val="tx1"/>
                </a:solidFill>
              </a:rPr>
              <a:t>‘hybrid’ access </a:t>
            </a:r>
            <a:r>
              <a:rPr lang="en-US" altLang="zh-CN" sz="1600" dirty="0" smtClean="0">
                <a:solidFill>
                  <a:schemeClr val="tx1"/>
                </a:solidFill>
              </a:rPr>
              <a:t>generally works </a:t>
            </a:r>
            <a:r>
              <a:rPr lang="en-US" altLang="zh-CN" sz="1600" dirty="0">
                <a:solidFill>
                  <a:schemeClr val="tx1"/>
                </a:solidFill>
              </a:rPr>
              <a:t>well in the </a:t>
            </a:r>
            <a:r>
              <a:rPr lang="en-US" altLang="zh-CN" sz="1600" dirty="0" smtClean="0">
                <a:solidFill>
                  <a:schemeClr val="tx1"/>
                </a:solidFill>
              </a:rPr>
              <a:t>August/November WG meetings. </a:t>
            </a:r>
            <a:endParaRPr lang="en-US" altLang="zh-CN" sz="16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 smtClean="0">
                <a:solidFill>
                  <a:schemeClr val="tx1"/>
                </a:solidFill>
              </a:rPr>
              <a:t>We believe it is of 3GPP’s interests to support all the delegates to participate the discussions and give their contributions to the 3GPP work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1400" dirty="0" smtClean="0">
                <a:solidFill>
                  <a:schemeClr val="tx1"/>
                </a:solidFill>
              </a:rPr>
              <a:t>As </a:t>
            </a:r>
            <a:r>
              <a:rPr lang="en-US" altLang="zh-CN" sz="1400" dirty="0">
                <a:solidFill>
                  <a:schemeClr val="tx1"/>
                </a:solidFill>
              </a:rPr>
              <a:t>per the previous </a:t>
            </a:r>
            <a:r>
              <a:rPr lang="en-US" altLang="zh-CN" sz="1400" dirty="0" smtClean="0">
                <a:solidFill>
                  <a:schemeClr val="tx1"/>
                </a:solidFill>
              </a:rPr>
              <a:t>agreements, </a:t>
            </a:r>
            <a:r>
              <a:rPr lang="en-US" altLang="zh-CN" sz="1400" dirty="0">
                <a:solidFill>
                  <a:schemeClr val="tx1"/>
                </a:solidFill>
              </a:rPr>
              <a:t>both official online and </a:t>
            </a:r>
            <a:r>
              <a:rPr lang="en-US" altLang="zh-CN" sz="1400" dirty="0" smtClean="0">
                <a:solidFill>
                  <a:schemeClr val="tx1"/>
                </a:solidFill>
              </a:rPr>
              <a:t>offline sessions </a:t>
            </a:r>
            <a:r>
              <a:rPr lang="en-US" altLang="zh-CN" sz="1400" dirty="0">
                <a:solidFill>
                  <a:schemeClr val="tx1"/>
                </a:solidFill>
              </a:rPr>
              <a:t>should provide remote access. 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1400" dirty="0" smtClean="0">
                <a:solidFill>
                  <a:schemeClr val="tx1"/>
                </a:solidFill>
              </a:rPr>
              <a:t>If there are technical/procedural difficulties to do so, </a:t>
            </a:r>
            <a:r>
              <a:rPr lang="en-US" sz="1400" dirty="0" smtClean="0">
                <a:solidFill>
                  <a:schemeClr val="tx1"/>
                </a:solidFill>
              </a:rPr>
              <a:t>we suggest to discuss ways to continuously support good input from remote access in the future F2F meetings.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54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Proposals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3636403"/>
          </a:xfrm>
        </p:spPr>
        <p:txBody>
          <a:bodyPr>
            <a:noAutofit/>
          </a:bodyPr>
          <a:lstStyle/>
          <a:p>
            <a:pPr marL="0" indent="-1080000">
              <a:lnSpc>
                <a:spcPct val="150000"/>
              </a:lnSpc>
              <a:buNone/>
            </a:pPr>
            <a:r>
              <a:rPr lang="en-US" sz="1400" b="1" dirty="0" smtClean="0">
                <a:solidFill>
                  <a:srgbClr val="0070C0"/>
                </a:solidFill>
              </a:rPr>
              <a:t>Proposal 1</a:t>
            </a:r>
            <a:r>
              <a:rPr lang="en-US" sz="1400" dirty="0" smtClean="0">
                <a:solidFill>
                  <a:srgbClr val="0070C0"/>
                </a:solidFill>
              </a:rPr>
              <a:t>	</a:t>
            </a:r>
            <a:r>
              <a:rPr lang="en-US" sz="1400" dirty="0" smtClean="0"/>
              <a:t> </a:t>
            </a:r>
          </a:p>
          <a:p>
            <a:pPr marL="0" indent="-1080000">
              <a:lnSpc>
                <a:spcPct val="150000"/>
              </a:lnSpc>
              <a:buNone/>
            </a:pPr>
            <a:r>
              <a:rPr lang="en-US" sz="1400" b="1" dirty="0" smtClean="0"/>
              <a:t>Aim at continuous </a:t>
            </a:r>
            <a:r>
              <a:rPr lang="en-US" sz="1400" b="1" dirty="0"/>
              <a:t>support </a:t>
            </a:r>
            <a:r>
              <a:rPr lang="en-US" sz="1400" b="1" dirty="0" smtClean="0"/>
              <a:t>of remote access for both official online and offline sessions with good experience </a:t>
            </a:r>
            <a:r>
              <a:rPr lang="en-US" sz="1400" b="1" dirty="0"/>
              <a:t>in the future F2F </a:t>
            </a:r>
            <a:r>
              <a:rPr lang="en-US" sz="1400" b="1" dirty="0" smtClean="0"/>
              <a:t>meetings, before remote access is officially removed from meeting planning.</a:t>
            </a:r>
          </a:p>
          <a:p>
            <a:pPr marL="0" indent="-1080000">
              <a:lnSpc>
                <a:spcPct val="150000"/>
              </a:lnSpc>
              <a:buNone/>
            </a:pPr>
            <a:r>
              <a:rPr lang="en-US" altLang="zh-CN" sz="1400" b="1" dirty="0" smtClean="0">
                <a:solidFill>
                  <a:srgbClr val="0070C0"/>
                </a:solidFill>
              </a:rPr>
              <a:t>Proposal 2</a:t>
            </a:r>
            <a:r>
              <a:rPr lang="en-US" altLang="zh-CN" sz="1400" dirty="0">
                <a:solidFill>
                  <a:srgbClr val="0070C0"/>
                </a:solidFill>
              </a:rPr>
              <a:t>	</a:t>
            </a:r>
            <a:r>
              <a:rPr lang="en-US" altLang="zh-CN" sz="1400" dirty="0"/>
              <a:t> </a:t>
            </a:r>
            <a:endParaRPr lang="en-US" altLang="zh-CN" sz="1400" dirty="0" smtClean="0"/>
          </a:p>
          <a:p>
            <a:pPr marL="0" indent="-1080000">
              <a:lnSpc>
                <a:spcPct val="150000"/>
              </a:lnSpc>
              <a:buNone/>
            </a:pPr>
            <a:r>
              <a:rPr lang="en-US" altLang="zh-CN" sz="1400" b="1" dirty="0" smtClean="0"/>
              <a:t>Consider possible improvements to </a:t>
            </a:r>
            <a:r>
              <a:rPr lang="en-US" altLang="zh-CN" sz="1400" b="1" dirty="0">
                <a:solidFill>
                  <a:schemeClr val="tx1"/>
                </a:solidFill>
              </a:rPr>
              <a:t>a) availability of GTW screen </a:t>
            </a:r>
            <a:r>
              <a:rPr lang="en-US" altLang="zh-CN" sz="1400" b="1" dirty="0" smtClean="0">
                <a:solidFill>
                  <a:schemeClr val="tx1"/>
                </a:solidFill>
              </a:rPr>
              <a:t>and </a:t>
            </a:r>
            <a:r>
              <a:rPr lang="en-US" altLang="zh-CN" sz="1400" b="1" dirty="0">
                <a:solidFill>
                  <a:schemeClr val="tx1"/>
                </a:solidFill>
              </a:rPr>
              <a:t>audio, and b</a:t>
            </a:r>
            <a:r>
              <a:rPr lang="en-US" altLang="zh-CN" sz="1400" b="1">
                <a:solidFill>
                  <a:schemeClr val="tx1"/>
                </a:solidFill>
              </a:rPr>
              <a:t>) </a:t>
            </a:r>
            <a:r>
              <a:rPr lang="en-US" altLang="zh-CN" sz="1400" b="1" smtClean="0">
                <a:solidFill>
                  <a:schemeClr val="tx1"/>
                </a:solidFill>
              </a:rPr>
              <a:t>hand </a:t>
            </a:r>
            <a:r>
              <a:rPr lang="en-US" altLang="zh-CN" sz="1400" b="1" dirty="0">
                <a:solidFill>
                  <a:schemeClr val="tx1"/>
                </a:solidFill>
              </a:rPr>
              <a:t>raising and </a:t>
            </a:r>
            <a:r>
              <a:rPr lang="en-US" altLang="zh-CN" sz="1400" b="1" dirty="0" smtClean="0">
                <a:solidFill>
                  <a:schemeClr val="tx1"/>
                </a:solidFill>
              </a:rPr>
              <a:t>remote commenting, including but not limited to</a:t>
            </a:r>
          </a:p>
          <a:p>
            <a:pPr marL="637200" lvl="5" indent="-180000">
              <a:spcBef>
                <a:spcPts val="600"/>
              </a:spcBef>
            </a:pPr>
            <a:r>
              <a:rPr lang="en-US" altLang="zh-CN" sz="1400" b="1" dirty="0" smtClean="0"/>
              <a:t>Ways to avoid the IT problems: sufficient IT support/training/time for Chairs/FLs to prepare the necessary hardware and software, dedicated computer for each meeting room for GTW screen and audio sharing, etc.</a:t>
            </a:r>
            <a:endParaRPr lang="en-US" altLang="zh-CN" sz="1400" b="1" dirty="0" smtClean="0">
              <a:solidFill>
                <a:schemeClr val="tx1"/>
              </a:solidFill>
            </a:endParaRPr>
          </a:p>
          <a:p>
            <a:pPr marL="637200" lvl="5" indent="-180000">
              <a:spcBef>
                <a:spcPts val="600"/>
              </a:spcBef>
            </a:pPr>
            <a:r>
              <a:rPr lang="en-US" altLang="zh-CN" sz="1400" b="1" dirty="0" smtClean="0"/>
              <a:t>Hand raising via </a:t>
            </a:r>
            <a:r>
              <a:rPr lang="en-US" altLang="zh-CN" sz="1400" b="1" dirty="0" err="1" smtClean="0"/>
              <a:t>Tohru</a:t>
            </a:r>
            <a:r>
              <a:rPr lang="en-US" altLang="zh-CN" sz="1400" b="1" dirty="0" smtClean="0"/>
              <a:t> is mandated for all F2F and remote delegates </a:t>
            </a:r>
          </a:p>
          <a:p>
            <a:pPr marL="457200" lvl="5" indent="0">
              <a:spcBef>
                <a:spcPts val="600"/>
              </a:spcBef>
              <a:buNone/>
            </a:pPr>
            <a:endParaRPr lang="en-US" altLang="zh-CN" sz="1400" dirty="0">
              <a:solidFill>
                <a:schemeClr val="tx1"/>
              </a:solidFill>
            </a:endParaRPr>
          </a:p>
          <a:p>
            <a:pPr marL="0" indent="-1080000">
              <a:lnSpc>
                <a:spcPct val="150000"/>
              </a:lnSpc>
              <a:buNone/>
            </a:pPr>
            <a:endParaRPr lang="en-US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603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</Words>
  <Application>Microsoft Office PowerPoint</Application>
  <PresentationFormat>全屏显示(16:9)</PresentationFormat>
  <Paragraphs>72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1_Office 主题</vt:lpstr>
      <vt:lpstr>Office 主题</vt:lpstr>
      <vt:lpstr>Observations and suggestions for meeting efficiency improvements</vt:lpstr>
      <vt:lpstr>Background</vt:lpstr>
      <vt:lpstr>Experience from August RAN1 meeting</vt:lpstr>
      <vt:lpstr>Experience from November RAN WG meetings</vt:lpstr>
      <vt:lpstr>On remote access</vt:lpstr>
      <vt:lpstr>Proposals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2022-12-05T01:57:04Z</dcterms:modified>
</cp:coreProperties>
</file>