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695" r:id="rId4"/>
    <p:sldMasterId id="2147483730" r:id="rId5"/>
  </p:sldMasterIdLst>
  <p:notesMasterIdLst>
    <p:notesMasterId r:id="rId11"/>
  </p:notesMasterIdLst>
  <p:handoutMasterIdLst>
    <p:handoutMasterId r:id="rId12"/>
  </p:handoutMasterIdLst>
  <p:sldIdLst>
    <p:sldId id="802" r:id="rId6"/>
    <p:sldId id="874" r:id="rId7"/>
    <p:sldId id="919" r:id="rId8"/>
    <p:sldId id="921" r:id="rId9"/>
    <p:sldId id="92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26" userDrawn="1">
          <p15:clr>
            <a:srgbClr val="A4A3A4"/>
          </p15:clr>
        </p15:guide>
        <p15:guide id="2" pos="4747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pos="9505" userDrawn="1">
          <p15:clr>
            <a:srgbClr val="A4A3A4"/>
          </p15:clr>
        </p15:guide>
        <p15:guide id="9" orient="horz" pos="187" userDrawn="1">
          <p15:clr>
            <a:srgbClr val="A4A3A4"/>
          </p15:clr>
        </p15:guide>
        <p15:guide id="10" pos="7401" userDrawn="1">
          <p15:clr>
            <a:srgbClr val="A4A3A4"/>
          </p15:clr>
        </p15:guide>
        <p15:guide id="11" orient="horz" pos="3702" userDrawn="1">
          <p15:clr>
            <a:srgbClr val="A4A3A4"/>
          </p15:clr>
        </p15:guide>
        <p15:guide id="12" orient="horz" pos="1502" userDrawn="1">
          <p15:clr>
            <a:srgbClr val="A4A3A4"/>
          </p15:clr>
        </p15:guide>
        <p15:guide id="13" orient="horz" pos="4133" userDrawn="1">
          <p15:clr>
            <a:srgbClr val="A4A3A4"/>
          </p15:clr>
        </p15:guide>
        <p15:guide id="14" orient="horz" pos="482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2933" userDrawn="1">
          <p15:clr>
            <a:srgbClr val="A4A3A4"/>
          </p15:clr>
        </p15:guide>
        <p15:guide id="18" pos="76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E7B"/>
    <a:srgbClr val="153181"/>
    <a:srgbClr val="307FF9"/>
    <a:srgbClr val="0068B7"/>
    <a:srgbClr val="ED6D0F"/>
    <a:srgbClr val="182D7B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4859" autoAdjust="0"/>
    <p:restoredTop sz="93082" autoAdjust="0"/>
  </p:normalViewPr>
  <p:slideViewPr>
    <p:cSldViewPr snapToGrid="0">
      <p:cViewPr>
        <p:scale>
          <a:sx n="75" d="100"/>
          <a:sy n="75" d="100"/>
        </p:scale>
        <p:origin x="-1002" y="18"/>
      </p:cViewPr>
      <p:guideLst>
        <p:guide orient="horz" pos="1026"/>
        <p:guide orient="horz" pos="187"/>
        <p:guide orient="horz" pos="3702"/>
        <p:guide orient="horz" pos="1502"/>
        <p:guide orient="horz" pos="4133"/>
        <p:guide orient="horz" pos="482"/>
        <p:guide pos="4747"/>
        <p:guide/>
        <p:guide pos="9505"/>
        <p:guide pos="7401"/>
        <p:guide pos="3840"/>
        <p:guide pos="2933"/>
        <p:guide pos="7680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54"/>
    </p:cViewPr>
  </p:sorterViewPr>
  <p:notesViewPr>
    <p:cSldViewPr snapToGrid="0">
      <p:cViewPr varScale="1">
        <p:scale>
          <a:sx n="55" d="100"/>
          <a:sy n="55" d="100"/>
        </p:scale>
        <p:origin x="227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2022/12/5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47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95" y="5323575"/>
            <a:ext cx="5642773" cy="14456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49810EB-E750-4186-BC4C-8BE9D92328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5466"/>
          <a:stretch/>
        </p:blipFill>
        <p:spPr>
          <a:xfrm>
            <a:off x="5710892" y="109173"/>
            <a:ext cx="6481108" cy="674882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824" y="1071139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zh-CN" altLang="en-US" sz="4800" b="1" kern="12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10546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10546" y="3272790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10546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2706782-8A73-43CF-AEDA-B4001E2231D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300" y="410932"/>
            <a:ext cx="1799600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5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001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606271" y="2747001"/>
            <a:ext cx="5677076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023200" y="1023201"/>
            <a:ext cx="6866413" cy="482001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5610947" y="1261233"/>
            <a:ext cx="264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5610947" y="183854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5705378" y="2415819"/>
            <a:ext cx="1657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954" y="-80475"/>
            <a:ext cx="121931" cy="22252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172BFE6-0C67-4927-A369-207FC2567F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644484"/>
            <a:ext cx="2296045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3060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4416635" y="1261233"/>
            <a:ext cx="264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4416635" y="1838545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657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92E5397-68D8-4A91-BF71-D4A0B637DA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644484"/>
            <a:ext cx="2296045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5466"/>
          <a:stretch/>
        </p:blipFill>
        <p:spPr>
          <a:xfrm>
            <a:off x="5710892" y="109173"/>
            <a:ext cx="6481108" cy="67488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078" y="4772045"/>
            <a:ext cx="853440" cy="8534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772045"/>
            <a:ext cx="853440" cy="8534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/>
                </a:solidFill>
                <a:latin typeface="+mn-ea"/>
              </a:rPr>
              <a:t>https://www.cictmobile.com</a:t>
            </a:r>
            <a:endParaRPr lang="zh-CN" altLang="en-US" sz="136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01793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0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76ED-8ED0-448F-8540-A02F6F70EE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5" name="灯片编号占位符 3">
            <a:extLst>
              <a:ext uri="{FF2B5EF4-FFF2-40B4-BE49-F238E27FC236}">
                <a16:creationId xmlns="" xmlns:a16="http://schemas.microsoft.com/office/drawing/2014/main" id="{5FFBC3F7-EA77-45BE-BF15-30AAC43B1C3E}"/>
              </a:ext>
            </a:extLst>
          </p:cNvPr>
          <p:cNvSpPr txBox="1">
            <a:spLocks/>
          </p:cNvSpPr>
          <p:nvPr/>
        </p:nvSpPr>
        <p:spPr>
          <a:xfrm>
            <a:off x="8903540" y="-183354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DC8FA22-D48E-4A44-89D8-B285B8C5B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133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76ED-8ED0-448F-8540-A02F6F70E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DC8FA22-D48E-4A44-89D8-B285B8C5B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90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133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1755" y="136394"/>
            <a:ext cx="4429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#98-e</a:t>
            </a:r>
          </a:p>
          <a:p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</a:t>
            </a: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– 16, 2022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98281" y="105919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RP-223143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텍스트 개체 틀 3"/>
          <p:cNvSpPr txBox="1">
            <a:spLocks/>
          </p:cNvSpPr>
          <p:nvPr/>
        </p:nvSpPr>
        <p:spPr>
          <a:xfrm>
            <a:off x="464947" y="2020173"/>
            <a:ext cx="10907895" cy="6432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Discussion </a:t>
            </a:r>
            <a:r>
              <a:rPr lang="en-US" sz="2400" dirty="0">
                <a:solidFill>
                  <a:schemeClr val="bg1"/>
                </a:solidFill>
              </a:rPr>
              <a:t>on the IoT NTN enhancement WI objective updates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12741" y="3291449"/>
            <a:ext cx="38603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	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10.2.1</a:t>
            </a:r>
            <a:endParaRPr lang="en-US" sz="2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			CATT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for: 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Decision </a:t>
            </a:r>
          </a:p>
          <a:p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17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WID </a:t>
            </a:r>
            <a:r>
              <a:rPr lang="en-US" altLang="zh-CN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description(RP-221554)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900" dirty="0"/>
              <a:t>&lt;omitted&gt;</a:t>
            </a:r>
          </a:p>
          <a:p>
            <a:pPr marL="0" indent="0" hangingPunct="0">
              <a:buNone/>
            </a:pPr>
            <a:r>
              <a:rPr lang="en-GB" altLang="zh-CN" sz="1900" dirty="0"/>
              <a:t>4.1.1	IoT-NTN Performance Enhancements in Rel-18 to address remaining issues from Rel-17</a:t>
            </a:r>
            <a:endParaRPr lang="zh-CN" altLang="zh-CN" sz="1900" dirty="0"/>
          </a:p>
          <a:p>
            <a:pPr marL="0" indent="0" hangingPunct="0">
              <a:buNone/>
            </a:pPr>
            <a:r>
              <a:rPr lang="en-GB" altLang="zh-CN" sz="1900" dirty="0"/>
              <a:t>This work considers Rel-17 IoT-NTN as baseline as well as Rel-17 NR-NTN outcome and the further IoT-NTN performance enhancements objectives are listed below:</a:t>
            </a:r>
            <a:endParaRPr lang="zh-CN" altLang="zh-CN" sz="1900" dirty="0"/>
          </a:p>
          <a:p>
            <a:pPr marL="0" indent="0" hangingPunct="0">
              <a:buNone/>
            </a:pPr>
            <a:r>
              <a:rPr lang="en-GB" altLang="zh-CN" sz="1900" dirty="0">
                <a:solidFill>
                  <a:schemeClr val="tx1"/>
                </a:solidFill>
              </a:rPr>
              <a:t> - Disabling of HARQ feedback to mitigate impact of HARQ stalling on UE data rates [RAN1,RAN2]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marL="0" indent="0" hangingPunct="0">
              <a:buNone/>
            </a:pPr>
            <a:r>
              <a:rPr lang="en-GB" altLang="zh-CN" sz="1900" dirty="0">
                <a:solidFill>
                  <a:schemeClr val="tx1"/>
                </a:solidFill>
              </a:rPr>
              <a:t> - Study and specify, </a:t>
            </a:r>
            <a:r>
              <a:rPr lang="en-GB" altLang="zh-CN" sz="1900" dirty="0">
                <a:solidFill>
                  <a:srgbClr val="FF0000"/>
                </a:solidFill>
              </a:rPr>
              <a:t>if needed</a:t>
            </a:r>
            <a:r>
              <a:rPr lang="en-GB" altLang="zh-CN" sz="1900" dirty="0">
                <a:solidFill>
                  <a:schemeClr val="tx1"/>
                </a:solidFill>
              </a:rPr>
              <a:t>, improved GNSS operations for a new position fix for UE pre-compensation during long connection times and for reduced power consumption. Simultaneous GNSS and NTN NB-IoT/eMTC operation is not assumed. [</a:t>
            </a:r>
            <a:r>
              <a:rPr lang="en-GB" altLang="zh-CN" sz="1900" dirty="0">
                <a:solidFill>
                  <a:srgbClr val="FF0000"/>
                </a:solidFill>
              </a:rPr>
              <a:t>RAN1</a:t>
            </a:r>
            <a:r>
              <a:rPr lang="en-GB" altLang="zh-CN" sz="1900" dirty="0">
                <a:solidFill>
                  <a:schemeClr val="tx1"/>
                </a:solidFill>
              </a:rPr>
              <a:t>]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lvl="0" hangingPunct="0"/>
            <a:r>
              <a:rPr lang="en-GB" altLang="zh-CN" sz="1800" i="1" dirty="0"/>
              <a:t>NOTE: The need for RAN4 Core requirements for this objective will be identified after the conclusion on the need for improvements</a:t>
            </a:r>
            <a:r>
              <a:rPr lang="en-GB" altLang="zh-CN" sz="1800" i="1" dirty="0" smtClean="0"/>
              <a:t>.</a:t>
            </a:r>
            <a:endParaRPr lang="en-US" altLang="zh-CN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hangingPunct="0">
              <a:buNone/>
            </a:pPr>
            <a:r>
              <a:rPr lang="en-GB" altLang="zh-CN" sz="1800" dirty="0"/>
              <a:t>4.1.2	Mobility enhancements</a:t>
            </a:r>
            <a:endParaRPr lang="zh-CN" altLang="zh-CN" sz="1800" dirty="0"/>
          </a:p>
          <a:p>
            <a:pPr marL="0" indent="0" hangingPunct="0">
              <a:buNone/>
            </a:pPr>
            <a:r>
              <a:rPr lang="en-GB" altLang="zh-CN" sz="1800" dirty="0" smtClean="0"/>
              <a:t>The </a:t>
            </a:r>
            <a:r>
              <a:rPr lang="en-GB" altLang="zh-CN" sz="1800" dirty="0"/>
              <a:t>following mobility enhancements objectives are listed.</a:t>
            </a:r>
            <a:endParaRPr lang="zh-CN" altLang="zh-CN" sz="1800" dirty="0"/>
          </a:p>
          <a:p>
            <a:pPr marL="457200" lvl="1" indent="0" hangingPunct="0">
              <a:buNone/>
            </a:pPr>
            <a:r>
              <a:rPr lang="en-GB" altLang="zh-CN" sz="1800" dirty="0" smtClean="0"/>
              <a:t>-  </a:t>
            </a:r>
            <a:r>
              <a:rPr lang="en-GB" altLang="zh-CN" sz="1800" dirty="0" smtClean="0">
                <a:solidFill>
                  <a:srgbClr val="FF0000"/>
                </a:solidFill>
              </a:rPr>
              <a:t>Support </a:t>
            </a:r>
            <a:r>
              <a:rPr lang="en-GB" altLang="zh-CN" sz="1800" dirty="0">
                <a:solidFill>
                  <a:srgbClr val="FF0000"/>
                </a:solidFill>
              </a:rPr>
              <a:t>of neighbour cell measurements and corresponding measurement triggering before RLF</a:t>
            </a:r>
            <a:r>
              <a:rPr lang="en-GB" altLang="zh-CN" sz="1800" dirty="0"/>
              <a:t>, using Rel‑17 (TN) NB-IoT, eMTC as a baseline. [RAN2]</a:t>
            </a:r>
            <a:endParaRPr lang="zh-CN" altLang="zh-CN" sz="1800" dirty="0"/>
          </a:p>
          <a:p>
            <a:pPr marL="457200" lvl="1" indent="0" hangingPunct="0">
              <a:buNone/>
            </a:pPr>
            <a:r>
              <a:rPr lang="en-GB" altLang="zh-CN" sz="1800" dirty="0" smtClean="0"/>
              <a:t>-  Re-use </a:t>
            </a:r>
            <a:r>
              <a:rPr lang="en-GB" altLang="zh-CN" sz="1800" dirty="0"/>
              <a:t>the solutions introduced in Rel-17 NR NTN for mobility enhancements for eMTC, with minimum necessary changes to adapt them to eMTC [RAN2]</a:t>
            </a:r>
            <a:endParaRPr lang="zh-CN" altLang="zh-CN" sz="1800" dirty="0"/>
          </a:p>
          <a:p>
            <a:pPr marL="0" lvl="0" indent="0" hangingPunct="0">
              <a:buNone/>
            </a:pPr>
            <a:r>
              <a:rPr lang="en-GB" altLang="zh-CN" sz="1800" dirty="0" smtClean="0">
                <a:solidFill>
                  <a:schemeClr val="tx1"/>
                </a:solidFill>
              </a:rPr>
              <a:t>      - Define </a:t>
            </a:r>
            <a:r>
              <a:rPr lang="en-GB" altLang="zh-CN" sz="1800" dirty="0">
                <a:solidFill>
                  <a:schemeClr val="tx1"/>
                </a:solidFill>
              </a:rPr>
              <a:t>UE RRM core requirements for the above mobility enhancement features [RAN4</a:t>
            </a:r>
            <a:r>
              <a:rPr lang="en-GB" altLang="zh-CN" sz="1800" dirty="0" smtClean="0">
                <a:solidFill>
                  <a:schemeClr val="tx1"/>
                </a:solidFill>
              </a:rPr>
              <a:t>].</a:t>
            </a:r>
            <a:endParaRPr lang="zh-CN" altLang="zh-CN" sz="1800" dirty="0" smtClean="0">
              <a:solidFill>
                <a:schemeClr val="tx1"/>
              </a:solidFill>
            </a:endParaRPr>
          </a:p>
          <a:p>
            <a:pPr marL="0" indent="0" hangingPunct="0">
              <a:buNone/>
            </a:pPr>
            <a:r>
              <a:rPr lang="en-GB" altLang="zh-CN" sz="1800" dirty="0" smtClean="0"/>
              <a:t>4.1.3</a:t>
            </a:r>
            <a:r>
              <a:rPr lang="en-GB" altLang="zh-CN" sz="1800" dirty="0"/>
              <a:t>	Further enhancement to discontinuous coverage</a:t>
            </a:r>
            <a:endParaRPr lang="zh-CN" altLang="zh-CN" sz="1800" dirty="0"/>
          </a:p>
          <a:p>
            <a:pPr marL="0" indent="0" hangingPunct="0">
              <a:buNone/>
            </a:pPr>
            <a:r>
              <a:rPr lang="en-GB" altLang="zh-CN" sz="1800" dirty="0">
                <a:solidFill>
                  <a:srgbClr val="FF0000"/>
                </a:solidFill>
              </a:rPr>
              <a:t>Potential enhancement to discontinuous coverage resulting from SA2 study (FS_5GSAT_Ph2).</a:t>
            </a:r>
            <a:endParaRPr lang="zh-CN" altLang="zh-CN" sz="1800" dirty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endParaRPr lang="en-GB" altLang="zh-CN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Background: Description in WID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46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7676" y="1619249"/>
            <a:ext cx="10969624" cy="4375151"/>
          </a:xfrm>
          <a:prstGeom prst="rect">
            <a:avLst/>
          </a:prstGeom>
          <a:solidFill>
            <a:schemeClr val="bg1"/>
          </a:solidFill>
          <a:ln>
            <a:solidFill>
              <a:srgbClr val="142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9573" y="828674"/>
            <a:ext cx="11038527" cy="6029325"/>
          </a:xfrm>
          <a:ln w="9525">
            <a:solidFill>
              <a:schemeClr val="bg1"/>
            </a:solidFill>
          </a:ln>
        </p:spPr>
        <p:txBody>
          <a:bodyPr>
            <a:normAutofit fontScale="47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zh-CN" sz="3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800" dirty="0"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US" altLang="zh-CN" sz="38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performance </a:t>
            </a:r>
            <a:r>
              <a:rPr lang="en-US" altLang="zh-CN" sz="3800" dirty="0">
                <a:latin typeface="Calibri" panose="020F0502020204030204" pitchFamily="34" charset="0"/>
                <a:cs typeface="Calibri" panose="020F0502020204030204" pitchFamily="34" charset="0"/>
              </a:rPr>
              <a:t>Enhancements in </a:t>
            </a:r>
            <a:r>
              <a:rPr lang="en-US" altLang="zh-CN" sz="38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Rel-18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9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RAN1#109e, RAN1#110</a:t>
            </a:r>
            <a:r>
              <a:rPr lang="en-US" altLang="zh-CN" sz="2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, </a:t>
            </a:r>
            <a:r>
              <a:rPr lang="en-US" altLang="zh-CN" sz="29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RAN1#110bis </a:t>
            </a:r>
            <a:r>
              <a:rPr lang="en-US" altLang="zh-CN" sz="2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29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RAN1#111, </a:t>
            </a:r>
            <a:r>
              <a:rPr lang="en-US" altLang="zh-CN" sz="2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29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lots of  agreements have been achieved, for example:</a:t>
            </a:r>
          </a:p>
          <a:p>
            <a:pPr marL="0" indent="0">
              <a:buNone/>
            </a:pPr>
            <a:r>
              <a:rPr lang="en-GB" altLang="zh-CN" sz="2500" b="1" u="sng" dirty="0" smtClean="0">
                <a:latin typeface="+mn-lt"/>
              </a:rPr>
              <a:t>Agreements</a:t>
            </a:r>
            <a:endParaRPr lang="zh-CN" altLang="zh-CN" sz="2500" b="1" u="sng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dirty="0">
                <a:latin typeface="+mn-lt"/>
              </a:rPr>
              <a:t>Further study on whether there is a need for potential enhancements on the following for long connection time</a:t>
            </a:r>
            <a:endParaRPr lang="zh-CN" altLang="zh-CN" sz="2500" dirty="0">
              <a:latin typeface="+mn-lt"/>
            </a:endParaRPr>
          </a:p>
          <a:p>
            <a:pPr lvl="1"/>
            <a:r>
              <a:rPr lang="en-GB" altLang="zh-CN" sz="2500" dirty="0">
                <a:latin typeface="+mn-lt"/>
              </a:rPr>
              <a:t>UE triggered GNSS measurement.</a:t>
            </a:r>
            <a:endParaRPr lang="zh-CN" altLang="zh-CN" sz="2500" dirty="0">
              <a:latin typeface="+mn-lt"/>
            </a:endParaRPr>
          </a:p>
          <a:p>
            <a:pPr lvl="1"/>
            <a:r>
              <a:rPr lang="en-GB" altLang="zh-CN" sz="2500" dirty="0">
                <a:latin typeface="+mn-lt"/>
              </a:rPr>
              <a:t>Network triggered GNSS measurement. </a:t>
            </a:r>
            <a:endParaRPr lang="en-GB" altLang="zh-CN" sz="2500" dirty="0" smtClean="0">
              <a:latin typeface="+mn-lt"/>
            </a:endParaRPr>
          </a:p>
          <a:p>
            <a:pPr marL="0" indent="0">
              <a:buNone/>
            </a:pPr>
            <a:r>
              <a:rPr lang="en-US" altLang="zh-CN" sz="2500" b="1" u="sng" dirty="0" smtClean="0">
                <a:latin typeface="+mn-lt"/>
              </a:rPr>
              <a:t>Agreements</a:t>
            </a:r>
            <a:endParaRPr lang="zh-CN" altLang="zh-CN" sz="2500" u="sng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dirty="0">
                <a:latin typeface="+mn-lt"/>
              </a:rPr>
              <a:t>GNSS assistance information that UE reports to eNB at least consists of:</a:t>
            </a:r>
            <a:endParaRPr lang="zh-CN" altLang="zh-CN" sz="2500" dirty="0">
              <a:latin typeface="+mn-lt"/>
            </a:endParaRPr>
          </a:p>
          <a:p>
            <a:pPr lvl="1"/>
            <a:r>
              <a:rPr lang="en-GB" altLang="zh-CN" sz="2500" dirty="0">
                <a:latin typeface="+mn-lt"/>
              </a:rPr>
              <a:t>GNSS position fix time duration for measurement </a:t>
            </a:r>
            <a:endParaRPr lang="zh-CN" altLang="zh-CN" sz="2500" dirty="0">
              <a:latin typeface="+mn-lt"/>
            </a:endParaRPr>
          </a:p>
          <a:p>
            <a:pPr lvl="1"/>
            <a:r>
              <a:rPr lang="en-GB" altLang="zh-CN" sz="2500" dirty="0">
                <a:latin typeface="+mn-lt"/>
              </a:rPr>
              <a:t>GNSS validity duration </a:t>
            </a:r>
            <a:endParaRPr lang="zh-CN" altLang="zh-CN" sz="2500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b="1" u="sng" dirty="0">
                <a:latin typeface="+mn-lt"/>
              </a:rPr>
              <a:t>Agreement</a:t>
            </a:r>
            <a:endParaRPr lang="zh-CN" altLang="zh-CN" sz="2500" u="sng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dirty="0">
                <a:latin typeface="+mn-lt"/>
              </a:rPr>
              <a:t>When eNB triggers UE to make GNSS measurements, UE re-acquires GNSS position fix</a:t>
            </a:r>
            <a:endParaRPr lang="zh-CN" altLang="zh-CN" sz="2500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b="1" u="sng" dirty="0" smtClean="0">
                <a:latin typeface="+mn-lt"/>
              </a:rPr>
              <a:t>Agreement</a:t>
            </a:r>
            <a:endParaRPr lang="zh-CN" altLang="zh-CN" sz="2500" b="1" u="sng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dirty="0">
                <a:latin typeface="+mn-lt"/>
              </a:rPr>
              <a:t>Support eNB to at least aperiodically trigger UE to make GNSS measurement.</a:t>
            </a:r>
            <a:endParaRPr lang="zh-CN" altLang="zh-CN" sz="2500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b="1" u="sng" dirty="0" smtClean="0">
                <a:latin typeface="+mn-lt"/>
              </a:rPr>
              <a:t>Agreement</a:t>
            </a:r>
            <a:endParaRPr lang="zh-CN" altLang="zh-CN" sz="2500" b="1" u="sng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dirty="0">
                <a:latin typeface="+mn-lt"/>
              </a:rPr>
              <a:t>If eNB aperiodically triggers UE to make GNSS measurement, </a:t>
            </a:r>
            <a:r>
              <a:rPr lang="en-US" altLang="zh-CN" sz="2500" dirty="0">
                <a:solidFill>
                  <a:srgbClr val="FF0000"/>
                </a:solidFill>
                <a:latin typeface="+mn-lt"/>
              </a:rPr>
              <a:t>a MAC CE is used</a:t>
            </a:r>
            <a:r>
              <a:rPr lang="en-US" altLang="zh-CN" sz="2500" dirty="0">
                <a:latin typeface="+mn-lt"/>
              </a:rPr>
              <a:t>.</a:t>
            </a:r>
            <a:endParaRPr lang="zh-CN" altLang="zh-CN" sz="2500" dirty="0">
              <a:latin typeface="+mn-lt"/>
            </a:endParaRPr>
          </a:p>
          <a:p>
            <a:pPr marL="0" indent="0">
              <a:buNone/>
            </a:pPr>
            <a:r>
              <a:rPr lang="en-GB" altLang="zh-CN" sz="2500" dirty="0" smtClean="0">
                <a:latin typeface="+mn-lt"/>
              </a:rPr>
              <a:t>The </a:t>
            </a:r>
            <a:r>
              <a:rPr lang="en-GB" altLang="zh-CN" sz="2500" dirty="0">
                <a:latin typeface="+mn-lt"/>
              </a:rPr>
              <a:t>UE may re-acquire GNSS autonomously (when configured by the network) if UE does not receive eNB trigger to make GNSS measur</a:t>
            </a:r>
            <a:r>
              <a:rPr lang="en-US" altLang="zh-CN" sz="2500" dirty="0">
                <a:latin typeface="+mn-lt"/>
              </a:rPr>
              <a:t>ement</a:t>
            </a:r>
            <a:endParaRPr lang="zh-CN" altLang="zh-CN" sz="2500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b="1" u="sng" dirty="0" smtClean="0">
                <a:latin typeface="+mn-lt"/>
              </a:rPr>
              <a:t>Agreement</a:t>
            </a:r>
            <a:endParaRPr lang="zh-CN" altLang="zh-CN" sz="2500" b="1" u="sng" dirty="0">
              <a:latin typeface="+mn-lt"/>
            </a:endParaRPr>
          </a:p>
          <a:p>
            <a:pPr marL="0" indent="0">
              <a:buNone/>
            </a:pPr>
            <a:r>
              <a:rPr lang="en-US" altLang="zh-CN" sz="2500" dirty="0">
                <a:latin typeface="+mn-lt"/>
              </a:rPr>
              <a:t>UE reports GNSS position fix time duration for measurement at least during the initial access </a:t>
            </a:r>
            <a:r>
              <a:rPr lang="en-US" altLang="zh-CN" sz="2500" dirty="0" smtClean="0">
                <a:latin typeface="+mn-lt"/>
              </a:rPr>
              <a:t>stage</a:t>
            </a:r>
          </a:p>
          <a:p>
            <a:pPr marL="457200" lvl="1" indent="0">
              <a:buNone/>
            </a:pPr>
            <a:r>
              <a:rPr lang="en-US" altLang="zh-CN" sz="2500" dirty="0" smtClean="0">
                <a:latin typeface="+mn-lt"/>
              </a:rPr>
              <a:t>• </a:t>
            </a:r>
            <a:r>
              <a:rPr lang="en-US" altLang="zh-CN" sz="2500" dirty="0" smtClean="0">
                <a:solidFill>
                  <a:srgbClr val="FF0000"/>
                </a:solidFill>
                <a:latin typeface="+mn-lt"/>
              </a:rPr>
              <a:t>which </a:t>
            </a:r>
            <a:r>
              <a:rPr lang="en-US" altLang="zh-CN" sz="2500" dirty="0">
                <a:solidFill>
                  <a:srgbClr val="FF0000"/>
                </a:solidFill>
                <a:latin typeface="+mn-lt"/>
              </a:rPr>
              <a:t>message carries this information is up to RAN2 </a:t>
            </a:r>
            <a:endParaRPr lang="en-US" altLang="zh-CN" sz="2500" dirty="0" smtClean="0">
              <a:solidFill>
                <a:srgbClr val="FF0000"/>
              </a:solidFill>
              <a:latin typeface="+mn-lt"/>
            </a:endParaRPr>
          </a:p>
          <a:p>
            <a:pPr marL="457200" lvl="1" indent="0">
              <a:buNone/>
            </a:pPr>
            <a:endParaRPr lang="zh-CN" altLang="zh-CN" sz="2300" dirty="0" smtClean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altLang="zh-CN" sz="2500" b="1" dirty="0" smtClean="0">
                <a:latin typeface="+mn-lt"/>
              </a:rPr>
              <a:t>Observation 1: RAN1 has concluded the necessity of GNSS measurement enhancement during long connection times, and some RAN2 work is needed. So the objective need to be updated accordingly. </a:t>
            </a:r>
            <a:endParaRPr lang="zh-CN" altLang="zh-CN" sz="2500" b="1" dirty="0" smtClean="0">
              <a:latin typeface="+mn-lt"/>
            </a:endParaRPr>
          </a:p>
          <a:p>
            <a:pPr lvl="1"/>
            <a:endParaRPr lang="zh-CN" altLang="zh-CN" sz="1800" dirty="0" smtClean="0"/>
          </a:p>
          <a:p>
            <a:pPr lvl="1">
              <a:lnSpc>
                <a:spcPct val="150000"/>
              </a:lnSpc>
            </a:pPr>
            <a:endParaRPr lang="en-GB" altLang="zh-CN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Discussion(1/2)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77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4824" y="2225676"/>
            <a:ext cx="11153775" cy="1635124"/>
          </a:xfrm>
          <a:prstGeom prst="rect">
            <a:avLst/>
          </a:prstGeom>
          <a:solidFill>
            <a:schemeClr val="bg1"/>
          </a:solidFill>
          <a:ln>
            <a:solidFill>
              <a:srgbClr val="142E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ln w="9525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latin typeface="+mn-lt"/>
                <a:cs typeface="Calibri" panose="020F0502020204030204" pitchFamily="34" charset="0"/>
              </a:rPr>
              <a:t> For mobility enhancement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In RAN2#120e meeting, the following 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agreement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 was achieved:</a:t>
            </a:r>
          </a:p>
          <a:p>
            <a:pPr marL="0" indent="0">
              <a:buNone/>
            </a:pPr>
            <a:r>
              <a:rPr lang="en-GB" altLang="zh-CN" sz="1800" b="1" u="sng" dirty="0">
                <a:latin typeface="+mn-lt"/>
              </a:rPr>
              <a:t>Agreements:</a:t>
            </a:r>
            <a:endParaRPr lang="zh-CN" altLang="zh-CN" sz="1800" b="1" u="sng" dirty="0">
              <a:latin typeface="+mn-lt"/>
            </a:endParaRPr>
          </a:p>
          <a:p>
            <a:pPr lvl="0"/>
            <a:r>
              <a:rPr lang="en-GB" altLang="zh-CN" sz="1800" dirty="0">
                <a:latin typeface="+mn-lt"/>
              </a:rPr>
              <a:t>RAN2 </a:t>
            </a:r>
            <a:r>
              <a:rPr lang="en-GB" altLang="zh-CN" sz="1800" dirty="0" smtClean="0">
                <a:latin typeface="+mn-lt"/>
              </a:rPr>
              <a:t>doesn’t </a:t>
            </a:r>
            <a:r>
              <a:rPr lang="en-GB" altLang="zh-CN" sz="1800" dirty="0">
                <a:latin typeface="+mn-lt"/>
              </a:rPr>
              <a:t>introduce neighbour cell ephemeris in Rel-17 IoT-NTN, neither for eMTC not for NB-IoT. RAN2 agrees to support this in Rel-18, with details FFS.</a:t>
            </a:r>
            <a:endParaRPr lang="zh-CN" altLang="zh-CN" sz="1800" dirty="0">
              <a:latin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The objectives of the current WID needed to be updated to cover this issue.</a:t>
            </a:r>
            <a:endParaRPr lang="en-US" altLang="zh-CN" dirty="0" smtClean="0">
              <a:latin typeface="+mn-lt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latin typeface="+mn-lt"/>
                <a:cs typeface="Calibri" panose="020F0502020204030204" pitchFamily="34" charset="0"/>
              </a:rPr>
              <a:t> </a:t>
            </a:r>
            <a:r>
              <a:rPr lang="en-US" altLang="zh-CN" sz="2400" dirty="0">
                <a:latin typeface="+mn-lt"/>
                <a:cs typeface="Calibri" panose="020F0502020204030204" pitchFamily="34" charset="0"/>
              </a:rPr>
              <a:t>For </a:t>
            </a:r>
            <a:r>
              <a:rPr lang="en-US" altLang="zh-CN" sz="2400" dirty="0" smtClean="0">
                <a:latin typeface="+mn-lt"/>
                <a:cs typeface="Calibri" panose="020F0502020204030204" pitchFamily="34" charset="0"/>
              </a:rPr>
              <a:t>further </a:t>
            </a:r>
            <a:r>
              <a:rPr lang="en-US" altLang="zh-CN" sz="2400" dirty="0">
                <a:latin typeface="+mn-lt"/>
                <a:cs typeface="Calibri" panose="020F0502020204030204" pitchFamily="34" charset="0"/>
              </a:rPr>
              <a:t>enhancement to discontinuous </a:t>
            </a:r>
            <a:r>
              <a:rPr lang="en-US" altLang="zh-CN" sz="2400" dirty="0" smtClean="0">
                <a:latin typeface="+mn-lt"/>
                <a:cs typeface="Calibri" panose="020F0502020204030204" pitchFamily="34" charset="0"/>
              </a:rPr>
              <a:t>coverage</a:t>
            </a:r>
          </a:p>
          <a:p>
            <a:pPr lvl="1" hangingPunct="0"/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SA2 has finished the study of the SI </a:t>
            </a:r>
            <a:r>
              <a:rPr lang="en-GB" altLang="zh-CN" sz="1800" dirty="0" smtClean="0">
                <a:latin typeface="+mn-lt"/>
              </a:rPr>
              <a:t>FS_5GSAT_Ph2, two key issues related </a:t>
            </a:r>
            <a:r>
              <a:rPr lang="en-GB" altLang="zh-CN" sz="1800" dirty="0">
                <a:latin typeface="+mn-lt"/>
              </a:rPr>
              <a:t>to discontinuous </a:t>
            </a:r>
            <a:r>
              <a:rPr lang="en-GB" altLang="zh-CN" sz="1800" dirty="0" smtClean="0">
                <a:latin typeface="+mn-lt"/>
              </a:rPr>
              <a:t>coverage have been identified, and about 23 solutions have been given</a:t>
            </a:r>
            <a:r>
              <a:rPr lang="zh-CN" altLang="en-US" sz="1800" dirty="0" smtClean="0">
                <a:latin typeface="+mn-lt"/>
              </a:rPr>
              <a:t>（</a:t>
            </a:r>
            <a:r>
              <a:rPr lang="en-US" altLang="zh-CN" sz="1800" dirty="0" smtClean="0">
                <a:latin typeface="+mn-lt"/>
              </a:rPr>
              <a:t>TR </a:t>
            </a:r>
            <a:r>
              <a:rPr lang="en-US" altLang="zh-CN" sz="1800" dirty="0">
                <a:latin typeface="+mn-lt"/>
              </a:rPr>
              <a:t>23.700-28 </a:t>
            </a:r>
            <a:r>
              <a:rPr lang="en-US" altLang="zh-CN" sz="1800" dirty="0" smtClean="0">
                <a:latin typeface="+mn-lt"/>
              </a:rPr>
              <a:t>V1.1.0 </a:t>
            </a:r>
            <a:r>
              <a:rPr lang="en-US" altLang="zh-CN" sz="1800" dirty="0">
                <a:latin typeface="+mn-lt"/>
              </a:rPr>
              <a:t>(</a:t>
            </a:r>
            <a:r>
              <a:rPr lang="en-US" altLang="zh-CN" sz="1800" dirty="0" smtClean="0">
                <a:latin typeface="+mn-lt"/>
              </a:rPr>
              <a:t>2022-10)</a:t>
            </a:r>
            <a:r>
              <a:rPr lang="zh-CN" altLang="en-US" sz="1800" dirty="0" smtClean="0">
                <a:latin typeface="+mn-lt"/>
              </a:rPr>
              <a:t>）</a:t>
            </a:r>
            <a:r>
              <a:rPr lang="en-GB" altLang="zh-CN" sz="1800" dirty="0" smtClean="0">
                <a:latin typeface="+mn-lt"/>
              </a:rPr>
              <a:t>. </a:t>
            </a:r>
          </a:p>
          <a:p>
            <a:pPr lvl="1" hangingPunct="0"/>
            <a:endParaRPr lang="en-GB" altLang="zh-CN" sz="1800" dirty="0" smtClean="0">
              <a:latin typeface="+mn-lt"/>
            </a:endParaRPr>
          </a:p>
          <a:p>
            <a:pPr marL="0" indent="0" hangingPunct="0">
              <a:buNone/>
            </a:pPr>
            <a:r>
              <a:rPr lang="en-GB" altLang="zh-CN" sz="1800" b="1" dirty="0" smtClean="0">
                <a:latin typeface="+mn-lt"/>
              </a:rPr>
              <a:t>Observation 2: RAN </a:t>
            </a:r>
            <a:r>
              <a:rPr lang="en-US" altLang="zh-CN" sz="1800" b="1" dirty="0" smtClean="0">
                <a:latin typeface="+mn-lt"/>
              </a:rPr>
              <a:t>WGs </a:t>
            </a:r>
            <a:r>
              <a:rPr lang="en-GB" altLang="zh-CN" sz="1800" b="1" dirty="0" smtClean="0">
                <a:latin typeface="+mn-lt"/>
              </a:rPr>
              <a:t>can </a:t>
            </a:r>
            <a:r>
              <a:rPr lang="en-GB" altLang="zh-CN" sz="1800" b="1" dirty="0" smtClean="0">
                <a:latin typeface="+mn-lt"/>
              </a:rPr>
              <a:t>start the study to address the two key issues and relative solutions mentioned in the TR 23.700-28</a:t>
            </a:r>
            <a:r>
              <a:rPr lang="en-US" altLang="zh-CN" sz="1800" b="1" dirty="0" smtClean="0">
                <a:latin typeface="+mn-lt"/>
              </a:rPr>
              <a:t>, or we just wait for the further progress of SA2. </a:t>
            </a:r>
            <a:endParaRPr lang="zh-CN" altLang="zh-CN" sz="1800" b="1" dirty="0">
              <a:latin typeface="+mn-lt"/>
            </a:endParaRPr>
          </a:p>
          <a:p>
            <a:pPr lvl="1">
              <a:lnSpc>
                <a:spcPct val="150000"/>
              </a:lnSpc>
            </a:pPr>
            <a:endParaRPr lang="en-GB" altLang="zh-CN" dirty="0">
              <a:solidFill>
                <a:prstClr val="black"/>
              </a:solidFill>
              <a:latin typeface="+mn-lt"/>
              <a:cs typeface="Calibri" panose="020F050202020403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altLang="zh-CN" sz="24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Discussion(2/2)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906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 to update the WID as following:</a:t>
            </a: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900" dirty="0"/>
              <a:t>&lt;omitted&gt;</a:t>
            </a:r>
          </a:p>
          <a:p>
            <a:pPr marL="0" indent="0" hangingPunct="0">
              <a:buNone/>
            </a:pPr>
            <a:r>
              <a:rPr lang="en-GB" altLang="zh-CN" sz="1900" dirty="0"/>
              <a:t>4.1.1	</a:t>
            </a:r>
            <a:r>
              <a:rPr lang="en-GB" altLang="zh-CN" sz="1900" dirty="0" err="1"/>
              <a:t>IoT</a:t>
            </a:r>
            <a:r>
              <a:rPr lang="en-GB" altLang="zh-CN" sz="1900" dirty="0"/>
              <a:t>-NTN Performance Enhancements in Rel-18 to address remaining issues from Rel-17</a:t>
            </a:r>
            <a:endParaRPr lang="zh-CN" altLang="zh-CN" sz="1900" dirty="0"/>
          </a:p>
          <a:p>
            <a:pPr marL="0" indent="0" hangingPunct="0">
              <a:buNone/>
            </a:pPr>
            <a:r>
              <a:rPr lang="en-GB" altLang="zh-CN" sz="1900" dirty="0"/>
              <a:t>This work considers Rel-17 </a:t>
            </a:r>
            <a:r>
              <a:rPr lang="en-GB" altLang="zh-CN" sz="1900" dirty="0" err="1"/>
              <a:t>IoT</a:t>
            </a:r>
            <a:r>
              <a:rPr lang="en-GB" altLang="zh-CN" sz="1900" dirty="0"/>
              <a:t>-NTN as baseline as well as Rel-17 NR-NTN outcome and the further </a:t>
            </a:r>
            <a:r>
              <a:rPr lang="en-GB" altLang="zh-CN" sz="1900" dirty="0" err="1"/>
              <a:t>IoT</a:t>
            </a:r>
            <a:r>
              <a:rPr lang="en-GB" altLang="zh-CN" sz="1900" dirty="0"/>
              <a:t>-NTN performance enhancements objectives are listed below:</a:t>
            </a:r>
            <a:endParaRPr lang="zh-CN" altLang="zh-CN" sz="1900" dirty="0"/>
          </a:p>
          <a:p>
            <a:pPr marL="0" indent="0" hangingPunct="0">
              <a:buNone/>
            </a:pPr>
            <a:r>
              <a:rPr lang="en-GB" altLang="zh-CN" sz="1900" dirty="0">
                <a:solidFill>
                  <a:schemeClr val="tx1"/>
                </a:solidFill>
              </a:rPr>
              <a:t> - Disabling of HARQ feedback to mitigate impact of HARQ stalling on UE data rates [RAN1,RAN2]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marL="0" indent="0" hangingPunct="0">
              <a:buNone/>
            </a:pPr>
            <a:r>
              <a:rPr lang="en-GB" altLang="zh-CN" sz="1900" dirty="0">
                <a:solidFill>
                  <a:schemeClr val="tx1"/>
                </a:solidFill>
              </a:rPr>
              <a:t> - Study and specify</a:t>
            </a:r>
            <a:r>
              <a:rPr lang="en-GB" altLang="zh-CN" sz="1900" strike="dblStrike" dirty="0">
                <a:solidFill>
                  <a:srgbClr val="FF0000"/>
                </a:solidFill>
              </a:rPr>
              <a:t>, if needed, </a:t>
            </a:r>
            <a:r>
              <a:rPr lang="en-GB" altLang="zh-CN" sz="1900" dirty="0">
                <a:solidFill>
                  <a:schemeClr val="tx1"/>
                </a:solidFill>
              </a:rPr>
              <a:t>improved GNSS operations for a new position fix for UE pre-compensation during long connection times and for reduced power consumption. Simultaneous GNSS and NTN NB-</a:t>
            </a:r>
            <a:r>
              <a:rPr lang="en-GB" altLang="zh-CN" sz="1900" dirty="0" err="1">
                <a:solidFill>
                  <a:schemeClr val="tx1"/>
                </a:solidFill>
              </a:rPr>
              <a:t>IoT</a:t>
            </a:r>
            <a:r>
              <a:rPr lang="en-GB" altLang="zh-CN" sz="1900" dirty="0">
                <a:solidFill>
                  <a:schemeClr val="tx1"/>
                </a:solidFill>
              </a:rPr>
              <a:t>/</a:t>
            </a:r>
            <a:r>
              <a:rPr lang="en-GB" altLang="zh-CN" sz="1900" dirty="0" err="1">
                <a:solidFill>
                  <a:schemeClr val="tx1"/>
                </a:solidFill>
              </a:rPr>
              <a:t>eMTC</a:t>
            </a:r>
            <a:r>
              <a:rPr lang="en-GB" altLang="zh-CN" sz="1900" dirty="0">
                <a:solidFill>
                  <a:schemeClr val="tx1"/>
                </a:solidFill>
              </a:rPr>
              <a:t> operation is not assumed. [</a:t>
            </a:r>
            <a:r>
              <a:rPr lang="en-GB" altLang="zh-CN" sz="1900" dirty="0" smtClean="0">
                <a:solidFill>
                  <a:schemeClr val="tx1"/>
                </a:solidFill>
              </a:rPr>
              <a:t>RAN1</a:t>
            </a:r>
            <a:r>
              <a:rPr lang="en-GB" altLang="zh-CN" sz="1900" dirty="0" smtClean="0">
                <a:solidFill>
                  <a:srgbClr val="FF0000"/>
                </a:solidFill>
              </a:rPr>
              <a:t>,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RAN2</a:t>
            </a:r>
            <a:r>
              <a:rPr lang="en-GB" altLang="zh-CN" sz="1900" dirty="0" smtClean="0">
                <a:solidFill>
                  <a:schemeClr val="tx1"/>
                </a:solidFill>
              </a:rPr>
              <a:t>]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lvl="0" hangingPunct="0"/>
            <a:r>
              <a:rPr lang="en-GB" altLang="zh-CN" sz="1900" i="1" dirty="0"/>
              <a:t>NOTE: The need for RAN4 Core requirements for this objective will be identified after the conclusion on the need for improvements</a:t>
            </a:r>
            <a:r>
              <a:rPr lang="en-GB" altLang="zh-CN" sz="1900" i="1" dirty="0" smtClean="0"/>
              <a:t>.</a:t>
            </a:r>
            <a:endParaRPr lang="en-US" altLang="zh-CN" sz="1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hangingPunct="0">
              <a:buNone/>
            </a:pPr>
            <a:r>
              <a:rPr lang="en-GB" altLang="zh-CN" sz="1900" dirty="0"/>
              <a:t>4.1.2	Mobility enhancements</a:t>
            </a:r>
            <a:endParaRPr lang="zh-CN" altLang="zh-CN" sz="1900" dirty="0"/>
          </a:p>
          <a:p>
            <a:pPr marL="0" indent="0" hangingPunct="0">
              <a:buNone/>
            </a:pPr>
            <a:r>
              <a:rPr lang="en-GB" altLang="zh-CN" sz="1900" dirty="0"/>
              <a:t>The following mobility enhancements objectives are listed.</a:t>
            </a:r>
            <a:endParaRPr lang="zh-CN" altLang="zh-CN" sz="1900" dirty="0"/>
          </a:p>
          <a:p>
            <a:pPr marL="457200" lvl="1" indent="0" hangingPunct="0">
              <a:buNone/>
            </a:pPr>
            <a:r>
              <a:rPr lang="en-GB" altLang="zh-CN" sz="1900" dirty="0"/>
              <a:t>-  Support of neighbour cell measurements and corresponding measurement triggering before RLF, using Rel‑17 (TN) NB-</a:t>
            </a:r>
            <a:r>
              <a:rPr lang="en-GB" altLang="zh-CN" sz="1900" dirty="0" err="1"/>
              <a:t>IoT</a:t>
            </a:r>
            <a:r>
              <a:rPr lang="en-GB" altLang="zh-CN" sz="1900" dirty="0"/>
              <a:t>, </a:t>
            </a:r>
            <a:r>
              <a:rPr lang="en-GB" altLang="zh-CN" sz="1900" dirty="0" err="1"/>
              <a:t>eMTC</a:t>
            </a:r>
            <a:r>
              <a:rPr lang="en-GB" altLang="zh-CN" sz="1900" dirty="0"/>
              <a:t> as a baseline. [RAN2]</a:t>
            </a:r>
            <a:endParaRPr lang="zh-CN" altLang="zh-CN" sz="1900" dirty="0"/>
          </a:p>
          <a:p>
            <a:pPr lvl="1" hangingPunct="0">
              <a:buFontTx/>
              <a:buChar char="-"/>
            </a:pPr>
            <a:r>
              <a:rPr lang="en-GB" altLang="zh-CN" sz="1900" dirty="0" smtClean="0"/>
              <a:t>Re-use </a:t>
            </a:r>
            <a:r>
              <a:rPr lang="en-GB" altLang="zh-CN" sz="1900" dirty="0"/>
              <a:t>the solutions introduced in Rel-17 NR NTN for mobility enhancements for </a:t>
            </a:r>
            <a:r>
              <a:rPr lang="en-GB" altLang="zh-CN" sz="1900" dirty="0" err="1"/>
              <a:t>eMTC</a:t>
            </a:r>
            <a:r>
              <a:rPr lang="en-GB" altLang="zh-CN" sz="1900" dirty="0"/>
              <a:t>, with minimum necessary changes to adapt them to </a:t>
            </a:r>
            <a:r>
              <a:rPr lang="en-GB" altLang="zh-CN" sz="1900" dirty="0" err="1"/>
              <a:t>eMTC</a:t>
            </a:r>
            <a:r>
              <a:rPr lang="en-GB" altLang="zh-CN" sz="1900" dirty="0"/>
              <a:t> [RAN2</a:t>
            </a:r>
            <a:r>
              <a:rPr lang="en-GB" altLang="zh-CN" sz="1900" dirty="0" smtClean="0"/>
              <a:t>]</a:t>
            </a:r>
          </a:p>
          <a:p>
            <a:pPr lvl="1" hangingPunct="0">
              <a:buFontTx/>
              <a:buChar char="-"/>
            </a:pPr>
            <a:r>
              <a:rPr lang="en-US" altLang="zh-CN" sz="1900" u="sng" dirty="0" smtClean="0">
                <a:solidFill>
                  <a:srgbClr val="FF0000"/>
                </a:solidFill>
              </a:rPr>
              <a:t>Introduce </a:t>
            </a:r>
            <a:r>
              <a:rPr lang="en-US" altLang="zh-CN" sz="1900" u="sng" dirty="0" err="1">
                <a:solidFill>
                  <a:srgbClr val="FF0000"/>
                </a:solidFill>
              </a:rPr>
              <a:t>neighbour</a:t>
            </a:r>
            <a:r>
              <a:rPr lang="en-US" altLang="zh-CN" sz="1900" u="sng" dirty="0">
                <a:solidFill>
                  <a:srgbClr val="FF0000"/>
                </a:solidFill>
              </a:rPr>
              <a:t> cell ephemeris </a:t>
            </a:r>
            <a:r>
              <a:rPr lang="en-US" altLang="zh-CN" sz="1900" u="sng" dirty="0" smtClean="0">
                <a:solidFill>
                  <a:srgbClr val="FF0000"/>
                </a:solidFill>
              </a:rPr>
              <a:t>in serving cell system information, for </a:t>
            </a:r>
            <a:r>
              <a:rPr lang="en-US" altLang="zh-CN" sz="1900" u="sng" dirty="0" err="1" smtClean="0">
                <a:solidFill>
                  <a:srgbClr val="FF0000"/>
                </a:solidFill>
              </a:rPr>
              <a:t>eMTC</a:t>
            </a:r>
            <a:r>
              <a:rPr lang="en-US" altLang="zh-CN" sz="1900" u="sng" dirty="0" smtClean="0">
                <a:solidFill>
                  <a:srgbClr val="FF0000"/>
                </a:solidFill>
              </a:rPr>
              <a:t> and NB-</a:t>
            </a:r>
            <a:r>
              <a:rPr lang="en-US" altLang="zh-CN" sz="1900" u="sng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900" u="sng" dirty="0" smtClean="0">
                <a:solidFill>
                  <a:srgbClr val="FF0000"/>
                </a:solidFill>
              </a:rPr>
              <a:t> 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[</a:t>
            </a:r>
            <a:r>
              <a:rPr lang="en-GB" altLang="zh-CN" sz="1900" u="sng" dirty="0">
                <a:solidFill>
                  <a:srgbClr val="FF0000"/>
                </a:solidFill>
              </a:rPr>
              <a:t>RAN2]</a:t>
            </a:r>
          </a:p>
          <a:p>
            <a:pPr marL="0" lvl="0" indent="0" hangingPunct="0">
              <a:buNone/>
            </a:pPr>
            <a:r>
              <a:rPr lang="en-GB" altLang="zh-CN" sz="1900" dirty="0" smtClean="0">
                <a:solidFill>
                  <a:schemeClr val="tx1"/>
                </a:solidFill>
              </a:rPr>
              <a:t>       - </a:t>
            </a:r>
            <a:r>
              <a:rPr lang="en-GB" altLang="zh-CN" sz="1900" dirty="0">
                <a:solidFill>
                  <a:schemeClr val="tx1"/>
                </a:solidFill>
              </a:rPr>
              <a:t>Define UE RRM core requirements for the above mobility enhancement features [RAN4].</a:t>
            </a:r>
            <a:endParaRPr lang="zh-CN" altLang="zh-CN" sz="1900" dirty="0">
              <a:solidFill>
                <a:schemeClr val="tx1"/>
              </a:solidFill>
            </a:endParaRPr>
          </a:p>
          <a:p>
            <a:pPr marL="0" indent="0" hangingPunct="0">
              <a:buNone/>
            </a:pPr>
            <a:r>
              <a:rPr lang="en-GB" altLang="zh-CN" sz="1900" dirty="0"/>
              <a:t>4.1.3	Further enhancement to discontinuous coverage</a:t>
            </a:r>
            <a:endParaRPr lang="zh-CN" altLang="zh-CN" sz="1900" dirty="0"/>
          </a:p>
          <a:p>
            <a:pPr marL="0" indent="0" hangingPunct="0">
              <a:buNone/>
            </a:pPr>
            <a:r>
              <a:rPr lang="en-GB" altLang="zh-CN" sz="1900" strike="dblStrike" dirty="0">
                <a:solidFill>
                  <a:srgbClr val="FF0000"/>
                </a:solidFill>
              </a:rPr>
              <a:t>Potential enhancement to discontinuous coverage resulting from SA2 study (FS_5GSAT_Ph2</a:t>
            </a:r>
            <a:r>
              <a:rPr lang="en-GB" altLang="zh-CN" sz="1900" strike="dblStrike" dirty="0" smtClean="0">
                <a:solidFill>
                  <a:srgbClr val="FF0000"/>
                </a:solidFill>
              </a:rPr>
              <a:t>).</a:t>
            </a:r>
          </a:p>
          <a:p>
            <a:pPr marL="0" indent="0" hangingPunct="0">
              <a:buNone/>
            </a:pPr>
            <a:r>
              <a:rPr lang="en-GB" altLang="zh-CN" sz="1900" u="sng" dirty="0">
                <a:solidFill>
                  <a:srgbClr val="FF0000"/>
                </a:solidFill>
              </a:rPr>
              <a:t>The following 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further discontinuous coverage enhancements </a:t>
            </a:r>
            <a:r>
              <a:rPr lang="en-GB" altLang="zh-CN" sz="1900" u="sng" dirty="0">
                <a:solidFill>
                  <a:srgbClr val="FF0000"/>
                </a:solidFill>
              </a:rPr>
              <a:t>objectives are 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listed.</a:t>
            </a:r>
          </a:p>
          <a:p>
            <a:pPr marL="0" lvl="1" indent="0" hangingPunc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GB" altLang="zh-CN" sz="1900" u="sng" dirty="0">
                <a:solidFill>
                  <a:srgbClr val="FF0000"/>
                </a:solidFill>
              </a:rPr>
              <a:t> 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     -  Support further mobility management enhancement with discontinuous satellite coverage </a:t>
            </a:r>
            <a:r>
              <a:rPr lang="en-GB" altLang="zh-CN" sz="1900" u="sng" dirty="0">
                <a:solidFill>
                  <a:srgbClr val="FF0000"/>
                </a:solidFill>
              </a:rPr>
              <a:t>[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RAN2, RAN3] </a:t>
            </a:r>
          </a:p>
          <a:p>
            <a:pPr marL="0" lvl="1" indent="0" hangingPunc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GB" altLang="zh-CN" sz="1900" u="sng" dirty="0">
                <a:solidFill>
                  <a:srgbClr val="FF0000"/>
                </a:solidFill>
              </a:rPr>
              <a:t> 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     -  Support </a:t>
            </a:r>
            <a:r>
              <a:rPr lang="en-US" altLang="zh-CN" sz="1900" u="sng" dirty="0" smtClean="0">
                <a:solidFill>
                  <a:srgbClr val="FF0000"/>
                </a:solidFill>
              </a:rPr>
              <a:t>power </a:t>
            </a:r>
            <a:r>
              <a:rPr lang="en-US" altLang="zh-CN" sz="1900" u="sng" dirty="0">
                <a:solidFill>
                  <a:srgbClr val="FF0000"/>
                </a:solidFill>
              </a:rPr>
              <a:t>saving enhancement for UE in discontinuous </a:t>
            </a:r>
            <a:r>
              <a:rPr lang="en-US" altLang="zh-CN" sz="1900" u="sng" dirty="0" smtClean="0">
                <a:solidFill>
                  <a:srgbClr val="FF0000"/>
                </a:solidFill>
              </a:rPr>
              <a:t>coverage </a:t>
            </a:r>
            <a:r>
              <a:rPr lang="en-GB" altLang="zh-CN" sz="1900" u="sng" dirty="0">
                <a:solidFill>
                  <a:srgbClr val="FF0000"/>
                </a:solidFill>
              </a:rPr>
              <a:t>[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RAN2, RAN3]</a:t>
            </a:r>
          </a:p>
          <a:p>
            <a:pPr marL="0" lvl="1" indent="0" hangingPunc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1900" u="sng" dirty="0">
                <a:solidFill>
                  <a:srgbClr val="FF0000"/>
                </a:solidFill>
              </a:rPr>
              <a:t>Notes</a:t>
            </a:r>
            <a:r>
              <a:rPr lang="en-US" altLang="zh-CN" sz="1900" u="sng" dirty="0" smtClean="0">
                <a:solidFill>
                  <a:srgbClr val="FF0000"/>
                </a:solidFill>
              </a:rPr>
              <a:t>: the output of SA2 SI </a:t>
            </a:r>
            <a:r>
              <a:rPr lang="en-GB" altLang="zh-CN" sz="1900" u="sng" dirty="0">
                <a:solidFill>
                  <a:srgbClr val="FF0000"/>
                </a:solidFill>
              </a:rPr>
              <a:t>(</a:t>
            </a:r>
            <a:r>
              <a:rPr lang="en-GB" altLang="zh-CN" sz="1900" u="sng" dirty="0" smtClean="0">
                <a:solidFill>
                  <a:srgbClr val="FF0000"/>
                </a:solidFill>
              </a:rPr>
              <a:t>FS_5GSAT_Ph2) can be started as a baseline.</a:t>
            </a:r>
            <a:endParaRPr lang="zh-CN" altLang="zh-CN" sz="1900" u="sng" dirty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150627"/>
      </p:ext>
    </p:extLst>
  </p:cSld>
  <p:clrMapOvr>
    <a:masterClrMapping/>
  </p:clrMapOvr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7777</TotalTime>
  <Words>411</Words>
  <Application>Microsoft Office PowerPoint</Application>
  <PresentationFormat>自定义</PresentationFormat>
  <Paragraphs>80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18_Office 主题​​</vt:lpstr>
      <vt:lpstr>自定义设计方案</vt:lpstr>
      <vt:lpstr>浅色内页</vt:lpstr>
      <vt:lpstr>19_Office 主题​​</vt:lpstr>
      <vt:lpstr>1_浅色内页</vt:lpstr>
      <vt:lpstr>PowerPoint 演示文稿</vt:lpstr>
      <vt:lpstr>Background: Description in WID</vt:lpstr>
      <vt:lpstr>Discussion(1/2)</vt:lpstr>
      <vt:lpstr>Discussion(2/2)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1251</cp:revision>
  <dcterms:created xsi:type="dcterms:W3CDTF">2019-07-24T06:46:10Z</dcterms:created>
  <dcterms:modified xsi:type="dcterms:W3CDTF">2022-12-05T02:43:24Z</dcterms:modified>
</cp:coreProperties>
</file>