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99" r:id="rId2"/>
    <p:sldMasterId id="2147483709" r:id="rId3"/>
    <p:sldMasterId id="2147483695" r:id="rId4"/>
    <p:sldMasterId id="2147483730" r:id="rId5"/>
  </p:sldMasterIdLst>
  <p:notesMasterIdLst>
    <p:notesMasterId r:id="rId12"/>
  </p:notesMasterIdLst>
  <p:handoutMasterIdLst>
    <p:handoutMasterId r:id="rId13"/>
  </p:handoutMasterIdLst>
  <p:sldIdLst>
    <p:sldId id="802" r:id="rId6"/>
    <p:sldId id="874" r:id="rId7"/>
    <p:sldId id="919" r:id="rId8"/>
    <p:sldId id="921" r:id="rId9"/>
    <p:sldId id="920" r:id="rId10"/>
    <p:sldId id="922"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26" userDrawn="1">
          <p15:clr>
            <a:srgbClr val="A4A3A4"/>
          </p15:clr>
        </p15:guide>
        <p15:guide id="2" pos="4747" userDrawn="1">
          <p15:clr>
            <a:srgbClr val="A4A3A4"/>
          </p15:clr>
        </p15:guide>
        <p15:guide id="3" userDrawn="1">
          <p15:clr>
            <a:srgbClr val="A4A3A4"/>
          </p15:clr>
        </p15:guide>
        <p15:guide id="4" pos="9505" userDrawn="1">
          <p15:clr>
            <a:srgbClr val="A4A3A4"/>
          </p15:clr>
        </p15:guide>
        <p15:guide id="9" orient="horz" pos="187" userDrawn="1">
          <p15:clr>
            <a:srgbClr val="A4A3A4"/>
          </p15:clr>
        </p15:guide>
        <p15:guide id="10" pos="7401" userDrawn="1">
          <p15:clr>
            <a:srgbClr val="A4A3A4"/>
          </p15:clr>
        </p15:guide>
        <p15:guide id="11" orient="horz" pos="3702" userDrawn="1">
          <p15:clr>
            <a:srgbClr val="A4A3A4"/>
          </p15:clr>
        </p15:guide>
        <p15:guide id="12" orient="horz" pos="1502" userDrawn="1">
          <p15:clr>
            <a:srgbClr val="A4A3A4"/>
          </p15:clr>
        </p15:guide>
        <p15:guide id="13" orient="horz" pos="4133" userDrawn="1">
          <p15:clr>
            <a:srgbClr val="A4A3A4"/>
          </p15:clr>
        </p15:guide>
        <p15:guide id="14" orient="horz" pos="482" userDrawn="1">
          <p15:clr>
            <a:srgbClr val="A4A3A4"/>
          </p15:clr>
        </p15:guide>
        <p15:guide id="15" pos="3840" userDrawn="1">
          <p15:clr>
            <a:srgbClr val="A4A3A4"/>
          </p15:clr>
        </p15:guide>
        <p15:guide id="16" pos="2933" userDrawn="1">
          <p15:clr>
            <a:srgbClr val="A4A3A4"/>
          </p15:clr>
        </p15:guide>
        <p15:guide id="18" pos="768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2E7B"/>
    <a:srgbClr val="153181"/>
    <a:srgbClr val="307FF9"/>
    <a:srgbClr val="0068B7"/>
    <a:srgbClr val="ED6D0F"/>
    <a:srgbClr val="182D7B"/>
    <a:srgbClr val="E72418"/>
    <a:srgbClr val="E71919"/>
    <a:srgbClr val="F1BD2F"/>
    <a:srgbClr val="F1BC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4859" autoAdjust="0"/>
    <p:restoredTop sz="93082" autoAdjust="0"/>
  </p:normalViewPr>
  <p:slideViewPr>
    <p:cSldViewPr snapToGrid="0">
      <p:cViewPr>
        <p:scale>
          <a:sx n="66" d="100"/>
          <a:sy n="66" d="100"/>
        </p:scale>
        <p:origin x="-1362" y="-210"/>
      </p:cViewPr>
      <p:guideLst>
        <p:guide orient="horz" pos="1026"/>
        <p:guide orient="horz" pos="187"/>
        <p:guide orient="horz" pos="3702"/>
        <p:guide orient="horz" pos="1502"/>
        <p:guide orient="horz" pos="4133"/>
        <p:guide orient="horz" pos="482"/>
        <p:guide pos="4747"/>
        <p:guide/>
        <p:guide pos="9505"/>
        <p:guide pos="7401"/>
        <p:guide pos="3840"/>
        <p:guide pos="2933"/>
        <p:guide pos="7680"/>
      </p:guideLst>
    </p:cSldViewPr>
  </p:slideViewPr>
  <p:outlineViewPr>
    <p:cViewPr>
      <p:scale>
        <a:sx n="100" d="100"/>
        <a:sy n="100" d="100"/>
      </p:scale>
      <p:origin x="0" y="-3700"/>
    </p:cViewPr>
  </p:outlineViewPr>
  <p:notesTextViewPr>
    <p:cViewPr>
      <p:scale>
        <a:sx n="1" d="1"/>
        <a:sy n="1" d="1"/>
      </p:scale>
      <p:origin x="0" y="0"/>
    </p:cViewPr>
  </p:notesTextViewPr>
  <p:sorterViewPr>
    <p:cViewPr>
      <p:scale>
        <a:sx n="125" d="100"/>
        <a:sy n="125" d="100"/>
      </p:scale>
      <p:origin x="0" y="-354"/>
    </p:cViewPr>
  </p:sorterViewPr>
  <p:notesViewPr>
    <p:cSldViewPr snapToGrid="0">
      <p:cViewPr varScale="1">
        <p:scale>
          <a:sx n="55" d="100"/>
          <a:sy n="55" d="100"/>
        </p:scale>
        <p:origin x="227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C9DDEC9D-B74C-40F3-A6AB-21A0CE1A59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FCF6C6BB-1A4E-4830-92E3-CFF9ADE897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835E0C-1C2A-4EFB-8694-835BF9833073}" type="datetimeFigureOut">
              <a:rPr lang="zh-CN" altLang="en-US" smtClean="0"/>
              <a:t>2022/12/5</a:t>
            </a:fld>
            <a:endParaRPr lang="zh-CN" altLang="en-US"/>
          </a:p>
        </p:txBody>
      </p:sp>
      <p:sp>
        <p:nvSpPr>
          <p:cNvPr id="4" name="页脚占位符 3">
            <a:extLst>
              <a:ext uri="{FF2B5EF4-FFF2-40B4-BE49-F238E27FC236}">
                <a16:creationId xmlns="" xmlns:a16="http://schemas.microsoft.com/office/drawing/2014/main" id="{D595FC1C-4AC8-4B1D-80A4-2FBC22FB2A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141EF619-9848-4A73-96EF-2CE5C47A15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D914F1-5D00-4342-AF8E-91D58BD65E05}" type="slidenum">
              <a:rPr lang="zh-CN" altLang="en-US" smtClean="0"/>
              <a:t>‹#›</a:t>
            </a:fld>
            <a:endParaRPr lang="zh-CN" altLang="en-US"/>
          </a:p>
        </p:txBody>
      </p:sp>
    </p:spTree>
    <p:extLst>
      <p:ext uri="{BB962C8B-B14F-4D97-AF65-F5344CB8AC3E}">
        <p14:creationId xmlns:p14="http://schemas.microsoft.com/office/powerpoint/2010/main" val="252449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73AEC0AB-32E5-4E0B-B4C8-5381BCFB7C16}" type="datetimeFigureOut">
              <a:rPr lang="zh-CN" altLang="en-US" smtClean="0"/>
              <a:pPr/>
              <a:t>2022/12/5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CECED10-7185-415F-BAC3-7293EF3758BC}" type="slidenum">
              <a:rPr lang="zh-CN" altLang="en-US" smtClean="0"/>
              <a:pPr/>
              <a:t>‹#›</a:t>
            </a:fld>
            <a:endParaRPr lang="zh-CN" altLang="en-US" dirty="0"/>
          </a:p>
        </p:txBody>
      </p:sp>
    </p:spTree>
    <p:extLst>
      <p:ext uri="{BB962C8B-B14F-4D97-AF65-F5344CB8AC3E}">
        <p14:creationId xmlns:p14="http://schemas.microsoft.com/office/powerpoint/2010/main" val="4236133927"/>
      </p:ext>
    </p:extLst>
  </p:cSld>
  <p:clrMap bg1="lt1" tx1="dk1" bg2="lt2" tx2="dk2" accent1="accent1" accent2="accent2" accent3="accent3" accent4="accent4" accent5="accent5" accent6="accent6" hlink="hlink" folHlink="folHlink"/>
  <p:notesStyle>
    <a:lvl1pPr marL="0"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151"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304"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456"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608"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5762" algn="l" defTabSz="914304" rtl="0" eaLnBrk="1" latinLnBrk="0" hangingPunct="1">
      <a:defRPr sz="1200" kern="1200">
        <a:solidFill>
          <a:schemeClr val="tx1"/>
        </a:solidFill>
        <a:latin typeface="+mn-lt"/>
        <a:ea typeface="+mn-ea"/>
        <a:cs typeface="+mn-cs"/>
      </a:defRPr>
    </a:lvl6pPr>
    <a:lvl7pPr marL="2742913" algn="l" defTabSz="914304" rtl="0" eaLnBrk="1" latinLnBrk="0" hangingPunct="1">
      <a:defRPr sz="1200" kern="1200">
        <a:solidFill>
          <a:schemeClr val="tx1"/>
        </a:solidFill>
        <a:latin typeface="+mn-lt"/>
        <a:ea typeface="+mn-ea"/>
        <a:cs typeface="+mn-cs"/>
      </a:defRPr>
    </a:lvl7pPr>
    <a:lvl8pPr marL="3200064" algn="l" defTabSz="914304" rtl="0" eaLnBrk="1" latinLnBrk="0" hangingPunct="1">
      <a:defRPr sz="1200" kern="1200">
        <a:solidFill>
          <a:schemeClr val="tx1"/>
        </a:solidFill>
        <a:latin typeface="+mn-lt"/>
        <a:ea typeface="+mn-ea"/>
        <a:cs typeface="+mn-cs"/>
      </a:defRPr>
    </a:lvl8pPr>
    <a:lvl9pPr marL="3657215" algn="l" defTabSz="914304"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V2">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2747"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5095" y="5323575"/>
            <a:ext cx="5642773" cy="1445670"/>
          </a:xfrm>
          <a:prstGeom prst="rect">
            <a:avLst/>
          </a:prstGeom>
        </p:spPr>
      </p:pic>
      <p:pic>
        <p:nvPicPr>
          <p:cNvPr id="11" name="图片 10">
            <a:extLst>
              <a:ext uri="{FF2B5EF4-FFF2-40B4-BE49-F238E27FC236}">
                <a16:creationId xmlns="" xmlns:a16="http://schemas.microsoft.com/office/drawing/2014/main" id="{549810EB-E750-4186-BC4C-8BE9D92328E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7638" b="5466"/>
          <a:stretch/>
        </p:blipFill>
        <p:spPr>
          <a:xfrm>
            <a:off x="5710892" y="109173"/>
            <a:ext cx="6481108" cy="6748828"/>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717824" y="1071139"/>
            <a:ext cx="9023235" cy="1429297"/>
          </a:xfrm>
        </p:spPr>
        <p:txBody>
          <a:bodyPr>
            <a:noAutofit/>
          </a:bodyPr>
          <a:lstStyle>
            <a:lvl1pPr marL="0" algn="l" defTabSz="457200" rtl="0" eaLnBrk="1" latinLnBrk="0" hangingPunct="1">
              <a:lnSpc>
                <a:spcPct val="110000"/>
              </a:lnSpc>
              <a:defRPr lang="zh-CN" altLang="en-US" sz="4800" b="1" kern="1200" spc="150" dirty="0">
                <a:solidFill>
                  <a:schemeClr val="bg1"/>
                </a:solidFill>
                <a:latin typeface="微软雅黑" panose="020B0503020204020204" pitchFamily="34" charset="-122"/>
                <a:ea typeface="微软雅黑" panose="020B0503020204020204" pitchFamily="34" charset="-122"/>
                <a:cs typeface="+mn-cs"/>
              </a:defRPr>
            </a:lvl1pPr>
          </a:lstStyle>
          <a:p>
            <a:r>
              <a:rPr lang="zh-CN" altLang="en-US" dirty="0"/>
              <a:t>单击此处编辑母版标题样式</a:t>
            </a:r>
          </a:p>
        </p:txBody>
      </p:sp>
      <p:sp>
        <p:nvSpPr>
          <p:cNvPr id="228" name="Text Placeholder 2">
            <a:extLst>
              <a:ext uri="{FF2B5EF4-FFF2-40B4-BE49-F238E27FC236}">
                <a16:creationId xmlns="" xmlns:a16="http://schemas.microsoft.com/office/drawing/2014/main" id="{B68BB19C-8496-4D25-ABCC-F8813E4F149E}"/>
              </a:ext>
            </a:extLst>
          </p:cNvPr>
          <p:cNvSpPr>
            <a:spLocks noGrp="1"/>
          </p:cNvSpPr>
          <p:nvPr>
            <p:ph idx="10"/>
          </p:nvPr>
        </p:nvSpPr>
        <p:spPr>
          <a:xfrm>
            <a:off x="710546" y="2757607"/>
            <a:ext cx="5369913" cy="484098"/>
          </a:xfrm>
          <a:prstGeom prst="rect">
            <a:avLst/>
          </a:prstGeom>
        </p:spPr>
        <p:txBody>
          <a:bodyPr vert="horz" lIns="91440" tIns="45720" rIns="91440" bIns="45720" rtlCol="0" anchor="ctr">
            <a:noAutofit/>
          </a:bodyPr>
          <a:lstStyle>
            <a:lvl1pPr marL="0" indent="0">
              <a:buNone/>
              <a:defRPr sz="2800">
                <a:solidFill>
                  <a:schemeClr val="bg1"/>
                </a:solidFill>
              </a:defRPr>
            </a:lvl1pPr>
          </a:lstStyle>
          <a:p>
            <a:pPr lvl="0"/>
            <a:endParaRPr lang="zh-CN" altLang="en-US"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710546" y="3272790"/>
            <a:ext cx="5369913" cy="484098"/>
          </a:xfrm>
          <a:prstGeom prst="rect">
            <a:avLst/>
          </a:prstGeom>
        </p:spPr>
        <p:txBody>
          <a:bodyPr vert="horz" lIns="91440" tIns="45720" rIns="91440" bIns="45720" rtlCol="0" anchor="t">
            <a:noAutofit/>
          </a:bodyPr>
          <a:lstStyle>
            <a:lvl1pPr marL="0" indent="0">
              <a:buNone/>
              <a:defRPr sz="2100">
                <a:solidFill>
                  <a:schemeClr val="bg1"/>
                </a:solidFill>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710546" y="3840256"/>
            <a:ext cx="5369913" cy="484098"/>
          </a:xfrm>
          <a:prstGeom prst="rect">
            <a:avLst/>
          </a:prstGeom>
        </p:spPr>
        <p:txBody>
          <a:bodyPr vert="horz" lIns="91440" tIns="45720" rIns="91440" bIns="45720" rtlCol="0" anchor="ctr">
            <a:noAutofit/>
          </a:bodyPr>
          <a:lstStyle>
            <a:lvl1pPr marL="0" indent="0">
              <a:buNone/>
              <a:defRPr sz="1800">
                <a:solidFill>
                  <a:schemeClr val="bg1"/>
                </a:solidFill>
              </a:defRPr>
            </a:lvl1pPr>
          </a:lstStyle>
          <a:p>
            <a:pPr lvl="0"/>
            <a:endParaRPr lang="zh-CN" altLang="en-US" dirty="0"/>
          </a:p>
        </p:txBody>
      </p:sp>
      <p:pic>
        <p:nvPicPr>
          <p:cNvPr id="9" name="图片 8">
            <a:extLst>
              <a:ext uri="{FF2B5EF4-FFF2-40B4-BE49-F238E27FC236}">
                <a16:creationId xmlns="" xmlns:a16="http://schemas.microsoft.com/office/drawing/2014/main" id="{02706782-8A73-43CF-AEDA-B4001E2231DC}"/>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939300" y="410932"/>
            <a:ext cx="1799600" cy="522000"/>
          </a:xfrm>
          <a:prstGeom prst="rect">
            <a:avLst/>
          </a:prstGeom>
        </p:spPr>
      </p:pic>
    </p:spTree>
    <p:extLst>
      <p:ext uri="{BB962C8B-B14F-4D97-AF65-F5344CB8AC3E}">
        <p14:creationId xmlns:p14="http://schemas.microsoft.com/office/powerpoint/2010/main" val="1729425190"/>
      </p:ext>
    </p:extLst>
  </p:cSld>
  <p:clrMapOvr>
    <a:masterClrMapping/>
  </p:clrMapOvr>
  <p:extLst>
    <p:ext uri="{DCECCB84-F9BA-43D5-87BE-67443E8EF086}">
      <p15:sldGuideLst xmlns="" xmlns:p15="http://schemas.microsoft.com/office/powerpoint/2012/main">
        <p15:guide id="1" orient="horz" pos="3793">
          <p15:clr>
            <a:srgbClr val="FBAE40"/>
          </p15:clr>
        </p15:guide>
        <p15:guide id="2" pos="50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1">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482001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5606271" y="2747001"/>
            <a:ext cx="5677076"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023200" y="1023201"/>
            <a:ext cx="6866413" cy="4820012"/>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17" name="文本框 16">
            <a:extLst>
              <a:ext uri="{FF2B5EF4-FFF2-40B4-BE49-F238E27FC236}">
                <a16:creationId xmlns="" xmlns:a16="http://schemas.microsoft.com/office/drawing/2014/main" id="{5820670C-82DF-428E-B17A-9681417C1DF2}"/>
              </a:ext>
            </a:extLst>
          </p:cNvPr>
          <p:cNvSpPr txBox="1"/>
          <p:nvPr userDrawn="1"/>
        </p:nvSpPr>
        <p:spPr>
          <a:xfrm>
            <a:off x="5610947" y="1261233"/>
            <a:ext cx="264740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目录</a:t>
            </a:r>
          </a:p>
        </p:txBody>
      </p:sp>
      <p:sp>
        <p:nvSpPr>
          <p:cNvPr id="18" name="文本框 17">
            <a:extLst>
              <a:ext uri="{FF2B5EF4-FFF2-40B4-BE49-F238E27FC236}">
                <a16:creationId xmlns="" xmlns:a16="http://schemas.microsoft.com/office/drawing/2014/main" id="{F860B5F2-5E67-41FA-9652-B597159B9112}"/>
              </a:ext>
            </a:extLst>
          </p:cNvPr>
          <p:cNvSpPr txBox="1"/>
          <p:nvPr userDrawn="1"/>
        </p:nvSpPr>
        <p:spPr>
          <a:xfrm>
            <a:off x="5610947" y="1838545"/>
            <a:ext cx="24384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lumMod val="75000"/>
                    <a:lumOff val="25000"/>
                  </a:schemeClr>
                </a:solidFill>
                <a:effectLst/>
                <a:uLnTx/>
                <a:uFillTx/>
                <a:ea typeface="微软雅黑 Light" panose="020B0502040204020203" pitchFamily="34" charset="-122"/>
                <a:cs typeface="+mn-cs"/>
              </a:rPr>
              <a:t>CONTENTS</a:t>
            </a:r>
            <a:endParaRPr kumimoji="0" lang="zh-CN" altLang="en-US" sz="2000" b="1" i="0" u="none" strike="noStrike" kern="1200" cap="none" spc="0" normalizeH="0" baseline="0" noProof="0" dirty="0">
              <a:ln>
                <a:noFill/>
              </a:ln>
              <a:solidFill>
                <a:schemeClr val="tx1">
                  <a:lumMod val="75000"/>
                  <a:lumOff val="25000"/>
                </a:schemeClr>
              </a:solidFill>
              <a:effectLst/>
              <a:uLnTx/>
              <a:uFillTx/>
              <a:ea typeface="微软雅黑 Light" panose="020B0502040204020203" pitchFamily="34" charset="-122"/>
              <a:cs typeface="+mn-cs"/>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5705378" y="2415819"/>
            <a:ext cx="1657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59954" y="-80475"/>
            <a:ext cx="121931" cy="2225233"/>
          </a:xfrm>
          <a:prstGeom prst="rect">
            <a:avLst/>
          </a:prstGeom>
        </p:spPr>
      </p:pic>
      <p:pic>
        <p:nvPicPr>
          <p:cNvPr id="11" name="图片 10">
            <a:extLst>
              <a:ext uri="{FF2B5EF4-FFF2-40B4-BE49-F238E27FC236}">
                <a16:creationId xmlns="" xmlns:a16="http://schemas.microsoft.com/office/drawing/2014/main" id="{5172BFE6-0C67-4927-A369-207FC2567FD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644484"/>
            <a:ext cx="2296045" cy="666000"/>
          </a:xfrm>
          <a:prstGeom prst="rect">
            <a:avLst/>
          </a:prstGeom>
        </p:spPr>
      </p:pic>
    </p:spTree>
    <p:extLst>
      <p:ext uri="{BB962C8B-B14F-4D97-AF65-F5344CB8AC3E}">
        <p14:creationId xmlns:p14="http://schemas.microsoft.com/office/powerpoint/2010/main" val="2091830607"/>
      </p:ext>
    </p:extLst>
  </p:cSld>
  <p:clrMapOvr>
    <a:masterClrMapping/>
  </p:clrMapOvr>
  <p:extLst>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17" name="文本框 16">
            <a:extLst>
              <a:ext uri="{FF2B5EF4-FFF2-40B4-BE49-F238E27FC236}">
                <a16:creationId xmlns="" xmlns:a16="http://schemas.microsoft.com/office/drawing/2014/main" id="{5820670C-82DF-428E-B17A-9681417C1DF2}"/>
              </a:ext>
            </a:extLst>
          </p:cNvPr>
          <p:cNvSpPr txBox="1"/>
          <p:nvPr userDrawn="1"/>
        </p:nvSpPr>
        <p:spPr>
          <a:xfrm>
            <a:off x="4416635" y="1261233"/>
            <a:ext cx="264740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目录</a:t>
            </a:r>
          </a:p>
        </p:txBody>
      </p:sp>
      <p:sp>
        <p:nvSpPr>
          <p:cNvPr id="18" name="文本框 17">
            <a:extLst>
              <a:ext uri="{FF2B5EF4-FFF2-40B4-BE49-F238E27FC236}">
                <a16:creationId xmlns="" xmlns:a16="http://schemas.microsoft.com/office/drawing/2014/main" id="{F860B5F2-5E67-41FA-9652-B597159B9112}"/>
              </a:ext>
            </a:extLst>
          </p:cNvPr>
          <p:cNvSpPr txBox="1"/>
          <p:nvPr userDrawn="1"/>
        </p:nvSpPr>
        <p:spPr>
          <a:xfrm>
            <a:off x="4416635" y="1838545"/>
            <a:ext cx="24384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lumMod val="75000"/>
                    <a:lumOff val="25000"/>
                  </a:schemeClr>
                </a:solidFill>
                <a:effectLst/>
                <a:uLnTx/>
                <a:uFillTx/>
                <a:ea typeface="微软雅黑 Light" panose="020B0502040204020203" pitchFamily="34" charset="-122"/>
                <a:cs typeface="+mn-cs"/>
              </a:rPr>
              <a:t>CONTENTS</a:t>
            </a:r>
            <a:endParaRPr kumimoji="0" lang="zh-CN" altLang="en-US" sz="2000" b="1" i="0" u="none" strike="noStrike" kern="1200" cap="none" spc="0" normalizeH="0" baseline="0" noProof="0" dirty="0">
              <a:ln>
                <a:noFill/>
              </a:ln>
              <a:solidFill>
                <a:schemeClr val="tx1">
                  <a:lumMod val="75000"/>
                  <a:lumOff val="25000"/>
                </a:schemeClr>
              </a:solidFill>
              <a:effectLst/>
              <a:uLnTx/>
              <a:uFillTx/>
              <a:ea typeface="微软雅黑 Light" panose="020B0502040204020203" pitchFamily="34" charset="-122"/>
              <a:cs typeface="+mn-cs"/>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657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11" name="图片 10">
            <a:extLst>
              <a:ext uri="{FF2B5EF4-FFF2-40B4-BE49-F238E27FC236}">
                <a16:creationId xmlns="" xmlns:a16="http://schemas.microsoft.com/office/drawing/2014/main" id="{592E5397-68D8-4A91-BF71-D4A0B637DAC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644484"/>
            <a:ext cx="2296045" cy="666000"/>
          </a:xfrm>
          <a:prstGeom prst="rect">
            <a:avLst/>
          </a:prstGeom>
        </p:spPr>
      </p:pic>
    </p:spTree>
    <p:extLst>
      <p:ext uri="{BB962C8B-B14F-4D97-AF65-F5344CB8AC3E}">
        <p14:creationId xmlns:p14="http://schemas.microsoft.com/office/powerpoint/2010/main" val="4086406653"/>
      </p:ext>
    </p:extLst>
  </p:cSld>
  <p:clrMapOvr>
    <a:masterClrMapping/>
  </p:clrMapOvr>
  <p:extLst>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V2">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2pPr marL="685800" indent="-228600">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335391" cy="912881"/>
          </a:xfrm>
          <a:prstGeom prst="rect">
            <a:avLst/>
          </a:prstGeom>
        </p:spPr>
        <p:txBody>
          <a:bodyPr anchor="ctr"/>
          <a:lstStyle>
            <a:lvl1pPr>
              <a:defRPr>
                <a:solidFill>
                  <a:schemeClr val="accent1"/>
                </a:solidFill>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47918"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943181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页-Slogan V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B7024A6B-1605-45F5-8657-1F9507083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9276" y="1624516"/>
            <a:ext cx="8238727" cy="1582476"/>
          </a:xfrm>
          <a:prstGeom prst="rect">
            <a:avLst/>
          </a:prstGeom>
        </p:spPr>
      </p:pic>
      <p:pic>
        <p:nvPicPr>
          <p:cNvPr id="6" name="图片 5">
            <a:extLst>
              <a:ext uri="{FF2B5EF4-FFF2-40B4-BE49-F238E27FC236}">
                <a16:creationId xmlns="" xmlns:a16="http://schemas.microsoft.com/office/drawing/2014/main" id="{06B087DE-D76C-4F40-997D-67A6D27C2D8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7638" b="5466"/>
          <a:stretch/>
        </p:blipFill>
        <p:spPr>
          <a:xfrm>
            <a:off x="5710892" y="109173"/>
            <a:ext cx="6481108" cy="6748828"/>
          </a:xfrm>
          <a:prstGeom prst="rect">
            <a:avLst/>
          </a:prstGeom>
        </p:spPr>
      </p:pic>
      <p:pic>
        <p:nvPicPr>
          <p:cNvPr id="7" name="图片 6">
            <a:extLst>
              <a:ext uri="{FF2B5EF4-FFF2-40B4-BE49-F238E27FC236}">
                <a16:creationId xmlns="" xmlns:a16="http://schemas.microsoft.com/office/drawing/2014/main" id="{F750FBA6-94FA-484A-BCFE-A50655CBBF9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7453" y="2745309"/>
            <a:ext cx="4464000" cy="578492"/>
          </a:xfrm>
          <a:prstGeom prst="rect">
            <a:avLst/>
          </a:prstGeom>
        </p:spPr>
      </p:pic>
      <p:pic>
        <p:nvPicPr>
          <p:cNvPr id="5" name="图片 4">
            <a:extLst>
              <a:ext uri="{FF2B5EF4-FFF2-40B4-BE49-F238E27FC236}">
                <a16:creationId xmlns="" xmlns:a16="http://schemas.microsoft.com/office/drawing/2014/main" id="{60EEF091-CC45-4F12-AE82-0B9488E3D22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123078" y="4772045"/>
            <a:ext cx="853440" cy="853440"/>
          </a:xfrm>
          <a:prstGeom prst="rect">
            <a:avLst/>
          </a:prstGeom>
        </p:spPr>
      </p:pic>
      <p:pic>
        <p:nvPicPr>
          <p:cNvPr id="8" name="图片 7">
            <a:extLst>
              <a:ext uri="{FF2B5EF4-FFF2-40B4-BE49-F238E27FC236}">
                <a16:creationId xmlns="" xmlns:a16="http://schemas.microsoft.com/office/drawing/2014/main" id="{75D0144B-EFBE-45DF-AF36-EBF09B27CE8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99882" y="4772045"/>
            <a:ext cx="853440" cy="853440"/>
          </a:xfrm>
          <a:prstGeom prst="rect">
            <a:avLst/>
          </a:prstGeom>
        </p:spPr>
      </p:pic>
      <p:sp>
        <p:nvSpPr>
          <p:cNvPr id="9" name="文本框 8">
            <a:extLst>
              <a:ext uri="{FF2B5EF4-FFF2-40B4-BE49-F238E27FC236}">
                <a16:creationId xmlns="" xmlns:a16="http://schemas.microsoft.com/office/drawing/2014/main" id="{52B4678E-926E-4D2E-98B3-48CF02E71B43}"/>
              </a:ext>
            </a:extLst>
          </p:cNvPr>
          <p:cNvSpPr txBox="1"/>
          <p:nvPr userDrawn="1"/>
        </p:nvSpPr>
        <p:spPr>
          <a:xfrm>
            <a:off x="996025" y="5680904"/>
            <a:ext cx="2904171" cy="301621"/>
          </a:xfrm>
          <a:prstGeom prst="rect">
            <a:avLst/>
          </a:prstGeom>
          <a:noFill/>
        </p:spPr>
        <p:txBody>
          <a:bodyPr wrap="square" rtlCol="0">
            <a:spAutoFit/>
          </a:bodyPr>
          <a:lstStyle/>
          <a:p>
            <a:r>
              <a:rPr lang="en-US" altLang="zh-CN" sz="1360" dirty="0">
                <a:solidFill>
                  <a:schemeClr val="bg1"/>
                </a:solidFill>
                <a:latin typeface="+mn-ea"/>
              </a:rPr>
              <a:t>https://www.cictmobile.com</a:t>
            </a:r>
            <a:endParaRPr lang="zh-CN" altLang="en-US" sz="1360" dirty="0">
              <a:solidFill>
                <a:schemeClr val="bg1"/>
              </a:solidFill>
              <a:latin typeface="+mn-ea"/>
            </a:endParaRPr>
          </a:p>
        </p:txBody>
      </p:sp>
    </p:spTree>
    <p:extLst>
      <p:ext uri="{BB962C8B-B14F-4D97-AF65-F5344CB8AC3E}">
        <p14:creationId xmlns:p14="http://schemas.microsoft.com/office/powerpoint/2010/main" val="189017933"/>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665">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V2">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2pPr marL="685800" indent="-228600">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335391" cy="912881"/>
          </a:xfrm>
          <a:prstGeom prst="rect">
            <a:avLst/>
          </a:prstGeom>
        </p:spPr>
        <p:txBody>
          <a:bodyPr anchor="ctr"/>
          <a:lstStyle>
            <a:lvl1pPr>
              <a:defRPr>
                <a:solidFill>
                  <a:schemeClr val="accent1"/>
                </a:solidFill>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47918"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27360134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9.png"/></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5.xml"/><Relationship Id="rId1" Type="http://schemas.openxmlformats.org/officeDocument/2006/relationships/slideLayout" Target="../slideLayouts/slideLayout6.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1B76ED-8ED0-448F-8540-A02F6F70EEA1}" type="slidenum">
              <a:rPr lang="zh-CN" altLang="en-US" smtClean="0"/>
              <a:t>‹#›</a:t>
            </a:fld>
            <a:endParaRPr lang="zh-CN" altLang="en-US"/>
          </a:p>
        </p:txBody>
      </p:sp>
      <p:sp>
        <p:nvSpPr>
          <p:cNvPr id="25" name="灯片编号占位符 3">
            <a:extLst>
              <a:ext uri="{FF2B5EF4-FFF2-40B4-BE49-F238E27FC236}">
                <a16:creationId xmlns="" xmlns:a16="http://schemas.microsoft.com/office/drawing/2014/main" id="{5FFBC3F7-EA77-45BE-BF15-30AAC43B1C3E}"/>
              </a:ext>
            </a:extLst>
          </p:cNvPr>
          <p:cNvSpPr txBox="1">
            <a:spLocks/>
          </p:cNvSpPr>
          <p:nvPr/>
        </p:nvSpPr>
        <p:spPr>
          <a:xfrm>
            <a:off x="8903540" y="-1833546"/>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400" kern="1200">
                <a:solidFill>
                  <a:schemeClr val="tx1">
                    <a:tint val="75000"/>
                  </a:schemeClr>
                </a:solidFill>
                <a:latin typeface="微软雅黑" panose="020B0503020204020204" pitchFamily="34" charset="-122"/>
                <a:ea typeface="微软雅黑" panose="020B0503020204020204" pitchFamily="34" charset="-122"/>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658315352"/>
      </p:ext>
    </p:extLst>
  </p:cSld>
  <p:clrMap bg1="lt1" tx1="dk1" bg2="lt2" tx2="dk2" accent1="accent1" accent2="accent2" accent3="accent3" accent4="accent4" accent5="accent5" accent6="accent6" hlink="hlink" folHlink="folHlink"/>
  <p:sldLayoutIdLst>
    <p:sldLayoutId id="214748371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3383420127"/>
      </p:ext>
    </p:extLst>
  </p:cSld>
  <p:clrMap bg1="lt1" tx1="dk1" bg2="lt2" tx2="dk2" accent1="accent1" accent2="accent2" accent3="accent3" accent4="accent4" accent5="accent5" accent6="accent6" hlink="hlink" folHlink="folHlink"/>
  <p:sldLayoutIdLst>
    <p:sldLayoutId id="2147483707" r:id="rId1"/>
    <p:sldLayoutId id="2147483716"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4" name="图片 23">
            <a:extLst>
              <a:ext uri="{FF2B5EF4-FFF2-40B4-BE49-F238E27FC236}">
                <a16:creationId xmlns="" xmlns:a16="http://schemas.microsoft.com/office/drawing/2014/main" id="{999DB814-F03B-46AC-A9C2-056B976BE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sp>
        <p:nvSpPr>
          <p:cNvPr id="13" name="文本占位符 2">
            <a:extLst>
              <a:ext uri="{FF2B5EF4-FFF2-40B4-BE49-F238E27FC236}">
                <a16:creationId xmlns="" xmlns:a16="http://schemas.microsoft.com/office/drawing/2014/main" id="{A0281685-0EBF-4A3C-B45A-73A1F524DB8E}"/>
              </a:ext>
            </a:extLst>
          </p:cNvPr>
          <p:cNvSpPr>
            <a:spLocks noGrp="1"/>
          </p:cNvSpPr>
          <p:nvPr>
            <p:ph type="body" idx="1"/>
          </p:nvPr>
        </p:nvSpPr>
        <p:spPr>
          <a:xfrm>
            <a:off x="442825" y="1037350"/>
            <a:ext cx="11272225" cy="5679021"/>
          </a:xfrm>
          <a:prstGeom prst="rect">
            <a:avLst/>
          </a:prstGeom>
        </p:spPr>
        <p:txBody>
          <a:bodyPr vert="horz" lIns="91440" tIns="45720" rIns="91440" bIns="45720" rtlCol="0">
            <a:normAutofit/>
          </a:bodyPr>
          <a:lstStyle/>
          <a:p>
            <a:pPr marL="228600" lvl="0" indent="-228600" algn="l" defTabSz="914400" rtl="0" eaLnBrk="1" latinLnBrk="0" hangingPunct="1">
              <a:lnSpc>
                <a:spcPct val="120000"/>
              </a:lnSpc>
              <a:spcBef>
                <a:spcPts val="600"/>
              </a:spcBef>
              <a:buFont typeface="Arial" panose="020B0604020202020204" pitchFamily="34" charset="0"/>
              <a:buChar char="•"/>
            </a:pPr>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pic>
        <p:nvPicPr>
          <p:cNvPr id="28" name="图片 27">
            <a:extLst>
              <a:ext uri="{FF2B5EF4-FFF2-40B4-BE49-F238E27FC236}">
                <a16:creationId xmlns="" xmlns:a16="http://schemas.microsoft.com/office/drawing/2014/main" id="{BDC8FA22-D48E-4A44-89D8-B285B8C5B3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58831" y="291902"/>
            <a:ext cx="1675493" cy="486000"/>
          </a:xfrm>
          <a:prstGeom prst="rect">
            <a:avLst/>
          </a:prstGeom>
        </p:spPr>
      </p:pic>
    </p:spTree>
    <p:extLst>
      <p:ext uri="{BB962C8B-B14F-4D97-AF65-F5344CB8AC3E}">
        <p14:creationId xmlns:p14="http://schemas.microsoft.com/office/powerpoint/2010/main" val="928644534"/>
      </p:ext>
    </p:extLst>
  </p:cSld>
  <p:clrMap bg1="lt1" tx1="dk1" bg2="lt2" tx2="dk2" accent1="accent1" accent2="accent2" accent3="accent3" accent4="accent4" accent5="accent5" accent6="accent6" hlink="hlink" folHlink="folHlink"/>
  <p:sldLayoutIdLst>
    <p:sldLayoutId id="214748371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4133" userDrawn="1">
          <p15:clr>
            <a:srgbClr val="F26B43"/>
          </p15:clr>
        </p15:guide>
        <p15:guide id="2" pos="740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1B76ED-8ED0-448F-8540-A02F6F70EEA1}" type="slidenum">
              <a:rPr lang="zh-CN" altLang="en-US" smtClean="0"/>
              <a:t>‹#›</a:t>
            </a:fld>
            <a:endParaRPr lang="zh-CN" altLang="en-US"/>
          </a:p>
        </p:txBody>
      </p:sp>
    </p:spTree>
    <p:extLst>
      <p:ext uri="{BB962C8B-B14F-4D97-AF65-F5344CB8AC3E}">
        <p14:creationId xmlns:p14="http://schemas.microsoft.com/office/powerpoint/2010/main" val="3569792529"/>
      </p:ext>
    </p:extLst>
  </p:cSld>
  <p:clrMap bg1="lt1" tx1="dk1" bg2="lt2" tx2="dk2" accent1="accent1" accent2="accent2" accent3="accent3" accent4="accent4" accent5="accent5" accent6="accent6" hlink="hlink" folHlink="folHlink"/>
  <p:sldLayoutIdLst>
    <p:sldLayoutId id="214748372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4" name="图片 23">
            <a:extLst>
              <a:ext uri="{FF2B5EF4-FFF2-40B4-BE49-F238E27FC236}">
                <a16:creationId xmlns="" xmlns:a16="http://schemas.microsoft.com/office/drawing/2014/main" id="{999DB814-F03B-46AC-A9C2-056B976BE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13" name="文本占位符 2">
            <a:extLst>
              <a:ext uri="{FF2B5EF4-FFF2-40B4-BE49-F238E27FC236}">
                <a16:creationId xmlns="" xmlns:a16="http://schemas.microsoft.com/office/drawing/2014/main" id="{A0281685-0EBF-4A3C-B45A-73A1F524DB8E}"/>
              </a:ext>
            </a:extLst>
          </p:cNvPr>
          <p:cNvSpPr>
            <a:spLocks noGrp="1"/>
          </p:cNvSpPr>
          <p:nvPr>
            <p:ph type="body" idx="1"/>
          </p:nvPr>
        </p:nvSpPr>
        <p:spPr>
          <a:xfrm>
            <a:off x="442825" y="1037350"/>
            <a:ext cx="11272225" cy="5679021"/>
          </a:xfrm>
          <a:prstGeom prst="rect">
            <a:avLst/>
          </a:prstGeom>
        </p:spPr>
        <p:txBody>
          <a:bodyPr vert="horz" lIns="91440" tIns="45720" rIns="91440" bIns="45720" rtlCol="0">
            <a:normAutofit/>
          </a:bodyPr>
          <a:lstStyle/>
          <a:p>
            <a:pPr marL="228600" lvl="0" indent="-228600" algn="l" defTabSz="914400" rtl="0" eaLnBrk="1" latinLnBrk="0" hangingPunct="1">
              <a:lnSpc>
                <a:spcPct val="120000"/>
              </a:lnSpc>
              <a:spcBef>
                <a:spcPts val="600"/>
              </a:spcBef>
              <a:buFont typeface="Arial" panose="020B0604020202020204" pitchFamily="34" charset="0"/>
              <a:buChar char="•"/>
            </a:pPr>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pic>
        <p:nvPicPr>
          <p:cNvPr id="28" name="图片 27">
            <a:extLst>
              <a:ext uri="{FF2B5EF4-FFF2-40B4-BE49-F238E27FC236}">
                <a16:creationId xmlns="" xmlns:a16="http://schemas.microsoft.com/office/drawing/2014/main" id="{BDC8FA22-D48E-4A44-89D8-B285B8C5B3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58831" y="291902"/>
            <a:ext cx="1675493" cy="486000"/>
          </a:xfrm>
          <a:prstGeom prst="rect">
            <a:avLst/>
          </a:prstGeom>
        </p:spPr>
      </p:pic>
    </p:spTree>
    <p:extLst>
      <p:ext uri="{BB962C8B-B14F-4D97-AF65-F5344CB8AC3E}">
        <p14:creationId xmlns:p14="http://schemas.microsoft.com/office/powerpoint/2010/main" val="2913908024"/>
      </p:ext>
    </p:extLst>
  </p:cSld>
  <p:clrMap bg1="lt1" tx1="dk1" bg2="lt2" tx2="dk2" accent1="accent1" accent2="accent2" accent3="accent3" accent4="accent4" accent5="accent5" accent6="accent6" hlink="hlink" folHlink="folHlink"/>
  <p:sldLayoutIdLst>
    <p:sldLayoutId id="214748373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4133" userDrawn="1">
          <p15:clr>
            <a:srgbClr val="F26B43"/>
          </p15:clr>
        </p15:guide>
        <p15:guide id="2" pos="740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1755" y="136394"/>
            <a:ext cx="4429418" cy="584775"/>
          </a:xfrm>
          <a:prstGeom prst="rect">
            <a:avLst/>
          </a:prstGeom>
          <a:noFill/>
        </p:spPr>
        <p:txBody>
          <a:bodyPr wrap="none" rtlCol="0">
            <a:spAutoFit/>
          </a:bodyPr>
          <a:lstStyle/>
          <a:p>
            <a:r>
              <a:rPr lang="en-US" sz="1600" b="1" dirty="0" smtClean="0">
                <a:solidFill>
                  <a:schemeClr val="bg1"/>
                </a:solidFill>
                <a:latin typeface="Arial" panose="020B0604020202020204" pitchFamily="34" charset="0"/>
                <a:cs typeface="Arial" panose="020B0604020202020204" pitchFamily="34" charset="0"/>
              </a:rPr>
              <a:t>3GPP TSG RAN Meeting #98-e</a:t>
            </a:r>
          </a:p>
          <a:p>
            <a:r>
              <a:rPr lang="en-US" sz="1600" b="1" dirty="0" smtClean="0">
                <a:solidFill>
                  <a:schemeClr val="bg1"/>
                </a:solidFill>
                <a:latin typeface="Arial" panose="020B0604020202020204" pitchFamily="34" charset="0"/>
                <a:cs typeface="Arial" panose="020B0604020202020204" pitchFamily="34" charset="0"/>
              </a:rPr>
              <a:t>Electronic Meeting, </a:t>
            </a:r>
            <a:r>
              <a:rPr lang="en-US" altLang="zh-CN" sz="1600" b="1" dirty="0" smtClean="0">
                <a:solidFill>
                  <a:schemeClr val="bg1"/>
                </a:solidFill>
                <a:latin typeface="Arial" panose="020B0604020202020204" pitchFamily="34" charset="0"/>
                <a:cs typeface="Arial" panose="020B0604020202020204" pitchFamily="34" charset="0"/>
              </a:rPr>
              <a:t>December</a:t>
            </a:r>
            <a:r>
              <a:rPr lang="en-US" sz="1600" b="1" dirty="0" smtClean="0">
                <a:solidFill>
                  <a:schemeClr val="bg1"/>
                </a:solidFill>
                <a:latin typeface="Arial" panose="020B0604020202020204" pitchFamily="34" charset="0"/>
                <a:cs typeface="Arial" panose="020B0604020202020204" pitchFamily="34" charset="0"/>
              </a:rPr>
              <a:t> 12 – 16, 2022</a:t>
            </a:r>
            <a:endParaRPr lang="en-US" sz="1600" b="1" dirty="0">
              <a:solidFill>
                <a:schemeClr val="bg1"/>
              </a:solidFill>
              <a:latin typeface="Arial" panose="020B0604020202020204" pitchFamily="34" charset="0"/>
              <a:cs typeface="Arial" panose="020B0604020202020204" pitchFamily="34" charset="0"/>
            </a:endParaRPr>
          </a:p>
        </p:txBody>
      </p:sp>
      <p:sp>
        <p:nvSpPr>
          <p:cNvPr id="10" name="TextBox 9"/>
          <p:cNvSpPr txBox="1"/>
          <p:nvPr/>
        </p:nvSpPr>
        <p:spPr>
          <a:xfrm>
            <a:off x="10898281" y="105919"/>
            <a:ext cx="1220206" cy="338554"/>
          </a:xfrm>
          <a:prstGeom prst="rect">
            <a:avLst/>
          </a:prstGeom>
          <a:noFill/>
        </p:spPr>
        <p:txBody>
          <a:bodyPr wrap="none" rtlCol="0">
            <a:spAutoFit/>
          </a:bodyPr>
          <a:lstStyle/>
          <a:p>
            <a:r>
              <a:rPr lang="en-US" altLang="ko-KR" sz="1600" b="1" dirty="0">
                <a:solidFill>
                  <a:schemeClr val="bg1"/>
                </a:solidFill>
                <a:latin typeface="Arial" panose="020B0604020202020204" pitchFamily="34" charset="0"/>
                <a:cs typeface="Arial" panose="020B0604020202020204" pitchFamily="34" charset="0"/>
              </a:rPr>
              <a:t>RP-223142</a:t>
            </a:r>
            <a:endParaRPr lang="en-US" sz="1600" b="1" dirty="0">
              <a:solidFill>
                <a:schemeClr val="bg1"/>
              </a:solidFill>
              <a:latin typeface="Arial" panose="020B0604020202020204" pitchFamily="34" charset="0"/>
              <a:cs typeface="Arial" panose="020B0604020202020204" pitchFamily="34" charset="0"/>
            </a:endParaRPr>
          </a:p>
        </p:txBody>
      </p:sp>
      <p:sp>
        <p:nvSpPr>
          <p:cNvPr id="11" name="텍스트 개체 틀 3"/>
          <p:cNvSpPr txBox="1">
            <a:spLocks/>
          </p:cNvSpPr>
          <p:nvPr/>
        </p:nvSpPr>
        <p:spPr>
          <a:xfrm>
            <a:off x="464948" y="2020173"/>
            <a:ext cx="9317227" cy="7230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solidFill>
                  <a:schemeClr val="bg1"/>
                </a:solidFill>
              </a:rPr>
              <a:t>Views </a:t>
            </a:r>
            <a:r>
              <a:rPr lang="en-US" sz="2400" dirty="0">
                <a:solidFill>
                  <a:schemeClr val="bg1"/>
                </a:solidFill>
              </a:rPr>
              <a:t>on Coverage Enhancement and UE location verification for Rel-18 NR NTN</a:t>
            </a:r>
          </a:p>
        </p:txBody>
      </p:sp>
      <p:sp>
        <p:nvSpPr>
          <p:cNvPr id="12" name="TextBox 11"/>
          <p:cNvSpPr txBox="1"/>
          <p:nvPr/>
        </p:nvSpPr>
        <p:spPr>
          <a:xfrm>
            <a:off x="1812741" y="3291449"/>
            <a:ext cx="3860352" cy="1569660"/>
          </a:xfrm>
          <a:prstGeom prst="rect">
            <a:avLst/>
          </a:prstGeom>
          <a:noFill/>
        </p:spPr>
        <p:txBody>
          <a:bodyPr wrap="none" rtlCol="0">
            <a:spAutoFit/>
          </a:bodyPr>
          <a:lstStyle/>
          <a:p>
            <a:r>
              <a:rPr lang="en-US" sz="2400" b="1" dirty="0" smtClean="0">
                <a:solidFill>
                  <a:schemeClr val="bg1"/>
                </a:solidFill>
                <a:latin typeface="Arial" panose="020B0604020202020204" pitchFamily="34" charset="0"/>
                <a:cs typeface="Arial" panose="020B0604020202020204" pitchFamily="34" charset="0"/>
              </a:rPr>
              <a:t>Agenda item: 	9.3.2.7</a:t>
            </a:r>
          </a:p>
          <a:p>
            <a:r>
              <a:rPr lang="en-US" sz="2400" b="1" dirty="0" smtClean="0">
                <a:solidFill>
                  <a:schemeClr val="bg1"/>
                </a:solidFill>
                <a:latin typeface="Arial" panose="020B0604020202020204" pitchFamily="34" charset="0"/>
                <a:cs typeface="Arial" panose="020B0604020202020204" pitchFamily="34" charset="0"/>
              </a:rPr>
              <a:t>Source: 			CATT</a:t>
            </a:r>
          </a:p>
          <a:p>
            <a:r>
              <a:rPr lang="en-US" sz="2400" b="1" dirty="0" smtClean="0">
                <a:solidFill>
                  <a:schemeClr val="bg1"/>
                </a:solidFill>
                <a:latin typeface="Arial" panose="020B0604020202020204" pitchFamily="34" charset="0"/>
                <a:cs typeface="Arial" panose="020B0604020202020204" pitchFamily="34" charset="0"/>
              </a:rPr>
              <a:t>Document </a:t>
            </a:r>
            <a:r>
              <a:rPr lang="en-US" sz="2400" b="1" dirty="0">
                <a:solidFill>
                  <a:schemeClr val="bg1"/>
                </a:solidFill>
                <a:latin typeface="Arial" panose="020B0604020202020204" pitchFamily="34" charset="0"/>
                <a:cs typeface="Arial" panose="020B0604020202020204" pitchFamily="34" charset="0"/>
              </a:rPr>
              <a:t>for: </a:t>
            </a:r>
            <a:r>
              <a:rPr lang="en-US" sz="2400" b="1" dirty="0" smtClean="0">
                <a:solidFill>
                  <a:schemeClr val="bg1"/>
                </a:solidFill>
                <a:latin typeface="Arial" panose="020B0604020202020204" pitchFamily="34" charset="0"/>
                <a:cs typeface="Arial" panose="020B0604020202020204" pitchFamily="34" charset="0"/>
              </a:rPr>
              <a:t>	Decision </a:t>
            </a:r>
          </a:p>
          <a:p>
            <a:endParaRPr lang="en-US" sz="2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41749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9573" y="1037350"/>
            <a:ext cx="11319515" cy="5589081"/>
          </a:xfrm>
        </p:spPr>
        <p:txBody>
          <a:bodyPr>
            <a:normAutofit fontScale="85000" lnSpcReduction="20000"/>
          </a:bodyPr>
          <a:lstStyle/>
          <a:p>
            <a:pPr>
              <a:lnSpc>
                <a:spcPct val="150000"/>
              </a:lnSpc>
              <a:buFont typeface="Wingdings" pitchFamily="2" charset="2"/>
              <a:buChar char="p"/>
            </a:pPr>
            <a:r>
              <a:rPr lang="en-US" altLang="zh-CN" sz="2400" dirty="0">
                <a:latin typeface="+mn-lt"/>
                <a:cs typeface="Calibri" panose="020F0502020204030204" pitchFamily="34" charset="0"/>
              </a:rPr>
              <a:t>WID description(RP-222654)</a:t>
            </a:r>
            <a:endParaRPr lang="en-US" altLang="zh-CN" sz="2400" dirty="0" smtClean="0">
              <a:latin typeface="+mn-lt"/>
              <a:cs typeface="Calibri" panose="020F0502020204030204" pitchFamily="34" charset="0"/>
            </a:endParaRPr>
          </a:p>
          <a:p>
            <a:pPr marL="0" indent="0">
              <a:lnSpc>
                <a:spcPct val="150000"/>
              </a:lnSpc>
              <a:buNone/>
            </a:pPr>
            <a:r>
              <a:rPr lang="en-US" altLang="zh-CN" sz="1600" dirty="0">
                <a:solidFill>
                  <a:schemeClr val="tx1"/>
                </a:solidFill>
                <a:latin typeface="+mn-lt"/>
                <a:cs typeface="Times New Roman" panose="02020603050405020304" pitchFamily="18" charset="0"/>
              </a:rPr>
              <a:t>&lt;omitted</a:t>
            </a:r>
            <a:r>
              <a:rPr lang="en-US" altLang="zh-CN" sz="1600" dirty="0" smtClean="0">
                <a:solidFill>
                  <a:schemeClr val="tx1"/>
                </a:solidFill>
                <a:latin typeface="+mn-lt"/>
                <a:cs typeface="Times New Roman" panose="02020603050405020304" pitchFamily="18" charset="0"/>
              </a:rPr>
              <a:t>&gt;</a:t>
            </a:r>
            <a:endParaRPr lang="en-US" altLang="zh-CN" sz="1600" dirty="0" smtClean="0">
              <a:latin typeface="+mn-lt"/>
              <a:cs typeface="Calibri" panose="020F0502020204030204" pitchFamily="34" charset="0"/>
            </a:endParaRPr>
          </a:p>
          <a:p>
            <a:pPr marL="0" indent="0" hangingPunct="0">
              <a:buNone/>
            </a:pPr>
            <a:r>
              <a:rPr lang="en-GB" altLang="zh-CN" sz="1600" dirty="0">
                <a:latin typeface="+mn-lt"/>
              </a:rPr>
              <a:t>4.1.1	Coverage enhancement</a:t>
            </a:r>
            <a:endParaRPr lang="zh-CN" altLang="zh-CN" sz="1600" dirty="0">
              <a:latin typeface="+mn-lt"/>
            </a:endParaRPr>
          </a:p>
          <a:p>
            <a:pPr marL="0" indent="0" hangingPunct="0">
              <a:buNone/>
            </a:pPr>
            <a:r>
              <a:rPr lang="en-GB" altLang="zh-CN" sz="1600" dirty="0">
                <a:latin typeface="+mn-lt"/>
              </a:rPr>
              <a:t> </a:t>
            </a:r>
            <a:r>
              <a:rPr lang="en-US" altLang="zh-CN" sz="1600" dirty="0">
                <a:solidFill>
                  <a:schemeClr val="tx1"/>
                </a:solidFill>
                <a:latin typeface="+mn-lt"/>
                <a:cs typeface="Times New Roman" panose="02020603050405020304" pitchFamily="18" charset="0"/>
              </a:rPr>
              <a:t>&lt;omitted</a:t>
            </a:r>
            <a:r>
              <a:rPr lang="en-US" altLang="zh-CN" sz="1600" dirty="0" smtClean="0">
                <a:solidFill>
                  <a:schemeClr val="tx1"/>
                </a:solidFill>
                <a:latin typeface="+mn-lt"/>
                <a:cs typeface="Times New Roman" panose="02020603050405020304" pitchFamily="18" charset="0"/>
              </a:rPr>
              <a:t>&gt;</a:t>
            </a:r>
            <a:r>
              <a:rPr lang="en-GB" altLang="zh-CN" sz="1600" dirty="0">
                <a:latin typeface="+mn-lt"/>
              </a:rPr>
              <a:t> </a:t>
            </a:r>
            <a:endParaRPr lang="zh-CN" altLang="zh-CN" sz="1600" dirty="0">
              <a:latin typeface="+mn-lt"/>
            </a:endParaRPr>
          </a:p>
          <a:p>
            <a:pPr marL="0" indent="0" hangingPunct="0">
              <a:buNone/>
            </a:pPr>
            <a:r>
              <a:rPr lang="en-GB" altLang="zh-CN" sz="1600" dirty="0">
                <a:solidFill>
                  <a:srgbClr val="FF0000"/>
                </a:solidFill>
                <a:latin typeface="+mn-lt"/>
              </a:rPr>
              <a:t>Have a 1-TU 6-month study phase focusing on the following (to derive clear &amp; limited scope):</a:t>
            </a:r>
            <a:endParaRPr lang="zh-CN" altLang="zh-CN" sz="1600" dirty="0">
              <a:solidFill>
                <a:srgbClr val="FF0000"/>
              </a:solidFill>
              <a:latin typeface="+mn-lt"/>
            </a:endParaRPr>
          </a:p>
          <a:p>
            <a:pPr lvl="1" hangingPunct="0">
              <a:buFont typeface="Wingdings" panose="05000000000000000000" pitchFamily="2" charset="2"/>
              <a:buChar char="l"/>
            </a:pPr>
            <a:r>
              <a:rPr lang="en-GB" altLang="zh-CN" sz="1400" dirty="0">
                <a:latin typeface="+mn-lt"/>
              </a:rPr>
              <a:t> </a:t>
            </a:r>
            <a:r>
              <a:rPr lang="en-GB" altLang="zh-CN" sz="1400" dirty="0" smtClean="0">
                <a:latin typeface="+mn-lt"/>
              </a:rPr>
              <a:t>Evaluate </a:t>
            </a:r>
            <a:r>
              <a:rPr lang="en-GB" altLang="zh-CN" sz="1400" dirty="0">
                <a:latin typeface="+mn-lt"/>
              </a:rPr>
              <a:t>the coverage performance and identify the candidate physical radio channels that have coverage issues specific to NTN with following target services taking into account the studies in TR38.830 where appropriate, as well as general coverage enhancement techniques specified in Rel-18 [RAN1,RAN2,RAN4]</a:t>
            </a:r>
            <a:endParaRPr lang="zh-CN" altLang="zh-CN" sz="1400" dirty="0">
              <a:latin typeface="+mn-lt"/>
            </a:endParaRPr>
          </a:p>
          <a:p>
            <a:pPr lvl="2" hangingPunct="0"/>
            <a:r>
              <a:rPr lang="en-GB" altLang="zh-CN" sz="1400" dirty="0">
                <a:latin typeface="+mn-lt"/>
              </a:rPr>
              <a:t>VoIP and low-data rate services for commercial handset terminals</a:t>
            </a:r>
            <a:endParaRPr lang="zh-CN" altLang="zh-CN" sz="1400" dirty="0">
              <a:latin typeface="+mn-lt"/>
            </a:endParaRPr>
          </a:p>
          <a:p>
            <a:pPr marL="0" indent="0" hangingPunct="0">
              <a:buNone/>
            </a:pPr>
            <a:r>
              <a:rPr lang="en-GB" altLang="zh-CN" sz="1600" dirty="0">
                <a:latin typeface="+mn-lt"/>
              </a:rPr>
              <a:t>The following items are shown as examples of areas to consider in the RAN2 study.</a:t>
            </a:r>
            <a:endParaRPr lang="zh-CN" altLang="zh-CN" sz="1600" dirty="0">
              <a:latin typeface="+mn-lt"/>
            </a:endParaRPr>
          </a:p>
          <a:p>
            <a:pPr lvl="1" hangingPunct="0">
              <a:buFont typeface="Wingdings" panose="05000000000000000000" pitchFamily="2" charset="2"/>
              <a:buChar char="l"/>
            </a:pPr>
            <a:r>
              <a:rPr lang="en-GB" altLang="zh-CN" sz="1400" dirty="0">
                <a:latin typeface="+mn-lt"/>
              </a:rPr>
              <a:t> </a:t>
            </a:r>
            <a:r>
              <a:rPr lang="en-GB" altLang="zh-CN" sz="1400" dirty="0" smtClean="0">
                <a:latin typeface="+mn-lt"/>
              </a:rPr>
              <a:t>Improved </a:t>
            </a:r>
            <a:r>
              <a:rPr lang="en-GB" altLang="zh-CN" sz="1400" dirty="0">
                <a:latin typeface="+mn-lt"/>
              </a:rPr>
              <a:t>performance of low-rate codecs in link budget limited situation including reducing RAN protocol overhead for VoNR</a:t>
            </a:r>
            <a:endParaRPr lang="zh-CN" altLang="zh-CN" sz="1400" dirty="0">
              <a:latin typeface="+mn-lt"/>
            </a:endParaRPr>
          </a:p>
          <a:p>
            <a:pPr lvl="2" hangingPunct="0"/>
            <a:r>
              <a:rPr lang="en-GB" altLang="zh-CN" sz="1400" dirty="0">
                <a:latin typeface="+mn-lt"/>
              </a:rPr>
              <a:t>NOTE: Intent is not to introduce a new codec.</a:t>
            </a:r>
            <a:endParaRPr lang="zh-CN" altLang="zh-CN" sz="1400" dirty="0">
              <a:latin typeface="+mn-lt"/>
            </a:endParaRPr>
          </a:p>
          <a:p>
            <a:pPr marL="0" indent="0" hangingPunct="0">
              <a:buNone/>
            </a:pPr>
            <a:r>
              <a:rPr lang="en-GB" altLang="zh-CN" sz="1600" dirty="0" smtClean="0">
                <a:solidFill>
                  <a:srgbClr val="FF0000"/>
                </a:solidFill>
                <a:latin typeface="+mn-lt"/>
              </a:rPr>
              <a:t>RAN </a:t>
            </a:r>
            <a:r>
              <a:rPr lang="en-GB" altLang="zh-CN" sz="1600" dirty="0">
                <a:solidFill>
                  <a:srgbClr val="FF0000"/>
                </a:solidFill>
                <a:latin typeface="+mn-lt"/>
              </a:rPr>
              <a:t>to determine by RAN#97 (for RAN1 items) and RAN#98 (for RAN2 items) whether the study phase has identified any need for NTN-specific coverage enhancements in Rel-18. If needed, the set of NTN-specific work item objectives will be further updated</a:t>
            </a:r>
            <a:r>
              <a:rPr lang="en-GB" altLang="zh-CN" sz="1600" dirty="0" smtClean="0">
                <a:solidFill>
                  <a:srgbClr val="FF0000"/>
                </a:solidFill>
                <a:latin typeface="+mn-lt"/>
              </a:rPr>
              <a:t>.</a:t>
            </a:r>
          </a:p>
          <a:p>
            <a:pPr marL="0" indent="0" hangingPunct="0">
              <a:buNone/>
            </a:pPr>
            <a:r>
              <a:rPr lang="en-GB" altLang="zh-CN" sz="1600" dirty="0">
                <a:latin typeface="+mn-lt"/>
              </a:rPr>
              <a:t> </a:t>
            </a:r>
            <a:r>
              <a:rPr lang="en-US" altLang="zh-CN" sz="1600" dirty="0">
                <a:solidFill>
                  <a:schemeClr val="tx1"/>
                </a:solidFill>
                <a:latin typeface="+mn-lt"/>
                <a:cs typeface="Times New Roman" panose="02020603050405020304" pitchFamily="18" charset="0"/>
              </a:rPr>
              <a:t>&lt;omitted&gt;</a:t>
            </a:r>
            <a:r>
              <a:rPr lang="en-GB" altLang="zh-CN" sz="1600" dirty="0">
                <a:latin typeface="+mn-lt"/>
              </a:rPr>
              <a:t> </a:t>
            </a:r>
            <a:endParaRPr lang="zh-CN" altLang="zh-CN" sz="1600" dirty="0">
              <a:latin typeface="+mn-lt"/>
            </a:endParaRPr>
          </a:p>
          <a:p>
            <a:pPr marL="0" indent="0" hangingPunct="0">
              <a:buNone/>
            </a:pPr>
            <a:r>
              <a:rPr lang="en-GB" altLang="zh-CN" sz="1600" dirty="0">
                <a:latin typeface="+mn-lt"/>
              </a:rPr>
              <a:t>4.1.3	Network verified UE location</a:t>
            </a:r>
            <a:endParaRPr lang="zh-CN" altLang="zh-CN" sz="1600" dirty="0">
              <a:latin typeface="+mn-lt"/>
            </a:endParaRPr>
          </a:p>
          <a:p>
            <a:pPr marL="0" indent="0" hangingPunct="0">
              <a:buNone/>
            </a:pPr>
            <a:r>
              <a:rPr lang="en-GB" altLang="zh-CN" sz="1600" dirty="0" smtClean="0">
                <a:latin typeface="+mn-lt"/>
              </a:rPr>
              <a:t>Pending </a:t>
            </a:r>
            <a:r>
              <a:rPr lang="en-GB" altLang="zh-CN" sz="1600" dirty="0">
                <a:latin typeface="+mn-lt"/>
              </a:rPr>
              <a:t>on the conclusion of the RAN SI FS_NR_NTN_netw_verif_UE_loc study item, study and evaluate, if needed, solutions for network to verify UE reported location information [RAN2,RAN1,RAN3].</a:t>
            </a:r>
            <a:endParaRPr lang="zh-CN" altLang="zh-CN" sz="1600" dirty="0">
              <a:latin typeface="+mn-lt"/>
            </a:endParaRPr>
          </a:p>
          <a:p>
            <a:pPr marL="0" indent="0" hangingPunct="0">
              <a:buNone/>
            </a:pPr>
            <a:r>
              <a:rPr lang="en-GB" altLang="zh-CN" sz="1600" dirty="0" smtClean="0">
                <a:solidFill>
                  <a:srgbClr val="FF0000"/>
                </a:solidFill>
                <a:latin typeface="+mn-lt"/>
              </a:rPr>
              <a:t>RAN </a:t>
            </a:r>
            <a:r>
              <a:rPr lang="en-GB" altLang="zh-CN" sz="1600" dirty="0">
                <a:solidFill>
                  <a:srgbClr val="FF0000"/>
                </a:solidFill>
                <a:latin typeface="+mn-lt"/>
              </a:rPr>
              <a:t>is expected to determine by RAN#98 whether the study has identified any need for Network verified UE location specification support in Rel-18</a:t>
            </a:r>
            <a:r>
              <a:rPr lang="en-GB" altLang="zh-CN" sz="1600" dirty="0" smtClean="0">
                <a:solidFill>
                  <a:srgbClr val="FF0000"/>
                </a:solidFill>
                <a:latin typeface="+mn-lt"/>
              </a:rPr>
              <a:t>.</a:t>
            </a:r>
          </a:p>
          <a:p>
            <a:pPr marL="0" indent="0" hangingPunct="0">
              <a:buNone/>
            </a:pPr>
            <a:r>
              <a:rPr lang="en-GB" altLang="zh-CN" sz="1600" dirty="0">
                <a:latin typeface="+mn-lt"/>
              </a:rPr>
              <a:t> </a:t>
            </a:r>
            <a:r>
              <a:rPr lang="en-US" altLang="zh-CN" sz="1600" dirty="0">
                <a:solidFill>
                  <a:schemeClr val="tx1"/>
                </a:solidFill>
                <a:latin typeface="+mn-lt"/>
                <a:cs typeface="Times New Roman" panose="02020603050405020304" pitchFamily="18" charset="0"/>
              </a:rPr>
              <a:t>&lt;omitted&gt;</a:t>
            </a:r>
            <a:r>
              <a:rPr lang="en-GB" altLang="zh-CN" sz="1600" dirty="0">
                <a:latin typeface="+mn-lt"/>
              </a:rPr>
              <a:t> </a:t>
            </a:r>
            <a:endParaRPr lang="en-GB" altLang="zh-CN" dirty="0">
              <a:solidFill>
                <a:prstClr val="black"/>
              </a:solidFill>
              <a:latin typeface="+mn-lt"/>
              <a:cs typeface="Calibri" panose="020F0502020204030204" pitchFamily="34" charset="0"/>
            </a:endParaRPr>
          </a:p>
        </p:txBody>
      </p:sp>
      <p:sp>
        <p:nvSpPr>
          <p:cNvPr id="3" name="标题 2"/>
          <p:cNvSpPr>
            <a:spLocks noGrp="1"/>
          </p:cNvSpPr>
          <p:nvPr>
            <p:ph type="title"/>
          </p:nvPr>
        </p:nvSpPr>
        <p:spPr/>
        <p:txBody>
          <a:bodyPr/>
          <a:lstStyle/>
          <a:p>
            <a:r>
              <a:rPr lang="en-US" altLang="zh-CN" dirty="0"/>
              <a:t>Background: Description in WID</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1</a:t>
            </a:fld>
            <a:endParaRPr lang="zh-CN" altLang="en-US" dirty="0">
              <a:solidFill>
                <a:prstClr val="black">
                  <a:tint val="75000"/>
                </a:prstClr>
              </a:solidFill>
            </a:endParaRPr>
          </a:p>
        </p:txBody>
      </p:sp>
    </p:spTree>
    <p:extLst>
      <p:ext uri="{BB962C8B-B14F-4D97-AF65-F5344CB8AC3E}">
        <p14:creationId xmlns:p14="http://schemas.microsoft.com/office/powerpoint/2010/main" val="14504668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0050" y="2032000"/>
            <a:ext cx="11258549" cy="1663700"/>
          </a:xfrm>
          <a:prstGeom prst="rect">
            <a:avLst/>
          </a:prstGeom>
          <a:solidFill>
            <a:schemeClr val="bg1"/>
          </a:solidFill>
          <a:ln>
            <a:solidFill>
              <a:srgbClr val="142E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1"/>
          <p:cNvSpPr>
            <a:spLocks noGrp="1"/>
          </p:cNvSpPr>
          <p:nvPr>
            <p:ph idx="1"/>
          </p:nvPr>
        </p:nvSpPr>
        <p:spPr>
          <a:ln w="9525">
            <a:solidFill>
              <a:schemeClr val="bg1"/>
            </a:solidFill>
          </a:ln>
        </p:spPr>
        <p:txBody>
          <a:bodyPr>
            <a:normAutofit fontScale="92500" lnSpcReduction="10000"/>
          </a:bodyPr>
          <a:lstStyle/>
          <a:p>
            <a:pPr>
              <a:lnSpc>
                <a:spcPct val="150000"/>
              </a:lnSpc>
              <a:buFont typeface="Wingdings" pitchFamily="2" charset="2"/>
              <a:buChar char="p"/>
            </a:pPr>
            <a:r>
              <a:rPr lang="en-US" altLang="zh-CN" sz="2400" dirty="0" smtClean="0">
                <a:latin typeface="+mn-lt"/>
                <a:cs typeface="Calibri" panose="020F0502020204030204" pitchFamily="34" charset="0"/>
              </a:rPr>
              <a:t> For </a:t>
            </a:r>
            <a:r>
              <a:rPr lang="en-GB" altLang="zh-CN" sz="2400" dirty="0">
                <a:latin typeface="+mn-lt"/>
              </a:rPr>
              <a:t>c</a:t>
            </a:r>
            <a:r>
              <a:rPr lang="en-GB" altLang="zh-CN" sz="2400" dirty="0" smtClean="0">
                <a:latin typeface="+mn-lt"/>
              </a:rPr>
              <a:t>overage </a:t>
            </a:r>
            <a:r>
              <a:rPr lang="en-GB" altLang="zh-CN" sz="2400" dirty="0">
                <a:latin typeface="+mn-lt"/>
              </a:rPr>
              <a:t>enhancement</a:t>
            </a:r>
            <a:endParaRPr lang="en-US" altLang="zh-CN" sz="2400" dirty="0" smtClean="0">
              <a:latin typeface="+mn-lt"/>
              <a:cs typeface="Calibri" panose="020F0502020204030204" pitchFamily="34" charset="0"/>
            </a:endParaRPr>
          </a:p>
          <a:p>
            <a:pPr>
              <a:lnSpc>
                <a:spcPct val="150000"/>
              </a:lnSpc>
            </a:pPr>
            <a:r>
              <a:rPr lang="en-US" altLang="zh-CN" sz="1900" dirty="0" smtClean="0">
                <a:solidFill>
                  <a:schemeClr val="tx1"/>
                </a:solidFill>
                <a:latin typeface="+mn-lt"/>
                <a:cs typeface="Calibri" panose="020F0502020204030204" pitchFamily="34" charset="0"/>
              </a:rPr>
              <a:t>In RAN2#120e meeting, the following agreements have been achieved:</a:t>
            </a:r>
          </a:p>
          <a:p>
            <a:pPr marL="0" indent="0">
              <a:buNone/>
            </a:pPr>
            <a:r>
              <a:rPr lang="en-GB" altLang="zh-CN" sz="1300" b="1" u="sng" dirty="0" smtClean="0">
                <a:latin typeface="+mn-lt"/>
              </a:rPr>
              <a:t>Agreements</a:t>
            </a:r>
            <a:endParaRPr lang="zh-CN" altLang="zh-CN" sz="1300" b="1" u="sng" dirty="0">
              <a:latin typeface="+mn-lt"/>
            </a:endParaRPr>
          </a:p>
          <a:p>
            <a:pPr marL="457200" lvl="0" indent="-457200">
              <a:buFont typeface="+mj-lt"/>
              <a:buAutoNum type="arabicPeriod"/>
            </a:pPr>
            <a:r>
              <a:rPr lang="en-GB" altLang="zh-CN" sz="1300" dirty="0">
                <a:latin typeface="+mn-lt"/>
              </a:rPr>
              <a:t>RAN2 doesn’t consider using shorter PDCP SN for VoNR in NTN.</a:t>
            </a:r>
            <a:endParaRPr lang="zh-CN" altLang="zh-CN" sz="1300" dirty="0">
              <a:latin typeface="+mn-lt"/>
            </a:endParaRPr>
          </a:p>
          <a:p>
            <a:pPr marL="457200" lvl="0" indent="-457200">
              <a:buFont typeface="+mj-lt"/>
              <a:buAutoNum type="arabicPeriod"/>
            </a:pPr>
            <a:r>
              <a:rPr lang="en-GB" altLang="zh-CN" sz="1300" dirty="0">
                <a:latin typeface="+mn-lt"/>
              </a:rPr>
              <a:t>Using RLC TM mode for VoNR in NTN is not supported.</a:t>
            </a:r>
            <a:endParaRPr lang="zh-CN" altLang="zh-CN" sz="1300" dirty="0">
              <a:latin typeface="+mn-lt"/>
            </a:endParaRPr>
          </a:p>
          <a:p>
            <a:pPr marL="457200" lvl="0" indent="-457200">
              <a:buFont typeface="+mj-lt"/>
              <a:buAutoNum type="arabicPeriod"/>
            </a:pPr>
            <a:r>
              <a:rPr lang="en-GB" altLang="zh-CN" sz="1300" dirty="0">
                <a:latin typeface="+mn-lt"/>
              </a:rPr>
              <a:t>RAN2 doesn’t consider MAC enhancement to reduce MAC header size for VoNR in NTN.</a:t>
            </a:r>
            <a:endParaRPr lang="zh-CN" altLang="zh-CN" sz="1300" dirty="0">
              <a:latin typeface="+mn-lt"/>
            </a:endParaRPr>
          </a:p>
          <a:p>
            <a:pPr marL="0" indent="0">
              <a:buNone/>
            </a:pPr>
            <a:r>
              <a:rPr lang="en-GB" altLang="zh-CN" sz="1300" b="1" u="sng" dirty="0" smtClean="0">
                <a:latin typeface="+mn-lt"/>
              </a:rPr>
              <a:t>Agreements</a:t>
            </a:r>
            <a:endParaRPr lang="zh-CN" altLang="zh-CN" sz="1300" b="1" u="sng" dirty="0">
              <a:latin typeface="+mn-lt"/>
            </a:endParaRPr>
          </a:p>
          <a:p>
            <a:pPr marL="457200" lvl="0" indent="-457200">
              <a:buFont typeface="+mj-lt"/>
              <a:buAutoNum type="arabicPeriod"/>
            </a:pPr>
            <a:r>
              <a:rPr lang="en-GB" altLang="zh-CN" sz="1300" dirty="0">
                <a:latin typeface="+mn-lt"/>
              </a:rPr>
              <a:t>RAN2 will not specify signalling whereby the RAN knows the UE’s frame aggregation information in a voice </a:t>
            </a:r>
            <a:r>
              <a:rPr lang="en-GB" altLang="zh-CN" sz="1300" dirty="0" smtClean="0">
                <a:latin typeface="+mn-lt"/>
              </a:rPr>
              <a:t>packet</a:t>
            </a:r>
            <a:endParaRPr lang="en-US" altLang="zh-CN" sz="2000" dirty="0" smtClean="0">
              <a:solidFill>
                <a:schemeClr val="tx1"/>
              </a:solidFill>
              <a:latin typeface="+mn-lt"/>
              <a:cs typeface="Calibri" panose="020F0502020204030204" pitchFamily="34" charset="0"/>
            </a:endParaRPr>
          </a:p>
          <a:p>
            <a:pPr>
              <a:lnSpc>
                <a:spcPct val="150000"/>
              </a:lnSpc>
            </a:pPr>
            <a:r>
              <a:rPr lang="en-US" altLang="zh-CN" sz="1700" dirty="0" smtClean="0">
                <a:solidFill>
                  <a:schemeClr val="tx1"/>
                </a:solidFill>
                <a:latin typeface="+mn-lt"/>
                <a:cs typeface="Calibri" panose="020F0502020204030204" pitchFamily="34" charset="0"/>
              </a:rPr>
              <a:t>The objective related </a:t>
            </a:r>
            <a:r>
              <a:rPr lang="en-US" altLang="zh-CN" sz="1700" dirty="0">
                <a:solidFill>
                  <a:schemeClr val="tx1"/>
                </a:solidFill>
                <a:latin typeface="+mn-lt"/>
                <a:cs typeface="Calibri" panose="020F0502020204030204" pitchFamily="34" charset="0"/>
              </a:rPr>
              <a:t>to RAN protocol overhead </a:t>
            </a:r>
            <a:r>
              <a:rPr lang="en-US" altLang="zh-CN" sz="1700" dirty="0" smtClean="0">
                <a:solidFill>
                  <a:schemeClr val="tx1"/>
                </a:solidFill>
                <a:latin typeface="+mn-lt"/>
                <a:cs typeface="Calibri" panose="020F0502020204030204" pitchFamily="34" charset="0"/>
              </a:rPr>
              <a:t>reduction for </a:t>
            </a:r>
            <a:r>
              <a:rPr lang="en-US" altLang="zh-CN" sz="1700" dirty="0">
                <a:solidFill>
                  <a:schemeClr val="tx1"/>
                </a:solidFill>
                <a:latin typeface="+mn-lt"/>
                <a:cs typeface="Calibri" panose="020F0502020204030204" pitchFamily="34" charset="0"/>
              </a:rPr>
              <a:t>VoNR </a:t>
            </a:r>
            <a:r>
              <a:rPr lang="en-US" altLang="zh-CN" sz="1700" dirty="0" smtClean="0">
                <a:solidFill>
                  <a:schemeClr val="tx1"/>
                </a:solidFill>
                <a:latin typeface="+mn-lt"/>
                <a:cs typeface="Calibri" panose="020F0502020204030204" pitchFamily="34" charset="0"/>
              </a:rPr>
              <a:t>in current WID should be removed.</a:t>
            </a:r>
          </a:p>
          <a:p>
            <a:pPr>
              <a:lnSpc>
                <a:spcPct val="150000"/>
              </a:lnSpc>
            </a:pPr>
            <a:r>
              <a:rPr lang="en-US" altLang="zh-CN" sz="1700" dirty="0" smtClean="0">
                <a:solidFill>
                  <a:schemeClr val="tx1"/>
                </a:solidFill>
                <a:latin typeface="+mn-lt"/>
                <a:cs typeface="Calibri" panose="020F0502020204030204" pitchFamily="34" charset="0"/>
              </a:rPr>
              <a:t>In Rel-17 IoT NTN, to support long PRACH, PUCCH and PUSCH transmission caused by repetition, segment based UE pre-compensation mechanism is introduced. If coverage enhancement is used for NR NTN, the same issue of TA pre-compensation during the repetition is also valid. This issue has a little discussion in RAN2#120e meeting, but</a:t>
            </a:r>
            <a:r>
              <a:rPr lang="en-US" altLang="zh-CN" sz="1700" dirty="0">
                <a:solidFill>
                  <a:schemeClr val="tx1"/>
                </a:solidFill>
                <a:latin typeface="+mn-lt"/>
                <a:cs typeface="Calibri" panose="020F0502020204030204" pitchFamily="34" charset="0"/>
              </a:rPr>
              <a:t> no </a:t>
            </a:r>
            <a:r>
              <a:rPr lang="en-US" altLang="zh-CN" sz="1700" dirty="0" smtClean="0">
                <a:solidFill>
                  <a:schemeClr val="tx1"/>
                </a:solidFill>
                <a:latin typeface="+mn-lt"/>
                <a:cs typeface="Calibri" panose="020F0502020204030204" pitchFamily="34" charset="0"/>
              </a:rPr>
              <a:t>conclusion was achieved. </a:t>
            </a:r>
          </a:p>
          <a:p>
            <a:pPr marL="0" indent="0">
              <a:lnSpc>
                <a:spcPct val="150000"/>
              </a:lnSpc>
              <a:buNone/>
            </a:pPr>
            <a:r>
              <a:rPr lang="en-US" altLang="zh-CN" sz="1700" b="1" dirty="0">
                <a:solidFill>
                  <a:schemeClr val="tx1"/>
                </a:solidFill>
                <a:cs typeface="Calibri" panose="020F0502020204030204" pitchFamily="34" charset="0"/>
              </a:rPr>
              <a:t>Proposal 1: </a:t>
            </a:r>
            <a:r>
              <a:rPr lang="en-US" altLang="zh-CN" sz="1700" b="1" dirty="0" smtClean="0">
                <a:solidFill>
                  <a:schemeClr val="tx1"/>
                </a:solidFill>
                <a:cs typeface="Calibri" panose="020F0502020204030204" pitchFamily="34" charset="0"/>
              </a:rPr>
              <a:t>RAN does not support protocol overhead reduction and should </a:t>
            </a:r>
            <a:r>
              <a:rPr lang="en-US" altLang="zh-CN" sz="1700" b="1" dirty="0">
                <a:solidFill>
                  <a:schemeClr val="tx1"/>
                </a:solidFill>
                <a:cs typeface="Calibri" panose="020F0502020204030204" pitchFamily="34" charset="0"/>
              </a:rPr>
              <a:t>study the impact of repetition transmission, </a:t>
            </a:r>
            <a:r>
              <a:rPr lang="en-US" altLang="zh-CN" sz="1700" b="1" dirty="0" smtClean="0">
                <a:solidFill>
                  <a:schemeClr val="tx1"/>
                </a:solidFill>
                <a:cs typeface="Calibri" panose="020F0502020204030204" pitchFamily="34" charset="0"/>
              </a:rPr>
              <a:t>including to </a:t>
            </a:r>
            <a:r>
              <a:rPr lang="en-US" altLang="zh-CN" sz="1700" b="1" dirty="0">
                <a:solidFill>
                  <a:schemeClr val="tx1"/>
                </a:solidFill>
                <a:cs typeface="Calibri" panose="020F0502020204030204" pitchFamily="34" charset="0"/>
              </a:rPr>
              <a:t>apply segment based UE pre-compensation for coverage enhancement scenario, taking the conclusion of Rel-17 IoT NTN as a baseline. </a:t>
            </a:r>
            <a:endParaRPr lang="en-US" altLang="zh-CN" sz="1700" dirty="0" smtClean="0">
              <a:solidFill>
                <a:schemeClr val="tx1"/>
              </a:solidFill>
              <a:latin typeface="+mn-lt"/>
              <a:cs typeface="Calibri" panose="020F0502020204030204" pitchFamily="34" charset="0"/>
            </a:endParaRPr>
          </a:p>
          <a:p>
            <a:pPr marL="457200" lvl="1" indent="0">
              <a:lnSpc>
                <a:spcPct val="150000"/>
              </a:lnSpc>
              <a:buNone/>
            </a:pPr>
            <a:endParaRPr lang="en-GB" altLang="zh-CN" dirty="0" smtClean="0">
              <a:solidFill>
                <a:prstClr val="black"/>
              </a:solidFill>
              <a:latin typeface="+mn-lt"/>
              <a:cs typeface="Calibri" panose="020F0502020204030204" pitchFamily="34" charset="0"/>
            </a:endParaRPr>
          </a:p>
          <a:p>
            <a:pPr marL="0" indent="0">
              <a:lnSpc>
                <a:spcPct val="150000"/>
              </a:lnSpc>
              <a:buNone/>
            </a:pPr>
            <a:endParaRPr lang="en-GB" altLang="zh-CN" sz="2400" dirty="0">
              <a:latin typeface="+mn-lt"/>
              <a:cs typeface="Calibri" panose="020F0502020204030204" pitchFamily="34" charset="0"/>
            </a:endParaRPr>
          </a:p>
        </p:txBody>
      </p:sp>
      <p:sp>
        <p:nvSpPr>
          <p:cNvPr id="3" name="标题 2"/>
          <p:cNvSpPr>
            <a:spLocks noGrp="1"/>
          </p:cNvSpPr>
          <p:nvPr>
            <p:ph type="title"/>
          </p:nvPr>
        </p:nvSpPr>
        <p:spPr/>
        <p:txBody>
          <a:bodyPr/>
          <a:lstStyle/>
          <a:p>
            <a:r>
              <a:rPr lang="en-US" altLang="ko-KR" dirty="0" smtClean="0"/>
              <a:t>Discussion(1/2)</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2</a:t>
            </a:fld>
            <a:endParaRPr lang="zh-CN" altLang="en-US" dirty="0">
              <a:solidFill>
                <a:prstClr val="black">
                  <a:tint val="75000"/>
                </a:prstClr>
              </a:solidFill>
            </a:endParaRPr>
          </a:p>
        </p:txBody>
      </p:sp>
    </p:spTree>
    <p:extLst>
      <p:ext uri="{BB962C8B-B14F-4D97-AF65-F5344CB8AC3E}">
        <p14:creationId xmlns:p14="http://schemas.microsoft.com/office/powerpoint/2010/main" val="4220771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61950" y="1990166"/>
            <a:ext cx="11646274" cy="4105274"/>
          </a:xfrm>
          <a:prstGeom prst="rect">
            <a:avLst/>
          </a:prstGeom>
          <a:solidFill>
            <a:schemeClr val="bg1"/>
          </a:solidFill>
          <a:ln>
            <a:solidFill>
              <a:srgbClr val="142E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1"/>
          <p:cNvSpPr>
            <a:spLocks noGrp="1"/>
          </p:cNvSpPr>
          <p:nvPr>
            <p:ph idx="1"/>
          </p:nvPr>
        </p:nvSpPr>
        <p:spPr>
          <a:xfrm>
            <a:off x="442275" y="876300"/>
            <a:ext cx="11458372" cy="5699312"/>
          </a:xfrm>
          <a:ln w="9525">
            <a:solidFill>
              <a:schemeClr val="bg1"/>
            </a:solidFill>
          </a:ln>
        </p:spPr>
        <p:txBody>
          <a:bodyPr>
            <a:normAutofit fontScale="47500" lnSpcReduction="20000"/>
          </a:bodyPr>
          <a:lstStyle/>
          <a:p>
            <a:pPr>
              <a:lnSpc>
                <a:spcPct val="150000"/>
              </a:lnSpc>
              <a:buFont typeface="Wingdings" pitchFamily="2" charset="2"/>
              <a:buChar char="p"/>
            </a:pPr>
            <a:r>
              <a:rPr lang="en-US" altLang="zh-CN" sz="2500" dirty="0">
                <a:cs typeface="Calibri" panose="020F0502020204030204" pitchFamily="34" charset="0"/>
              </a:rPr>
              <a:t>For Network verified UE location</a:t>
            </a:r>
            <a:endParaRPr lang="en-US" altLang="zh-CN" sz="2500" dirty="0" smtClean="0">
              <a:cs typeface="Calibri" panose="020F0502020204030204" pitchFamily="34" charset="0"/>
            </a:endParaRPr>
          </a:p>
          <a:p>
            <a:pPr lvl="1">
              <a:lnSpc>
                <a:spcPct val="150000"/>
              </a:lnSpc>
            </a:pPr>
            <a:r>
              <a:rPr lang="en-US" altLang="zh-CN" sz="2300" dirty="0" smtClean="0">
                <a:solidFill>
                  <a:schemeClr val="tx1">
                    <a:lumMod val="95000"/>
                    <a:lumOff val="5000"/>
                  </a:schemeClr>
                </a:solidFill>
              </a:rPr>
              <a:t>RAN1</a:t>
            </a:r>
            <a:r>
              <a:rPr lang="zh-CN" altLang="en-US" sz="2300" dirty="0" smtClean="0">
                <a:solidFill>
                  <a:schemeClr val="tx1">
                    <a:lumMod val="95000"/>
                    <a:lumOff val="5000"/>
                  </a:schemeClr>
                </a:solidFill>
              </a:rPr>
              <a:t>，</a:t>
            </a:r>
            <a:r>
              <a:rPr lang="en-US" altLang="zh-CN" sz="2300" dirty="0" smtClean="0">
                <a:solidFill>
                  <a:schemeClr val="tx1">
                    <a:lumMod val="95000"/>
                    <a:lumOff val="5000"/>
                  </a:schemeClr>
                </a:solidFill>
              </a:rPr>
              <a:t>RAN2</a:t>
            </a:r>
            <a:r>
              <a:rPr lang="zh-CN" altLang="en-US" sz="2300" dirty="0" smtClean="0">
                <a:solidFill>
                  <a:schemeClr val="tx1">
                    <a:lumMod val="95000"/>
                    <a:lumOff val="5000"/>
                  </a:schemeClr>
                </a:solidFill>
              </a:rPr>
              <a:t>，</a:t>
            </a:r>
            <a:r>
              <a:rPr lang="en-US" altLang="zh-CN" sz="2300" dirty="0" smtClean="0">
                <a:solidFill>
                  <a:schemeClr val="tx1">
                    <a:lumMod val="95000"/>
                    <a:lumOff val="5000"/>
                  </a:schemeClr>
                </a:solidFill>
              </a:rPr>
              <a:t>RAN3 studied the methods on UE location verification base on the pre-study output in TR 38.882. </a:t>
            </a:r>
          </a:p>
          <a:p>
            <a:pPr lvl="2"/>
            <a:r>
              <a:rPr lang="en-US" altLang="zh-CN" sz="2100" dirty="0" smtClean="0">
                <a:solidFill>
                  <a:schemeClr val="tx1">
                    <a:lumMod val="95000"/>
                    <a:lumOff val="5000"/>
                  </a:schemeClr>
                </a:solidFill>
              </a:rPr>
              <a:t>RAN2 and RAN3 discussed and assumed the existing positioning architecture could be reused to support the UE location verification, it</a:t>
            </a:r>
            <a:r>
              <a:rPr lang="zh-CN" altLang="en-US" sz="2100" dirty="0" smtClean="0">
                <a:solidFill>
                  <a:schemeClr val="tx1">
                    <a:lumMod val="95000"/>
                    <a:lumOff val="5000"/>
                  </a:schemeClr>
                </a:solidFill>
              </a:rPr>
              <a:t>‘</a:t>
            </a:r>
            <a:r>
              <a:rPr lang="en-US" altLang="zh-CN" sz="2100" dirty="0" smtClean="0">
                <a:solidFill>
                  <a:schemeClr val="tx1">
                    <a:lumMod val="95000"/>
                    <a:lumOff val="5000"/>
                  </a:schemeClr>
                </a:solidFill>
              </a:rPr>
              <a:t>s core network to perform the UE location verification by triggering the LCS service. The evaluation and selection of the positioning methods are pending to RAN1.</a:t>
            </a:r>
            <a:endParaRPr lang="en-US" altLang="zh-CN" sz="2100" dirty="0">
              <a:solidFill>
                <a:schemeClr val="tx1">
                  <a:lumMod val="95000"/>
                  <a:lumOff val="5000"/>
                </a:schemeClr>
              </a:solidFill>
            </a:endParaRPr>
          </a:p>
          <a:p>
            <a:pPr lvl="2"/>
            <a:r>
              <a:rPr lang="en-GB" altLang="zh-CN" sz="2300" dirty="0" smtClean="0"/>
              <a:t>RAN1 discussed the potential </a:t>
            </a:r>
            <a:r>
              <a:rPr lang="en-US" altLang="zh-CN" sz="2300" dirty="0" smtClean="0"/>
              <a:t>positioning mechanisms, and some agreements have been achieved, as below:</a:t>
            </a:r>
          </a:p>
          <a:p>
            <a:pPr marL="0" indent="0">
              <a:buNone/>
            </a:pPr>
            <a:r>
              <a:rPr lang="en-GB" altLang="zh-CN" sz="2400" b="1" u="sng" dirty="0" smtClean="0"/>
              <a:t>Agreement</a:t>
            </a:r>
            <a:endParaRPr lang="zh-CN" altLang="zh-CN" sz="3600" b="1" u="sng" dirty="0" smtClean="0"/>
          </a:p>
          <a:p>
            <a:pPr marL="0" indent="0">
              <a:buNone/>
            </a:pPr>
            <a:r>
              <a:rPr lang="en-GB" altLang="zh-CN" sz="2400" dirty="0" smtClean="0"/>
              <a:t>The following 3GPP defined RAT dependent positioning methods shall be considered as starting point for the study on Network verified UE location in case of NGSO based NTN deployment:</a:t>
            </a:r>
            <a:endParaRPr lang="zh-CN" altLang="zh-CN" sz="3600" dirty="0" smtClean="0"/>
          </a:p>
          <a:p>
            <a:pPr lvl="1"/>
            <a:r>
              <a:rPr lang="en-GB" altLang="zh-CN" dirty="0" smtClean="0"/>
              <a:t>Multi-RTT</a:t>
            </a:r>
            <a:endParaRPr lang="zh-CN" altLang="zh-CN" dirty="0" smtClean="0"/>
          </a:p>
          <a:p>
            <a:pPr lvl="1"/>
            <a:r>
              <a:rPr lang="en-GB" altLang="zh-CN" dirty="0" smtClean="0"/>
              <a:t>DL/UL-TDOA</a:t>
            </a:r>
            <a:endParaRPr lang="zh-CN" altLang="zh-CN" dirty="0" smtClean="0"/>
          </a:p>
          <a:p>
            <a:pPr marL="0" indent="0">
              <a:buNone/>
            </a:pPr>
            <a:r>
              <a:rPr lang="en-US" altLang="zh-CN" sz="2000" b="1" u="sng" dirty="0" smtClean="0"/>
              <a:t>Agreement</a:t>
            </a:r>
            <a:endParaRPr lang="zh-CN" altLang="zh-CN" sz="2000" b="1" dirty="0" smtClean="0"/>
          </a:p>
          <a:p>
            <a:pPr marL="0" indent="0">
              <a:buNone/>
            </a:pPr>
            <a:r>
              <a:rPr lang="en-US" altLang="zh-CN" sz="2000" dirty="0" smtClean="0"/>
              <a:t>For the evaluation of time based positioning methods, further evaluation results taking into account satellite movement between TX and RX measurements should be provided.</a:t>
            </a:r>
            <a:endParaRPr lang="zh-CN" altLang="zh-CN" sz="2000" dirty="0" smtClean="0"/>
          </a:p>
          <a:p>
            <a:pPr marL="0" indent="0">
              <a:buNone/>
            </a:pPr>
            <a:r>
              <a:rPr lang="en-GB" altLang="zh-CN" sz="2400" b="1" u="sng" dirty="0" smtClean="0"/>
              <a:t>Conclusion:</a:t>
            </a:r>
            <a:endParaRPr lang="zh-CN" altLang="zh-CN" sz="3600" b="1" u="sng" dirty="0" smtClean="0"/>
          </a:p>
          <a:p>
            <a:pPr marL="0" indent="0">
              <a:buNone/>
            </a:pPr>
            <a:r>
              <a:rPr lang="en-GB" altLang="zh-CN" sz="2400" dirty="0" smtClean="0"/>
              <a:t>For network verification of UE location in NR NTN with single satellite in view with multi-RTT positioning: </a:t>
            </a:r>
            <a:endParaRPr lang="zh-CN" altLang="zh-CN" sz="3600" dirty="0" smtClean="0"/>
          </a:p>
          <a:p>
            <a:pPr lvl="0"/>
            <a:r>
              <a:rPr lang="en-US" altLang="zh-CN" sz="2400" dirty="0" smtClean="0"/>
              <a:t>From RAN1 perspective, if the UE’s Rx-Tx time difference measurements report can be assumed to be trusted, multi-RTT positioning method using Rx-Tx time difference measurements can meet the accuracy requirement of less than 10km with 90% confidence, in case of:</a:t>
            </a:r>
            <a:endParaRPr lang="zh-CN" altLang="zh-CN" sz="2400" dirty="0" smtClean="0"/>
          </a:p>
          <a:p>
            <a:pPr lvl="1"/>
            <a:r>
              <a:rPr lang="en-US" altLang="zh-CN" dirty="0" smtClean="0"/>
              <a:t>At least LEO600 based deployment</a:t>
            </a:r>
            <a:endParaRPr lang="zh-CN" altLang="zh-CN" dirty="0" smtClean="0"/>
          </a:p>
          <a:p>
            <a:pPr lvl="1"/>
            <a:r>
              <a:rPr lang="en-US" altLang="zh-CN" dirty="0" smtClean="0"/>
              <a:t>Earth fixed cells</a:t>
            </a:r>
            <a:endParaRPr lang="zh-CN" altLang="zh-CN" dirty="0" smtClean="0"/>
          </a:p>
          <a:p>
            <a:pPr lvl="1"/>
            <a:r>
              <a:rPr lang="en-US" altLang="zh-CN" dirty="0" smtClean="0"/>
              <a:t>Earth moving cell at least if UE dwell time within the cell is enough to perform at least two RTT measurements</a:t>
            </a:r>
            <a:endParaRPr lang="zh-CN" altLang="zh-CN" dirty="0" smtClean="0"/>
          </a:p>
          <a:p>
            <a:pPr marL="0" indent="0">
              <a:buNone/>
            </a:pPr>
            <a:r>
              <a:rPr lang="en-GB" altLang="zh-CN" sz="2400" b="1" u="sng" dirty="0" smtClean="0"/>
              <a:t>Conclusion</a:t>
            </a:r>
            <a:endParaRPr lang="zh-CN" altLang="zh-CN" sz="3600" b="1" u="sng" dirty="0" smtClean="0"/>
          </a:p>
          <a:p>
            <a:pPr marL="0" indent="0">
              <a:buNone/>
            </a:pPr>
            <a:r>
              <a:rPr lang="en-GB" altLang="zh-CN" sz="2400" dirty="0" smtClean="0"/>
              <a:t>For network verification of UE location in NR NTN with single satellite in view with DL-TDOA positioning: From RAN1 perspective, if the UE’s RSTD measurements report can be assumed to be trusted, DL-TDOA positioning method can meet the accuracy requirement of less than 10km with 90% confidence, in case of:</a:t>
            </a:r>
            <a:endParaRPr lang="zh-CN" altLang="zh-CN" sz="3600" dirty="0" smtClean="0"/>
          </a:p>
          <a:p>
            <a:pPr lvl="1"/>
            <a:r>
              <a:rPr lang="en-GB" altLang="zh-CN" dirty="0" smtClean="0"/>
              <a:t>At least LEO600 based deployment</a:t>
            </a:r>
            <a:endParaRPr lang="zh-CN" altLang="zh-CN" sz="3200" dirty="0" smtClean="0"/>
          </a:p>
          <a:p>
            <a:pPr lvl="1"/>
            <a:r>
              <a:rPr lang="en-GB" altLang="zh-CN" dirty="0" smtClean="0"/>
              <a:t>Earth fixed cells</a:t>
            </a:r>
            <a:endParaRPr lang="zh-CN" altLang="zh-CN" sz="3200" dirty="0" smtClean="0"/>
          </a:p>
          <a:p>
            <a:pPr lvl="1"/>
            <a:r>
              <a:rPr lang="en-GB" altLang="zh-CN" dirty="0" smtClean="0"/>
              <a:t>Earth moving cell at least if UE dwell time within the cell is enough to perform at least two RSTD measurements</a:t>
            </a:r>
            <a:endParaRPr lang="zh-CN" altLang="zh-CN" sz="3200" dirty="0" smtClean="0"/>
          </a:p>
          <a:p>
            <a:pPr marL="0" indent="0">
              <a:buNone/>
            </a:pPr>
            <a:endParaRPr lang="zh-CN" altLang="zh-CN" sz="2400" dirty="0"/>
          </a:p>
          <a:p>
            <a:pPr marL="0" indent="0">
              <a:buNone/>
            </a:pPr>
            <a:r>
              <a:rPr lang="en-GB" altLang="zh-CN" sz="2500" b="1" dirty="0" smtClean="0">
                <a:solidFill>
                  <a:schemeClr val="tx1"/>
                </a:solidFill>
                <a:latin typeface="+mn-lt"/>
              </a:rPr>
              <a:t>Proposal 2: If it is concluded in RAN#98</a:t>
            </a:r>
            <a:r>
              <a:rPr lang="en-US" altLang="zh-CN" sz="2500" b="1" dirty="0" smtClean="0">
                <a:solidFill>
                  <a:schemeClr val="tx1"/>
                </a:solidFill>
                <a:latin typeface="+mn-lt"/>
              </a:rPr>
              <a:t>e meeting to support </a:t>
            </a:r>
            <a:r>
              <a:rPr lang="en-US" altLang="zh-CN" sz="2500" b="1" dirty="0">
                <a:solidFill>
                  <a:schemeClr val="tx1"/>
                </a:solidFill>
                <a:latin typeface="+mn-lt"/>
                <a:cs typeface="Calibri" panose="020F0502020204030204" pitchFamily="34" charset="0"/>
              </a:rPr>
              <a:t>Network verified UE </a:t>
            </a:r>
            <a:r>
              <a:rPr lang="en-US" altLang="zh-CN" sz="2500" b="1" dirty="0" smtClean="0">
                <a:solidFill>
                  <a:schemeClr val="tx1"/>
                </a:solidFill>
                <a:latin typeface="+mn-lt"/>
                <a:cs typeface="Calibri" panose="020F0502020204030204" pitchFamily="34" charset="0"/>
              </a:rPr>
              <a:t>location in Rel-18, the related objective need to be updated accordingly. </a:t>
            </a:r>
            <a:endParaRPr lang="en-GB" altLang="zh-CN" sz="2400" dirty="0">
              <a:solidFill>
                <a:schemeClr val="tx1"/>
              </a:solidFill>
              <a:latin typeface="Calibri" panose="020F0502020204030204" pitchFamily="34" charset="0"/>
              <a:cs typeface="Calibri" panose="020F0502020204030204" pitchFamily="34" charset="0"/>
            </a:endParaRPr>
          </a:p>
        </p:txBody>
      </p:sp>
      <p:sp>
        <p:nvSpPr>
          <p:cNvPr id="3" name="标题 2"/>
          <p:cNvSpPr>
            <a:spLocks noGrp="1"/>
          </p:cNvSpPr>
          <p:nvPr>
            <p:ph type="title"/>
          </p:nvPr>
        </p:nvSpPr>
        <p:spPr/>
        <p:txBody>
          <a:bodyPr/>
          <a:lstStyle/>
          <a:p>
            <a:r>
              <a:rPr lang="en-US" altLang="ko-KR" dirty="0" smtClean="0"/>
              <a:t>Discussion(2/2)</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3</a:t>
            </a:fld>
            <a:endParaRPr lang="zh-CN" altLang="en-US" dirty="0">
              <a:solidFill>
                <a:prstClr val="black">
                  <a:tint val="75000"/>
                </a:prstClr>
              </a:solidFill>
            </a:endParaRPr>
          </a:p>
        </p:txBody>
      </p:sp>
    </p:spTree>
    <p:extLst>
      <p:ext uri="{BB962C8B-B14F-4D97-AF65-F5344CB8AC3E}">
        <p14:creationId xmlns:p14="http://schemas.microsoft.com/office/powerpoint/2010/main" val="28661660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9573" y="1037350"/>
            <a:ext cx="11319515" cy="5820650"/>
          </a:xfrm>
        </p:spPr>
        <p:txBody>
          <a:bodyPr>
            <a:normAutofit fontScale="92500" lnSpcReduction="20000"/>
          </a:bodyPr>
          <a:lstStyle/>
          <a:p>
            <a:pPr>
              <a:lnSpc>
                <a:spcPct val="150000"/>
              </a:lnSpc>
              <a:buFont typeface="Wingdings" pitchFamily="2" charset="2"/>
              <a:buChar char="p"/>
            </a:pPr>
            <a:r>
              <a:rPr lang="en-US" altLang="zh-CN" sz="2400" dirty="0" smtClean="0">
                <a:latin typeface="Calibri" panose="020F0502020204030204" pitchFamily="34" charset="0"/>
                <a:cs typeface="Calibri" panose="020F0502020204030204" pitchFamily="34" charset="0"/>
              </a:rPr>
              <a:t>Propose to update the WID as following:</a:t>
            </a:r>
            <a:endParaRPr lang="en-US" altLang="zh-CN" sz="2400" dirty="0">
              <a:latin typeface="Calibri" panose="020F0502020204030204" pitchFamily="34" charset="0"/>
              <a:cs typeface="Calibri" panose="020F0502020204030204" pitchFamily="34" charset="0"/>
            </a:endParaRPr>
          </a:p>
          <a:p>
            <a:pPr marL="0" indent="0">
              <a:lnSpc>
                <a:spcPct val="150000"/>
              </a:lnSpc>
              <a:buNone/>
            </a:pPr>
            <a:r>
              <a:rPr lang="en-US" altLang="zh-CN" sz="1600" dirty="0"/>
              <a:t>&lt;omitted&gt;</a:t>
            </a:r>
          </a:p>
          <a:p>
            <a:pPr marL="0" indent="0" hangingPunct="0">
              <a:buNone/>
            </a:pPr>
            <a:r>
              <a:rPr lang="en-GB" altLang="zh-CN" sz="1600" dirty="0"/>
              <a:t>4.1.1	Coverage enhancement</a:t>
            </a:r>
            <a:endParaRPr lang="zh-CN" altLang="zh-CN" sz="1600" dirty="0"/>
          </a:p>
          <a:p>
            <a:pPr marL="0" indent="0" hangingPunct="0">
              <a:buNone/>
            </a:pPr>
            <a:r>
              <a:rPr lang="en-GB"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a:solidFill>
                  <a:schemeClr val="tx1"/>
                </a:solidFill>
                <a:latin typeface="Times New Roman" panose="02020603050405020304" pitchFamily="18" charset="0"/>
                <a:cs typeface="Times New Roman" panose="02020603050405020304" pitchFamily="18" charset="0"/>
              </a:rPr>
              <a:t>&lt;omitted</a:t>
            </a:r>
            <a:r>
              <a:rPr lang="en-US" altLang="zh-CN" sz="2000" dirty="0">
                <a:solidFill>
                  <a:schemeClr val="tx1"/>
                </a:solidFill>
                <a:latin typeface="Times New Roman" panose="02020603050405020304" pitchFamily="18" charset="0"/>
                <a:cs typeface="Times New Roman" panose="02020603050405020304" pitchFamily="18" charset="0"/>
              </a:rPr>
              <a:t>&gt;</a:t>
            </a:r>
            <a:r>
              <a:rPr lang="en-GB" altLang="zh-CN" sz="2000" dirty="0">
                <a:solidFill>
                  <a:schemeClr val="tx1"/>
                </a:solidFill>
                <a:latin typeface="Times New Roman" panose="02020603050405020304" pitchFamily="18" charset="0"/>
                <a:cs typeface="Times New Roman" panose="02020603050405020304" pitchFamily="18" charset="0"/>
              </a:rPr>
              <a:t> </a:t>
            </a:r>
          </a:p>
          <a:p>
            <a:pPr marL="0" indent="0" hangingPunct="0">
              <a:buNone/>
            </a:pPr>
            <a:r>
              <a:rPr lang="en-GB" altLang="zh-CN" sz="1600" dirty="0"/>
              <a:t>The detailed objectives are for NTN:</a:t>
            </a:r>
            <a:endParaRPr lang="zh-CN" altLang="zh-CN" sz="1600" dirty="0"/>
          </a:p>
          <a:p>
            <a:pPr lvl="1" hangingPunct="0">
              <a:buFont typeface="Wingdings" panose="05000000000000000000" pitchFamily="2" charset="2"/>
              <a:buChar char="l"/>
            </a:pPr>
            <a:r>
              <a:rPr lang="en-GB" altLang="zh-CN" sz="1400" dirty="0"/>
              <a:t>To specify PUCCH enhancements for Msg4 HARQ-ACK (e.g. repetition) [RAN1, RAN4]</a:t>
            </a:r>
            <a:endParaRPr lang="zh-CN" altLang="zh-CN" sz="1400" dirty="0"/>
          </a:p>
          <a:p>
            <a:pPr lvl="1" hangingPunct="0">
              <a:buFont typeface="Wingdings" panose="05000000000000000000" pitchFamily="2" charset="2"/>
              <a:buChar char="l"/>
            </a:pPr>
            <a:r>
              <a:rPr lang="en-GB" altLang="zh-CN" sz="1400" dirty="0"/>
              <a:t>To study DMRS bundling for PUSCH taking into account NTN-specifics (e.g. time-frequency pre-compensation) and, if necessary, specify enhancements to the Rel-17 procedures [RAN1</a:t>
            </a:r>
            <a:r>
              <a:rPr lang="en-GB" altLang="zh-CN" sz="1400" dirty="0" smtClean="0"/>
              <a:t>]</a:t>
            </a:r>
          </a:p>
          <a:p>
            <a:pPr lvl="1" hangingPunct="0">
              <a:buFont typeface="Wingdings" panose="05000000000000000000" pitchFamily="2" charset="2"/>
              <a:buChar char="l"/>
            </a:pPr>
            <a:r>
              <a:rPr lang="en-US" altLang="zh-CN" sz="1400" u="sng" dirty="0" smtClean="0">
                <a:solidFill>
                  <a:srgbClr val="FF0000"/>
                </a:solidFill>
              </a:rPr>
              <a:t>When repetition transmission scheme  is used for PUCCH and PUSCH enhancement,  study and </a:t>
            </a:r>
            <a:r>
              <a:rPr lang="en-US" altLang="zh-CN" sz="1400" u="sng" dirty="0">
                <a:solidFill>
                  <a:srgbClr val="FF0000"/>
                </a:solidFill>
              </a:rPr>
              <a:t>specify the segmented UE pre-compensations for PUCCH and PUSCH enhancements [RAN1, RAN2]</a:t>
            </a:r>
            <a:endParaRPr lang="zh-CN" altLang="zh-CN" sz="1400" u="sng" dirty="0">
              <a:solidFill>
                <a:srgbClr val="FF0000"/>
              </a:solidFill>
            </a:endParaRPr>
          </a:p>
          <a:p>
            <a:pPr marL="0" indent="0" hangingPunct="0">
              <a:buNone/>
            </a:pPr>
            <a:r>
              <a:rPr lang="en-GB" altLang="zh-CN" sz="1600" strike="dblStrike" dirty="0" smtClean="0">
                <a:solidFill>
                  <a:schemeClr val="tx1"/>
                </a:solidFill>
              </a:rPr>
              <a:t>Have </a:t>
            </a:r>
            <a:r>
              <a:rPr lang="en-GB" altLang="zh-CN" sz="1600" strike="dblStrike" dirty="0">
                <a:solidFill>
                  <a:schemeClr val="tx1"/>
                </a:solidFill>
              </a:rPr>
              <a:t>a 1-TU 6-month study phase focusing on the following (to derive clear &amp; limited scope):</a:t>
            </a:r>
            <a:endParaRPr lang="zh-CN" altLang="zh-CN" sz="1600" strike="dblStrike" dirty="0">
              <a:solidFill>
                <a:schemeClr val="tx1"/>
              </a:solidFill>
            </a:endParaRPr>
          </a:p>
          <a:p>
            <a:pPr lvl="1" hangingPunct="0">
              <a:buFont typeface="Wingdings" panose="05000000000000000000" pitchFamily="2" charset="2"/>
              <a:buChar char="l"/>
            </a:pPr>
            <a:r>
              <a:rPr lang="en-GB" altLang="zh-CN" sz="1400" strike="dblStrike" dirty="0"/>
              <a:t> Evaluate the coverage performance and identify the candidate physical radio channels that have coverage issues specific to NTN with following target services taking into account the studies in TR38.830 where appropriate, as well as general coverage enhancement techniques specified in Rel-18 [RAN1,RAN2,RAN4]</a:t>
            </a:r>
            <a:endParaRPr lang="zh-CN" altLang="zh-CN" sz="1400" strike="dblStrike" dirty="0"/>
          </a:p>
          <a:p>
            <a:pPr lvl="2" hangingPunct="0"/>
            <a:r>
              <a:rPr lang="en-GB" altLang="zh-CN" sz="1400" strike="dblStrike" dirty="0"/>
              <a:t>VoIP and low-data rate services for commercial handset terminals</a:t>
            </a:r>
            <a:endParaRPr lang="zh-CN" altLang="zh-CN" sz="1400" strike="dblStrike" dirty="0"/>
          </a:p>
          <a:p>
            <a:pPr marL="0" indent="0" hangingPunct="0">
              <a:buNone/>
            </a:pPr>
            <a:r>
              <a:rPr lang="en-GB" altLang="zh-CN" sz="1600" strike="dblStrike" dirty="0">
                <a:solidFill>
                  <a:schemeClr val="tx1"/>
                </a:solidFill>
              </a:rPr>
              <a:t>The following items are shown as examples of areas to consider in the RAN2 study.</a:t>
            </a:r>
            <a:endParaRPr lang="zh-CN" altLang="zh-CN" sz="1600" strike="dblStrike" dirty="0">
              <a:solidFill>
                <a:schemeClr val="tx1"/>
              </a:solidFill>
            </a:endParaRPr>
          </a:p>
          <a:p>
            <a:pPr lvl="1" hangingPunct="0">
              <a:buFont typeface="Wingdings" panose="05000000000000000000" pitchFamily="2" charset="2"/>
              <a:buChar char="l"/>
            </a:pPr>
            <a:r>
              <a:rPr lang="en-GB" altLang="zh-CN" sz="1400" strike="dblStrike" dirty="0"/>
              <a:t> Improved performance of low-rate codecs in link budget limited situation including reducing RAN protocol overhead for </a:t>
            </a:r>
            <a:r>
              <a:rPr lang="en-GB" altLang="zh-CN" sz="1400" strike="dblStrike" dirty="0" err="1"/>
              <a:t>VoNR</a:t>
            </a:r>
            <a:endParaRPr lang="zh-CN" altLang="zh-CN" sz="1400" strike="dblStrike" dirty="0"/>
          </a:p>
          <a:p>
            <a:pPr lvl="2" hangingPunct="0"/>
            <a:r>
              <a:rPr lang="en-GB" altLang="zh-CN" sz="1400" strike="dblStrike" dirty="0"/>
              <a:t>NOTE: Intent is not to introduce a new codec.</a:t>
            </a:r>
            <a:endParaRPr lang="zh-CN" altLang="zh-CN" sz="1400" strike="dblStrike" dirty="0"/>
          </a:p>
          <a:p>
            <a:pPr marL="0" indent="0" hangingPunct="0">
              <a:buNone/>
            </a:pPr>
            <a:r>
              <a:rPr lang="en-GB" altLang="zh-CN" sz="1600" strike="dblStrike" dirty="0">
                <a:solidFill>
                  <a:schemeClr val="tx1"/>
                </a:solidFill>
              </a:rPr>
              <a:t>RAN to determine by RAN#97 (for RAN1 items) and RAN#98 (for RAN2 items) whether the study phase has identified any need for NTN-specific coverage enhancements in Rel-18. If needed, the set of NTN-specific work item objectives will be further updated.</a:t>
            </a:r>
          </a:p>
          <a:p>
            <a:pPr marL="0" indent="0">
              <a:lnSpc>
                <a:spcPct val="150000"/>
              </a:lnSpc>
              <a:buNone/>
            </a:pPr>
            <a:r>
              <a:rPr lang="en-GB" altLang="zh-CN" sz="1600" dirty="0"/>
              <a:t> </a:t>
            </a:r>
            <a:r>
              <a:rPr lang="en-US" altLang="zh-CN" sz="1600" dirty="0"/>
              <a:t>&lt;omitted&gt;</a:t>
            </a:r>
            <a:r>
              <a:rPr lang="en-GB" altLang="zh-CN" sz="1600" dirty="0"/>
              <a:t> </a:t>
            </a:r>
            <a:endParaRPr lang="zh-CN" altLang="zh-CN" sz="1600" dirty="0"/>
          </a:p>
        </p:txBody>
      </p:sp>
      <p:sp>
        <p:nvSpPr>
          <p:cNvPr id="3" name="标题 2"/>
          <p:cNvSpPr>
            <a:spLocks noGrp="1"/>
          </p:cNvSpPr>
          <p:nvPr>
            <p:ph type="title"/>
          </p:nvPr>
        </p:nvSpPr>
        <p:spPr/>
        <p:txBody>
          <a:bodyPr/>
          <a:lstStyle/>
          <a:p>
            <a:r>
              <a:rPr lang="en-US" altLang="zh-CN" dirty="0" smtClean="0"/>
              <a:t>Proposals(1/2)</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4</a:t>
            </a:fld>
            <a:endParaRPr lang="zh-CN" altLang="en-US" dirty="0">
              <a:solidFill>
                <a:prstClr val="black">
                  <a:tint val="75000"/>
                </a:prstClr>
              </a:solidFill>
            </a:endParaRPr>
          </a:p>
        </p:txBody>
      </p:sp>
    </p:spTree>
    <p:extLst>
      <p:ext uri="{BB962C8B-B14F-4D97-AF65-F5344CB8AC3E}">
        <p14:creationId xmlns:p14="http://schemas.microsoft.com/office/powerpoint/2010/main" val="1758150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9573" y="1037350"/>
            <a:ext cx="11319515" cy="5820650"/>
          </a:xfrm>
        </p:spPr>
        <p:txBody>
          <a:bodyPr>
            <a:normAutofit/>
          </a:bodyPr>
          <a:lstStyle/>
          <a:p>
            <a:pPr>
              <a:lnSpc>
                <a:spcPct val="150000"/>
              </a:lnSpc>
              <a:buFont typeface="Wingdings" pitchFamily="2" charset="2"/>
              <a:buChar char="p"/>
            </a:pPr>
            <a:r>
              <a:rPr lang="en-US" altLang="zh-CN" sz="2400" dirty="0" smtClean="0">
                <a:latin typeface="Calibri" panose="020F0502020204030204" pitchFamily="34" charset="0"/>
                <a:cs typeface="Calibri" panose="020F0502020204030204" pitchFamily="34" charset="0"/>
              </a:rPr>
              <a:t>Propose to update the WID as following:</a:t>
            </a:r>
            <a:endParaRPr lang="en-US" altLang="zh-CN" sz="2400" dirty="0">
              <a:latin typeface="Calibri" panose="020F0502020204030204" pitchFamily="34" charset="0"/>
              <a:cs typeface="Calibri" panose="020F0502020204030204" pitchFamily="34" charset="0"/>
            </a:endParaRPr>
          </a:p>
          <a:p>
            <a:pPr marL="0" indent="0" hangingPunct="0">
              <a:buNone/>
            </a:pPr>
            <a:r>
              <a:rPr lang="en-GB" altLang="zh-CN" sz="1600" dirty="0"/>
              <a:t> </a:t>
            </a:r>
            <a:r>
              <a:rPr lang="en-US" altLang="zh-CN" sz="1600" dirty="0"/>
              <a:t>&lt;omitted&gt;</a:t>
            </a:r>
            <a:r>
              <a:rPr lang="en-GB" altLang="zh-CN" sz="1600" dirty="0"/>
              <a:t> </a:t>
            </a:r>
            <a:endParaRPr lang="zh-CN" altLang="zh-CN" sz="1600" dirty="0"/>
          </a:p>
          <a:p>
            <a:pPr marL="0" indent="0" hangingPunct="0">
              <a:buNone/>
            </a:pPr>
            <a:r>
              <a:rPr lang="en-GB" altLang="zh-CN" sz="1600" dirty="0"/>
              <a:t>4.1.3	Network verified UE location</a:t>
            </a:r>
            <a:endParaRPr lang="zh-CN" altLang="zh-CN" sz="1600" dirty="0"/>
          </a:p>
          <a:p>
            <a:pPr marL="0" indent="0" hangingPunct="0">
              <a:buNone/>
            </a:pPr>
            <a:r>
              <a:rPr lang="en-GB" altLang="zh-CN" sz="1600" strike="dblStrike" dirty="0">
                <a:solidFill>
                  <a:schemeClr val="tx1"/>
                </a:solidFill>
              </a:rPr>
              <a:t>Pending on the conclusion of the RAN SI </a:t>
            </a:r>
            <a:r>
              <a:rPr lang="en-GB" altLang="zh-CN" sz="1600" strike="dblStrike" dirty="0" err="1">
                <a:solidFill>
                  <a:schemeClr val="tx1"/>
                </a:solidFill>
              </a:rPr>
              <a:t>FS_NR_NTN_netw_verif_UE_loc</a:t>
            </a:r>
            <a:r>
              <a:rPr lang="en-GB" altLang="zh-CN" sz="1600" strike="dblStrike" dirty="0">
                <a:solidFill>
                  <a:schemeClr val="tx1"/>
                </a:solidFill>
              </a:rPr>
              <a:t> study item, study and evaluate, if needed, solutions for network to verify UE reported location information [RAN2,RAN1,RAN3].</a:t>
            </a:r>
            <a:endParaRPr lang="zh-CN" altLang="zh-CN" sz="1600" strike="dblStrike" dirty="0">
              <a:solidFill>
                <a:schemeClr val="tx1"/>
              </a:solidFill>
            </a:endParaRPr>
          </a:p>
          <a:p>
            <a:pPr marL="0" indent="0" hangingPunct="0">
              <a:buNone/>
            </a:pPr>
            <a:r>
              <a:rPr lang="en-GB" altLang="zh-CN" sz="1600" strike="dblStrike" dirty="0">
                <a:solidFill>
                  <a:schemeClr val="tx1"/>
                </a:solidFill>
              </a:rPr>
              <a:t>RAN is expected to determine by RAN#98 whether the study has identified any need for Network verified UE location specification support in Rel-18</a:t>
            </a:r>
            <a:r>
              <a:rPr lang="en-GB" altLang="zh-CN" sz="1600" strike="dblStrike" dirty="0" smtClean="0">
                <a:solidFill>
                  <a:schemeClr val="tx1"/>
                </a:solidFill>
              </a:rPr>
              <a:t>.</a:t>
            </a:r>
          </a:p>
          <a:p>
            <a:pPr hangingPunct="0"/>
            <a:r>
              <a:rPr lang="en-GB" altLang="zh-CN" sz="1600" u="sng" dirty="0" smtClean="0">
                <a:solidFill>
                  <a:srgbClr val="FF0000"/>
                </a:solidFill>
              </a:rPr>
              <a:t>Specify </a:t>
            </a:r>
            <a:r>
              <a:rPr lang="en-US" altLang="zh-CN" sz="1600" u="sng" dirty="0">
                <a:solidFill>
                  <a:srgbClr val="FF0000"/>
                </a:solidFill>
              </a:rPr>
              <a:t>network verified UE location </a:t>
            </a:r>
            <a:r>
              <a:rPr lang="en-US" altLang="zh-CN" sz="1600" u="sng" dirty="0" smtClean="0">
                <a:solidFill>
                  <a:srgbClr val="FF0000"/>
                </a:solidFill>
              </a:rPr>
              <a:t>mechanism</a:t>
            </a:r>
            <a:r>
              <a:rPr lang="en-GB" altLang="zh-CN" sz="1600" u="sng" dirty="0">
                <a:solidFill>
                  <a:srgbClr val="FF0000"/>
                </a:solidFill>
              </a:rPr>
              <a:t> with single satellite</a:t>
            </a:r>
            <a:r>
              <a:rPr lang="en-US" altLang="zh-CN" sz="1600" u="sng" dirty="0" smtClean="0">
                <a:solidFill>
                  <a:srgbClr val="FF0000"/>
                </a:solidFill>
              </a:rPr>
              <a:t>, </a:t>
            </a:r>
            <a:r>
              <a:rPr lang="en-US" altLang="zh-CN" sz="1600" u="sng" dirty="0">
                <a:solidFill>
                  <a:srgbClr val="FF0000"/>
                </a:solidFill>
              </a:rPr>
              <a:t>considering at least </a:t>
            </a:r>
            <a:r>
              <a:rPr lang="en-US" altLang="zh-CN" sz="1600" u="sng" dirty="0" smtClean="0">
                <a:solidFill>
                  <a:srgbClr val="FF0000"/>
                </a:solidFill>
              </a:rPr>
              <a:t>Multi-RTT and DL-TDOA. [RAN1, RAN2, RAN3]</a:t>
            </a:r>
          </a:p>
          <a:p>
            <a:pPr hangingPunct="0"/>
            <a:r>
              <a:rPr lang="en-US" altLang="zh-CN" sz="1600" u="sng" dirty="0" smtClean="0">
                <a:solidFill>
                  <a:srgbClr val="FF0000"/>
                </a:solidFill>
              </a:rPr>
              <a:t>Note: Coordination with SA2 maybe needed, e.g. make aware of the ephemeris info in the LMF.</a:t>
            </a:r>
            <a:endParaRPr lang="en-GB" altLang="zh-CN" sz="1600" u="sng" strike="dblStrike" dirty="0" smtClean="0">
              <a:solidFill>
                <a:srgbClr val="FF0000"/>
              </a:solidFill>
            </a:endParaRPr>
          </a:p>
          <a:p>
            <a:pPr marL="0" indent="0" hangingPunct="0">
              <a:buNone/>
            </a:pPr>
            <a:r>
              <a:rPr lang="en-GB" altLang="zh-CN" sz="1600" dirty="0"/>
              <a:t> </a:t>
            </a:r>
            <a:r>
              <a:rPr lang="en-US" altLang="zh-CN" sz="1600" dirty="0"/>
              <a:t>&lt;omitted&gt;</a:t>
            </a:r>
            <a:r>
              <a:rPr lang="en-GB" altLang="zh-CN" sz="1600" dirty="0"/>
              <a:t> </a:t>
            </a:r>
            <a:endParaRPr lang="zh-CN" altLang="zh-CN" sz="1600" dirty="0"/>
          </a:p>
        </p:txBody>
      </p:sp>
      <p:sp>
        <p:nvSpPr>
          <p:cNvPr id="3" name="标题 2"/>
          <p:cNvSpPr>
            <a:spLocks noGrp="1"/>
          </p:cNvSpPr>
          <p:nvPr>
            <p:ph type="title"/>
          </p:nvPr>
        </p:nvSpPr>
        <p:spPr/>
        <p:txBody>
          <a:bodyPr/>
          <a:lstStyle/>
          <a:p>
            <a:r>
              <a:rPr lang="en-US" altLang="zh-CN" dirty="0" smtClean="0"/>
              <a:t>Proposals(2/2)</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5</a:t>
            </a:fld>
            <a:endParaRPr lang="zh-CN" altLang="en-US" dirty="0">
              <a:solidFill>
                <a:prstClr val="black">
                  <a:tint val="75000"/>
                </a:prstClr>
              </a:solidFill>
            </a:endParaRPr>
          </a:p>
        </p:txBody>
      </p:sp>
    </p:spTree>
    <p:extLst>
      <p:ext uri="{BB962C8B-B14F-4D97-AF65-F5344CB8AC3E}">
        <p14:creationId xmlns:p14="http://schemas.microsoft.com/office/powerpoint/2010/main" val="3025085623"/>
      </p:ext>
    </p:extLst>
  </p:cSld>
  <p:clrMapOvr>
    <a:masterClrMapping/>
  </p:clrMapOvr>
  <p:timing>
    <p:tnLst>
      <p:par>
        <p:cTn id="1" dur="indefinite" restart="never" nodeType="tmRoot"/>
      </p:par>
    </p:tnLst>
  </p:timing>
</p:sld>
</file>

<file path=ppt/theme/theme1.xml><?xml version="1.0" encoding="utf-8"?>
<a:theme xmlns:a="http://schemas.openxmlformats.org/drawingml/2006/main" name="18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9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00FFFF"/>
            </a:gs>
            <a:gs pos="100000">
              <a:schemeClr val="accent4">
                <a:lumMod val="75000"/>
              </a:schemeClr>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7977</TotalTime>
  <Words>635</Words>
  <Application>Microsoft Office PowerPoint</Application>
  <PresentationFormat>自定义</PresentationFormat>
  <Paragraphs>91</Paragraphs>
  <Slides>6</Slides>
  <Notes>0</Notes>
  <HiddenSlides>0</HiddenSlides>
  <MMClips>0</MMClips>
  <ScaleCrop>false</ScaleCrop>
  <HeadingPairs>
    <vt:vector size="4" baseType="variant">
      <vt:variant>
        <vt:lpstr>主题</vt:lpstr>
      </vt:variant>
      <vt:variant>
        <vt:i4>5</vt:i4>
      </vt:variant>
      <vt:variant>
        <vt:lpstr>幻灯片标题</vt:lpstr>
      </vt:variant>
      <vt:variant>
        <vt:i4>6</vt:i4>
      </vt:variant>
    </vt:vector>
  </HeadingPairs>
  <TitlesOfParts>
    <vt:vector size="11" baseType="lpstr">
      <vt:lpstr>18_Office 主题​​</vt:lpstr>
      <vt:lpstr>自定义设计方案</vt:lpstr>
      <vt:lpstr>浅色内页</vt:lpstr>
      <vt:lpstr>19_Office 主题​​</vt:lpstr>
      <vt:lpstr>1_浅色内页</vt:lpstr>
      <vt:lpstr>PowerPoint 演示文稿</vt:lpstr>
      <vt:lpstr>Background: Description in WID</vt:lpstr>
      <vt:lpstr>Discussion(1/2)</vt:lpstr>
      <vt:lpstr>Discussion(2/2)</vt:lpstr>
      <vt:lpstr>Proposals(1/2)</vt:lpstr>
      <vt:lpstr>Proposals(2/2)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张莹</dc:creator>
  <cp:lastModifiedBy>CATT</cp:lastModifiedBy>
  <cp:revision>1297</cp:revision>
  <dcterms:created xsi:type="dcterms:W3CDTF">2019-07-24T06:46:10Z</dcterms:created>
  <dcterms:modified xsi:type="dcterms:W3CDTF">2022-12-05T02:45:26Z</dcterms:modified>
</cp:coreProperties>
</file>