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595" r:id="rId2"/>
    <p:sldId id="645" r:id="rId3"/>
    <p:sldId id="647" r:id="rId4"/>
    <p:sldId id="648" r:id="rId5"/>
    <p:sldId id="646" r:id="rId6"/>
    <p:sldId id="649" r:id="rId7"/>
    <p:sldId id="61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0682" autoAdjust="0"/>
  </p:normalViewPr>
  <p:slideViewPr>
    <p:cSldViewPr snapToGrid="0">
      <p:cViewPr varScale="1">
        <p:scale>
          <a:sx n="69" d="100"/>
          <a:sy n="69" d="100"/>
        </p:scale>
        <p:origin x="37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1013" y="3315853"/>
            <a:ext cx="10813306" cy="1422407"/>
          </a:xfrm>
        </p:spPr>
        <p:txBody>
          <a:bodyPr/>
          <a:lstStyle/>
          <a:p>
            <a:r>
              <a:rPr lang="en-US" altLang="zh-CN" sz="4800" dirty="0"/>
              <a:t>Discussion </a:t>
            </a:r>
            <a:r>
              <a:rPr lang="en-US" altLang="zh-CN" sz="4800" dirty="0" smtClean="0"/>
              <a:t>the </a:t>
            </a:r>
            <a:r>
              <a:rPr lang="en-US" altLang="zh-CN" sz="4800" dirty="0"/>
              <a:t>working scope for the Rel-18 NR-NTN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 RAN Meeting #98-e						</a:t>
            </a:r>
            <a:r>
              <a:rPr lang="en-GB" altLang="zh-CN" sz="2400" b="1" dirty="0" smtClean="0"/>
              <a:t>RP-</a:t>
            </a:r>
            <a:r>
              <a:rPr lang="en-US" altLang="zh-CN" sz="2400" b="1" dirty="0"/>
              <a:t>223122</a:t>
            </a:r>
            <a:endParaRPr lang="zh-CN" altLang="zh-CN" sz="2400" dirty="0"/>
          </a:p>
          <a:p>
            <a:r>
              <a:rPr lang="en-GB" altLang="zh-CN" sz="2400" b="1" dirty="0"/>
              <a:t>Electronic Meeting, December 12-16, 2022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7ED702-7887-4449-B1D4-2947AAC566AD}"/>
              </a:ext>
            </a:extLst>
          </p:cNvPr>
          <p:cNvSpPr txBox="1">
            <a:spLocks/>
          </p:cNvSpPr>
          <p:nvPr/>
        </p:nvSpPr>
        <p:spPr bwMode="gray">
          <a:xfrm>
            <a:off x="281013" y="1575205"/>
            <a:ext cx="95444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defRPr>
            </a:lvl1pPr>
          </a:lstStyle>
          <a:p>
            <a:r>
              <a:rPr lang="en-US" dirty="0"/>
              <a:t>Agenda Item:			9.3.2.7</a:t>
            </a:r>
          </a:p>
          <a:p>
            <a:r>
              <a:rPr lang="en-US" dirty="0"/>
              <a:t>Source:			</a:t>
            </a:r>
            <a:r>
              <a:rPr lang="en-US" altLang="zh-CN" dirty="0"/>
              <a:t>Xiaomi</a:t>
            </a:r>
            <a:endParaRPr lang="en-US" dirty="0"/>
          </a:p>
          <a:p>
            <a:r>
              <a:rPr lang="en-US" dirty="0"/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1977" y="442542"/>
            <a:ext cx="6338657" cy="53775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Conclusion from the SI for network verification</a:t>
            </a:r>
            <a:endParaRPr lang="zh-CN" alt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"/>
          </p:nvPr>
        </p:nvSpPr>
        <p:spPr>
          <a:xfrm>
            <a:off x="377512" y="3752424"/>
            <a:ext cx="10487608" cy="248398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For network verification of UE location in NR NTN with single satellite in view with DL-TDOA positioning: </a:t>
            </a:r>
          </a:p>
          <a:p>
            <a:pPr marL="0" indent="0">
              <a:buNone/>
            </a:pPr>
            <a:r>
              <a:rPr lang="en-US" dirty="0"/>
              <a:t>From RAN1 perspective, if the UE’s RSTD measurements report can be assumed to be trusted, DL-TDOA positioning method can meet the accuracy requirement of less than 10km with 90% confidence, in case of:</a:t>
            </a:r>
          </a:p>
          <a:p>
            <a:pPr lvl="1"/>
            <a:r>
              <a:rPr lang="en-US" dirty="0"/>
              <a:t>At least LEO600 based deployment</a:t>
            </a:r>
          </a:p>
          <a:p>
            <a:pPr lvl="1"/>
            <a:r>
              <a:rPr lang="en-US" dirty="0"/>
              <a:t>Earth fixed cells</a:t>
            </a:r>
          </a:p>
          <a:p>
            <a:pPr lvl="1"/>
            <a:r>
              <a:rPr lang="en-US" dirty="0"/>
              <a:t>Earth moving cell at least if UE dwell time within the cell is enough to perform at least two RSTD measurements</a:t>
            </a:r>
          </a:p>
          <a:p>
            <a:pPr marL="0" indent="0">
              <a:buNone/>
            </a:pPr>
            <a:r>
              <a:rPr lang="en-US" dirty="0"/>
              <a:t>Note 1: the above is based on evaluation results that didn’t account for UE Clock drift</a:t>
            </a:r>
          </a:p>
          <a:p>
            <a:pPr marL="0" indent="0">
              <a:buNone/>
            </a:pPr>
            <a:r>
              <a:rPr lang="en-US" dirty="0"/>
              <a:t>Note 2: the required over-the-air latency reported in evaluations ranged from less than 20s up to 180s</a:t>
            </a:r>
          </a:p>
          <a:p>
            <a:pPr marL="0" indent="0">
              <a:buNone/>
            </a:pPr>
            <a:r>
              <a:rPr lang="en-US" dirty="0"/>
              <a:t>Note 3: The requirements of Network verification of UE location may not be met if realistic assumption on UE clock drift is considered.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77512" y="1279888"/>
            <a:ext cx="10487608" cy="2472536"/>
          </a:xfrm>
          <a:prstGeom prst="rect">
            <a:avLst/>
          </a:prstGeom>
        </p:spPr>
        <p:txBody>
          <a:bodyPr vert="horz" lIns="0" tIns="45720" rIns="0" bIns="45720" rtlCol="0" anchor="t"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For network verification of UE location in NR NTN with single satellite in view with multi-RTT positioning: </a:t>
            </a:r>
          </a:p>
          <a:p>
            <a:pPr marL="0" indent="0">
              <a:buNone/>
            </a:pPr>
            <a:r>
              <a:rPr lang="en-US" dirty="0"/>
              <a:t>From RAN1 perspective, if the UE’s Rx-</a:t>
            </a:r>
            <a:r>
              <a:rPr lang="en-US" dirty="0" err="1"/>
              <a:t>Tx</a:t>
            </a:r>
            <a:r>
              <a:rPr lang="en-US" dirty="0"/>
              <a:t> time difference measurements report can be assumed to be trusted, multi-RTT positioning method using Rx-</a:t>
            </a:r>
            <a:r>
              <a:rPr lang="en-US" dirty="0" err="1"/>
              <a:t>Tx</a:t>
            </a:r>
            <a:r>
              <a:rPr lang="en-US" dirty="0"/>
              <a:t> time difference measurements can meet the accuracy requirement of less than 10km with 90% confidence, in case of:</a:t>
            </a:r>
          </a:p>
          <a:p>
            <a:pPr lvl="1"/>
            <a:r>
              <a:rPr lang="en-US" dirty="0"/>
              <a:t>At least LEO600 based deployment</a:t>
            </a:r>
          </a:p>
          <a:p>
            <a:pPr lvl="1"/>
            <a:r>
              <a:rPr lang="en-US" dirty="0"/>
              <a:t>Earth fixed cells</a:t>
            </a:r>
          </a:p>
          <a:p>
            <a:pPr lvl="1"/>
            <a:r>
              <a:rPr lang="en-US" dirty="0"/>
              <a:t>Earth moving cell at least if UE dwell time within the cell is enough to perform at least two RTT measurements</a:t>
            </a:r>
          </a:p>
          <a:p>
            <a:pPr marL="0" indent="0">
              <a:buNone/>
            </a:pPr>
            <a:r>
              <a:rPr lang="en-US" dirty="0"/>
              <a:t>Note: the required over-the-air latency reported in evaluations ranged from less than 10s up to 180s</a:t>
            </a:r>
          </a:p>
        </p:txBody>
      </p:sp>
    </p:spTree>
    <p:extLst>
      <p:ext uri="{BB962C8B-B14F-4D97-AF65-F5344CB8AC3E}">
        <p14:creationId xmlns:p14="http://schemas.microsoft.com/office/powerpoint/2010/main" val="119353940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8763" y="284218"/>
            <a:ext cx="5536623" cy="537755"/>
          </a:xfrm>
        </p:spPr>
        <p:txBody>
          <a:bodyPr/>
          <a:lstStyle/>
          <a:p>
            <a:pPr algn="ctr"/>
            <a:r>
              <a:rPr lang="en-US" altLang="zh-CN" dirty="0"/>
              <a:t>Analysis for the network verification</a:t>
            </a:r>
            <a:endParaRPr lang="zh-CN" alt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439157" y="1154242"/>
            <a:ext cx="10487608" cy="2978326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l"/>
            </a:pPr>
            <a:r>
              <a:rPr lang="en-US" dirty="0"/>
              <a:t>Issues for the network verification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dirty="0"/>
              <a:t>Issue 1: The normal UE’s GNSS information may be attacked which may result in a fake GNSS measurement results</a:t>
            </a:r>
          </a:p>
          <a:p>
            <a:pPr lvl="2">
              <a:buFont typeface="Wingdings" panose="05000000000000000000" pitchFamily="2" charset="2"/>
              <a:buChar char="u"/>
            </a:pPr>
            <a:r>
              <a:rPr lang="en-US" dirty="0" smtClean="0"/>
              <a:t>The UE may not be able to access the network</a:t>
            </a:r>
            <a:endParaRPr lang="en-US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en-US" dirty="0"/>
              <a:t>Issue 2: The malicious UE may intentionally reports fake information</a:t>
            </a:r>
          </a:p>
          <a:p>
            <a:pPr lvl="2">
              <a:buFont typeface="Wingdings" panose="05000000000000000000" pitchFamily="2" charset="2"/>
              <a:buChar char="u"/>
            </a:pPr>
            <a:r>
              <a:rPr lang="en-US" dirty="0" smtClean="0"/>
              <a:t>Some </a:t>
            </a:r>
            <a:r>
              <a:rPr lang="en-US" dirty="0"/>
              <a:t>information UE reported </a:t>
            </a:r>
            <a:r>
              <a:rPr lang="en-US" dirty="0" smtClean="0"/>
              <a:t>can be considered to be trusted </a:t>
            </a:r>
            <a:endParaRPr lang="en-US" dirty="0"/>
          </a:p>
          <a:p>
            <a:pPr lvl="2">
              <a:buFont typeface="Wingdings" panose="05000000000000000000" pitchFamily="2" charset="2"/>
              <a:buChar char="u"/>
            </a:pPr>
            <a:r>
              <a:rPr lang="en-US" dirty="0" smtClean="0"/>
              <a:t>The network should be able to deny the access of the malicious UE</a:t>
            </a:r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39157" y="4341586"/>
            <a:ext cx="10487608" cy="201811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l"/>
            </a:pPr>
            <a:r>
              <a:rPr lang="en-US" dirty="0"/>
              <a:t>Latency for the network verification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dirty="0"/>
              <a:t>The location verification be capable of being completed within a period of approximately 1 minute maximum and 30 seconds preferably based on the LS reply from SA2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dirty="0"/>
              <a:t>The latency for completing the network verification can be within the range [10s, 180s]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dirty="0" smtClean="0"/>
              <a:t>Potential enhancement may be needed to meet the latency requirement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61210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0843" y="442542"/>
            <a:ext cx="7554897" cy="53775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Discussion on RAN2 work on coverage enhancement</a:t>
            </a:r>
            <a:endParaRPr lang="zh-CN" alt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77512" y="1279887"/>
            <a:ext cx="10487608" cy="5041013"/>
          </a:xfrm>
          <a:prstGeom prst="rect">
            <a:avLst/>
          </a:prstGeom>
        </p:spPr>
        <p:txBody>
          <a:bodyPr vert="horz" lIns="0" tIns="45720" rIns="0" bIns="45720" rtlCol="0" anchor="t"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According to the SID, RAN needs to decide in RAN #98 meeting whether the study phase has identified any need for NTN-specific coverage enhancements in Rel-18.</a:t>
            </a:r>
          </a:p>
          <a:p>
            <a:pPr marL="0" indent="0">
              <a:buNone/>
            </a:pPr>
            <a:r>
              <a:rPr lang="en-US" altLang="zh-CN" dirty="0"/>
              <a:t>RAN2 has made the following agreement regarding coverage enhancement:</a:t>
            </a:r>
          </a:p>
          <a:p>
            <a:r>
              <a:rPr lang="en-US" altLang="zh-CN" dirty="0"/>
              <a:t> From RAN2 perspective we don’t consider msg3 repetition enhancements in R18 NR NTN (apart from msg3 for CFRA, if decided by RAN1)</a:t>
            </a:r>
          </a:p>
          <a:p>
            <a:r>
              <a:rPr lang="en-US" altLang="zh-CN" dirty="0"/>
              <a:t>RAN2 will consider enhancements to enable initial blind Msg3 retransmission grant reception in Rel-18 NTN</a:t>
            </a:r>
          </a:p>
          <a:p>
            <a:r>
              <a:rPr lang="en-US" altLang="zh-CN" dirty="0"/>
              <a:t> Frame aggregation and overhead reduction related:</a:t>
            </a:r>
          </a:p>
          <a:p>
            <a:pPr lvl="1"/>
            <a:r>
              <a:rPr lang="en-US" altLang="zh-CN" dirty="0"/>
              <a:t>RAN2 doesn’t consider using shorter PDCP SN for </a:t>
            </a:r>
            <a:r>
              <a:rPr lang="en-US" altLang="zh-CN" dirty="0" err="1"/>
              <a:t>VoNR</a:t>
            </a:r>
            <a:r>
              <a:rPr lang="en-US" altLang="zh-CN" dirty="0"/>
              <a:t> in NTN.</a:t>
            </a:r>
          </a:p>
          <a:p>
            <a:pPr lvl="1"/>
            <a:r>
              <a:rPr lang="en-US" altLang="zh-CN" dirty="0"/>
              <a:t>Using RLC TM mode for </a:t>
            </a:r>
            <a:r>
              <a:rPr lang="en-US" altLang="zh-CN" dirty="0" err="1"/>
              <a:t>VoNR</a:t>
            </a:r>
            <a:r>
              <a:rPr lang="en-US" altLang="zh-CN" dirty="0"/>
              <a:t> in NTN is not supported.</a:t>
            </a:r>
          </a:p>
          <a:p>
            <a:pPr lvl="1"/>
            <a:r>
              <a:rPr lang="en-US" altLang="zh-CN" dirty="0"/>
              <a:t>RAN2 doesn’t consider MAC enhancement to reduce MAC header size for </a:t>
            </a:r>
            <a:r>
              <a:rPr lang="en-US" altLang="zh-CN" dirty="0" err="1"/>
              <a:t>VoNR</a:t>
            </a:r>
            <a:r>
              <a:rPr lang="en-US" altLang="zh-CN" dirty="0"/>
              <a:t> in NTN.</a:t>
            </a:r>
          </a:p>
          <a:p>
            <a:pPr lvl="1"/>
            <a:r>
              <a:rPr lang="en-US" altLang="zh-CN" dirty="0"/>
              <a:t>RAN2 will not specify </a:t>
            </a:r>
            <a:r>
              <a:rPr lang="en-US" altLang="zh-CN" dirty="0" err="1"/>
              <a:t>signalling</a:t>
            </a:r>
            <a:r>
              <a:rPr lang="en-US" altLang="zh-CN" dirty="0"/>
              <a:t> whereby the RAN knows the UE’s frame aggregation information in a voice packet</a:t>
            </a:r>
          </a:p>
          <a:p>
            <a:endParaRPr lang="en-US" altLang="zh-CN" dirty="0"/>
          </a:p>
          <a:p>
            <a:r>
              <a:rPr lang="en-US" altLang="zh-CN" dirty="0"/>
              <a:t>Regarding msg3 repetition enhancements, RAN1 doesn’t discuss any enhancement related to msg3 repetition including CFRA case. Thus, there is no need to consider any enhancement related to msg3 repetition enhancement.</a:t>
            </a:r>
          </a:p>
          <a:p>
            <a:r>
              <a:rPr lang="en-US" altLang="zh-CN" dirty="0"/>
              <a:t>Regarding overhead reduction, RAN2 has concluded not to do PDCP/RLC/MAC enhancement. </a:t>
            </a:r>
          </a:p>
          <a:p>
            <a:r>
              <a:rPr lang="en-US" altLang="zh-CN" dirty="0"/>
              <a:t>Regarding frame aggregation,</a:t>
            </a:r>
            <a:r>
              <a:rPr lang="zh-CN" altLang="en-US" dirty="0"/>
              <a:t> </a:t>
            </a:r>
            <a:r>
              <a:rPr lang="en-US" altLang="zh-CN" dirty="0"/>
              <a:t>the only remaining issue is whether </a:t>
            </a:r>
            <a:r>
              <a:rPr lang="en-US" altLang="zh-CN" dirty="0" err="1"/>
              <a:t>gNB</a:t>
            </a:r>
            <a:r>
              <a:rPr lang="en-US" altLang="zh-CN" dirty="0"/>
              <a:t> can indicate recommended frame aggregation to UE. We are open to decide on this in the WI phase.</a:t>
            </a:r>
          </a:p>
          <a:p>
            <a:r>
              <a:rPr lang="en-US" altLang="zh-CN" dirty="0"/>
              <a:t>Regarding enhancements to enable initial blind Msg3 retransmission grant reception, it should be included in the WI scope.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07794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3406" y="172622"/>
            <a:ext cx="7765187" cy="53775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Recommendation </a:t>
            </a:r>
            <a:r>
              <a:rPr lang="en-US" altLang="zh-CN" dirty="0" smtClean="0"/>
              <a:t>on network </a:t>
            </a:r>
            <a:r>
              <a:rPr lang="en-US" altLang="zh-CN" dirty="0"/>
              <a:t>verification of UE location </a:t>
            </a:r>
            <a:endParaRPr lang="zh-CN" alt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560734" y="825467"/>
            <a:ext cx="10487608" cy="579622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RAN to send the LS to SA3 to ask whether the </a:t>
            </a:r>
            <a:r>
              <a:rPr lang="en-US" dirty="0" smtClean="0"/>
              <a:t>UE’s </a:t>
            </a:r>
            <a:r>
              <a:rPr lang="en-US" dirty="0"/>
              <a:t>reporting such as </a:t>
            </a:r>
            <a:r>
              <a:rPr lang="en-US" altLang="zh-CN" dirty="0"/>
              <a:t>UE RX-TX time difference and RSTD </a:t>
            </a:r>
            <a:r>
              <a:rPr lang="en-US" dirty="0"/>
              <a:t>can be trusted or not. </a:t>
            </a:r>
          </a:p>
          <a:p>
            <a:pPr marL="0" indent="0">
              <a:buNone/>
            </a:pPr>
            <a:r>
              <a:rPr lang="en-US" dirty="0"/>
              <a:t>RAN to approve the normative work  on supporting the network verified location, the detailed objective could be:</a:t>
            </a:r>
          </a:p>
          <a:p>
            <a:r>
              <a:rPr lang="en-US" dirty="0"/>
              <a:t>For network verification of UE location in NR NTN based on </a:t>
            </a:r>
            <a:r>
              <a:rPr lang="en-US" dirty="0" smtClean="0"/>
              <a:t>DL-TDOA, </a:t>
            </a:r>
            <a:r>
              <a:rPr lang="en-US" dirty="0"/>
              <a:t>specify:</a:t>
            </a:r>
          </a:p>
          <a:p>
            <a:pPr lvl="1"/>
            <a:r>
              <a:rPr lang="en-US" dirty="0"/>
              <a:t>If justified: NTN-specific definition of </a:t>
            </a:r>
            <a:r>
              <a:rPr lang="en-US" dirty="0" smtClean="0"/>
              <a:t>RSTD </a:t>
            </a:r>
            <a:r>
              <a:rPr lang="en-US" dirty="0"/>
              <a:t>(RAN1)</a:t>
            </a:r>
          </a:p>
          <a:p>
            <a:pPr lvl="1"/>
            <a:r>
              <a:rPr lang="en-US" dirty="0"/>
              <a:t>Other assistance data (e.g. ephemeris) to be transferred from </a:t>
            </a:r>
            <a:r>
              <a:rPr lang="en-US" dirty="0" err="1"/>
              <a:t>gNB</a:t>
            </a:r>
            <a:r>
              <a:rPr lang="en-US" dirty="0"/>
              <a:t> to the LMF. (RAN3, SA)</a:t>
            </a:r>
          </a:p>
          <a:p>
            <a:pPr lvl="1"/>
            <a:r>
              <a:rPr lang="en-US" dirty="0"/>
              <a:t>If justified: Other assistance data (e.g. to resolve ambiguity on mirror position issue) to be transferred from UE to LMF (SA)</a:t>
            </a:r>
          </a:p>
          <a:p>
            <a:pPr lvl="1"/>
            <a:r>
              <a:rPr lang="en-US" altLang="zh-CN" dirty="0" smtClean="0"/>
              <a:t>If justified: Other </a:t>
            </a:r>
            <a:r>
              <a:rPr lang="en-US" altLang="zh-CN" dirty="0"/>
              <a:t>potential solutions to meet the latency requirement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6161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1764" y="101600"/>
            <a:ext cx="7856738" cy="53775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Recommendation for RAN2 work on coverage enhancement</a:t>
            </a:r>
            <a:endParaRPr lang="zh-CN" alt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560734" y="825467"/>
            <a:ext cx="10487608" cy="579622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200"/>
              </a:spcAft>
              <a:buClrTx/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64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Specify </a:t>
            </a:r>
            <a:r>
              <a:rPr lang="en-US" altLang="zh-CN" dirty="0"/>
              <a:t>enhancements to enable initial blind Msg3 retransmission grant reception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54851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111962</TotalTime>
  <Words>818</Words>
  <Application>Microsoft Office PowerPoint</Application>
  <PresentationFormat>宽屏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Unicode MS</vt:lpstr>
      <vt:lpstr>等线</vt:lpstr>
      <vt:lpstr>宋体</vt:lpstr>
      <vt:lpstr>Calibri</vt:lpstr>
      <vt:lpstr>Calibri Light</vt:lpstr>
      <vt:lpstr>Wingdings</vt:lpstr>
      <vt:lpstr>回顾</vt:lpstr>
      <vt:lpstr>Discussion the working scope for the Rel-18 NR-NTN</vt:lpstr>
      <vt:lpstr>Conclusion from the SI for network verification</vt:lpstr>
      <vt:lpstr>Analysis for the network verification</vt:lpstr>
      <vt:lpstr>Discussion on RAN2 work on coverage enhancement</vt:lpstr>
      <vt:lpstr>Recommendation on network verification of UE location </vt:lpstr>
      <vt:lpstr>Recommendation for RAN2 work on coverage enhancement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Microsoft</cp:lastModifiedBy>
  <cp:revision>1186</cp:revision>
  <dcterms:created xsi:type="dcterms:W3CDTF">2018-04-28T02:54:17Z</dcterms:created>
  <dcterms:modified xsi:type="dcterms:W3CDTF">2022-12-05T09:46:20Z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</Properties>
</file>