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6" r:id="rId4"/>
    <p:sldId id="258" r:id="rId5"/>
    <p:sldId id="261" r:id="rId6"/>
    <p:sldId id="267" r:id="rId7"/>
    <p:sldId id="262" r:id="rId8"/>
    <p:sldId id="268" r:id="rId9"/>
    <p:sldId id="263" r:id="rId10"/>
    <p:sldId id="269" r:id="rId11"/>
    <p:sldId id="260"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1" d="100"/>
          <a:sy n="51" d="100"/>
        </p:scale>
        <p:origin x="795"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2022/12/5</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1683904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2022/12/5</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68990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2022/12/5</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8" name="矩形 7"/>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2588168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A1780EC-8CFB-4891-A589-D6DD0C626007}" type="datetimeFigureOut">
              <a:rPr lang="zh-CN" altLang="en-US" smtClean="0"/>
              <a:t>2022/12/5</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958329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A1780EC-8CFB-4891-A589-D6DD0C626007}" type="datetimeFigureOut">
              <a:rPr lang="zh-CN" altLang="en-US" smtClean="0"/>
              <a:t>2022/12/5</a:t>
            </a:fld>
            <a:endParaRPr lang="zh-CN" altLang="en-US"/>
          </a:p>
        </p:txBody>
      </p:sp>
      <p:sp>
        <p:nvSpPr>
          <p:cNvPr id="7" name="Slide Number Placeholder 6"/>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244047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A1780EC-8CFB-4891-A589-D6DD0C626007}" type="datetimeFigureOut">
              <a:rPr lang="zh-CN" altLang="en-US" smtClean="0"/>
              <a:t>2022/12/5</a:t>
            </a:fld>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44161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A1780EC-8CFB-4891-A589-D6DD0C626007}" type="datetimeFigureOut">
              <a:rPr lang="zh-CN" altLang="en-US" smtClean="0"/>
              <a:t>2022/12/5</a:t>
            </a:fld>
            <a:endParaRPr lang="zh-CN" altLang="en-US"/>
          </a:p>
        </p:txBody>
      </p:sp>
      <p:sp>
        <p:nvSpPr>
          <p:cNvPr id="5" name="Slide Number Placeholder 4"/>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929232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A1780EC-8CFB-4891-A589-D6DD0C626007}" type="datetimeFigureOut">
              <a:rPr lang="zh-CN" altLang="en-US" smtClean="0"/>
              <a:t>2022/12/5</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461741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A1780EC-8CFB-4891-A589-D6DD0C626007}" type="datetimeFigureOut">
              <a:rPr lang="zh-CN" altLang="en-US" smtClean="0"/>
              <a:t>2022/12/5</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879782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2022/12/5</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511800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A1780EC-8CFB-4891-A589-D6DD0C626007}" type="datetimeFigureOut">
              <a:rPr lang="zh-CN" altLang="en-US" smtClean="0"/>
              <a:t>2022/12/5</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EE5C134-4DF8-44A5-AF1C-095C80654A14}" type="slidenum">
              <a:rPr lang="zh-CN" altLang="en-US" smtClean="0"/>
              <a:t>‹#›</a:t>
            </a:fld>
            <a:endParaRPr lang="zh-CN" altLang="en-US"/>
          </a:p>
        </p:txBody>
      </p:sp>
      <p:cxnSp>
        <p:nvCxnSpPr>
          <p:cNvPr id="10" name="Straight Connector 9"/>
          <p:cNvCxnSpPr/>
          <p:nvPr/>
        </p:nvCxnSpPr>
        <p:spPr>
          <a:xfrm>
            <a:off x="1" y="905305"/>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9" name="Milogo.png">
            <a:extLst>
              <a:ext uri="{FF2B5EF4-FFF2-40B4-BE49-F238E27FC236}">
                <a16:creationId xmlns:a16="http://schemas.microsoft.com/office/drawing/2014/main" id="{737A875B-8AF6-42AF-9522-FB1498F4ABC2}"/>
              </a:ext>
            </a:extLst>
          </p:cNvPr>
          <p:cNvPicPr>
            <a:picLocks noChangeAspect="1"/>
          </p:cNvPicPr>
          <p:nvPr/>
        </p:nvPicPr>
        <p:blipFill>
          <a:blip r:embed="rId1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35274617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0218" y="727068"/>
            <a:ext cx="11508510" cy="3508653"/>
          </a:xfrm>
          <a:prstGeom prst="rect">
            <a:avLst/>
          </a:prstGeom>
        </p:spPr>
        <p:txBody>
          <a:bodyPr wrap="square">
            <a:spAutoFit/>
          </a:bodyPr>
          <a:lstStyle/>
          <a:p>
            <a:r>
              <a:rPr lang="en-US" altLang="zh-CN" sz="3200" b="1" dirty="0">
                <a:latin typeface="Arial" panose="020B0604020202020204" pitchFamily="34" charset="0"/>
                <a:ea typeface="Times New Roman" panose="02020603050405020304" pitchFamily="18" charset="0"/>
              </a:rPr>
              <a:t>3GPP TSG RAN Meeting #98-e				RP-223120</a:t>
            </a:r>
          </a:p>
          <a:p>
            <a:r>
              <a:rPr lang="en-US" altLang="zh-CN" sz="3200" b="1" dirty="0">
                <a:latin typeface="Arial" panose="020B0604020202020204" pitchFamily="34" charset="0"/>
                <a:ea typeface="Times New Roman" panose="02020603050405020304" pitchFamily="18" charset="0"/>
              </a:rPr>
              <a:t>Electronic Meeting, December 12-16, 2022</a:t>
            </a:r>
          </a:p>
          <a:p>
            <a:pPr hangingPunct="0">
              <a:spcAft>
                <a:spcPts val="900"/>
              </a:spcAft>
            </a:pPr>
            <a:r>
              <a:rPr lang="en-GB" altLang="zh-CN" sz="1600" dirty="0">
                <a:latin typeface="Arial" panose="020B0604020202020204" pitchFamily="34" charset="0"/>
                <a:ea typeface="Times New Roman" panose="02020603050405020304" pitchFamily="18" charset="0"/>
              </a:rPr>
              <a:t> </a:t>
            </a:r>
            <a:endParaRPr lang="zh-CN" altLang="zh-CN" dirty="0">
              <a:latin typeface="Times New Roman" panose="02020603050405020304" pitchFamily="18" charset="0"/>
              <a:ea typeface="Times New Roman" panose="02020603050405020304" pitchFamily="18" charset="0"/>
            </a:endParaRPr>
          </a:p>
          <a:p>
            <a:pPr hangingPunct="0">
              <a:spcAft>
                <a:spcPts val="900"/>
              </a:spcAft>
            </a:pPr>
            <a:r>
              <a:rPr lang="en-US" altLang="zh-CN" sz="2800" b="1" dirty="0">
                <a:latin typeface="Arial" panose="020B0604020202020204" pitchFamily="34" charset="0"/>
                <a:ea typeface="Times New Roman" panose="02020603050405020304" pitchFamily="18" charset="0"/>
                <a:cs typeface="Times New Roman" panose="02020603050405020304" pitchFamily="18" charset="0"/>
              </a:rPr>
              <a:t>Agenda Item:</a:t>
            </a:r>
            <a:r>
              <a:rPr lang="en-US" altLang="zh-CN" sz="2800" dirty="0">
                <a:latin typeface="Arial" panose="020B0604020202020204" pitchFamily="34" charset="0"/>
                <a:ea typeface="Times New Roman" panose="02020603050405020304" pitchFamily="18" charset="0"/>
                <a:cs typeface="Times New Roman" panose="02020603050405020304" pitchFamily="18" charset="0"/>
              </a:rPr>
              <a:t>	  </a:t>
            </a:r>
            <a:r>
              <a:rPr lang="en-US" altLang="zh-CN" sz="2800" b="1" dirty="0">
                <a:latin typeface="Arial" panose="020B0604020202020204" pitchFamily="34" charset="0"/>
                <a:ea typeface="Times New Roman" panose="02020603050405020304" pitchFamily="18" charset="0"/>
                <a:cs typeface="Times New Roman" panose="02020603050405020304" pitchFamily="18" charset="0"/>
              </a:rPr>
              <a:t>9.3.1.7</a:t>
            </a:r>
            <a:endParaRPr lang="zh-CN" altLang="zh-CN" sz="2800" dirty="0">
              <a:latin typeface="Times New Roman" panose="02020603050405020304" pitchFamily="18" charset="0"/>
              <a:ea typeface="Times New Roman" panose="02020603050405020304" pitchFamily="18" charset="0"/>
            </a:endParaRPr>
          </a:p>
          <a:p>
            <a:pPr hangingPunct="0">
              <a:spcAft>
                <a:spcPts val="900"/>
              </a:spcAft>
            </a:pPr>
            <a:r>
              <a:rPr lang="en-GB" altLang="zh-CN" sz="2800" b="1" dirty="0">
                <a:latin typeface="Arial" panose="020B0604020202020204" pitchFamily="34" charset="0"/>
                <a:ea typeface="Times New Roman" panose="02020603050405020304" pitchFamily="18" charset="0"/>
                <a:cs typeface="Times New Roman" panose="02020603050405020304" pitchFamily="18" charset="0"/>
              </a:rPr>
              <a:t>Source:		  </a:t>
            </a:r>
            <a:r>
              <a:rPr lang="en-US" altLang="zh-CN" sz="2800" b="1" dirty="0">
                <a:latin typeface="Arial" panose="020B0604020202020204" pitchFamily="34" charset="0"/>
                <a:ea typeface="Times New Roman" panose="02020603050405020304" pitchFamily="18" charset="0"/>
                <a:cs typeface="Times New Roman" panose="02020603050405020304" pitchFamily="18" charset="0"/>
              </a:rPr>
              <a:t>Xiaomi</a:t>
            </a:r>
            <a:endParaRPr lang="zh-CN" altLang="zh-CN" sz="2800" dirty="0">
              <a:latin typeface="Times New Roman" panose="02020603050405020304" pitchFamily="18" charset="0"/>
              <a:ea typeface="Times New Roman" panose="02020603050405020304" pitchFamily="18" charset="0"/>
            </a:endParaRPr>
          </a:p>
          <a:p>
            <a:pPr hangingPunct="0">
              <a:spcAft>
                <a:spcPts val="900"/>
              </a:spcAft>
            </a:pPr>
            <a:r>
              <a:rPr lang="en-GB" altLang="zh-CN" sz="2800" b="1" dirty="0">
                <a:latin typeface="Arial" panose="020B0604020202020204" pitchFamily="34" charset="0"/>
                <a:ea typeface="Times New Roman" panose="02020603050405020304" pitchFamily="18" charset="0"/>
                <a:cs typeface="Times New Roman" panose="02020603050405020304" pitchFamily="18" charset="0"/>
              </a:rPr>
              <a:t>Title:</a:t>
            </a:r>
            <a:r>
              <a:rPr lang="en-GB" altLang="zh-CN" sz="2800" dirty="0">
                <a:latin typeface="Arial" panose="020B0604020202020204" pitchFamily="34" charset="0"/>
                <a:ea typeface="Times New Roman" panose="02020603050405020304" pitchFamily="18" charset="0"/>
                <a:cs typeface="Times New Roman" panose="02020603050405020304" pitchFamily="18" charset="0"/>
              </a:rPr>
              <a:t>			  </a:t>
            </a:r>
            <a:r>
              <a:rPr lang="en-US" altLang="zh-CN" sz="2800" b="1" dirty="0">
                <a:latin typeface="Arial" panose="020B0604020202020204" pitchFamily="34" charset="0"/>
                <a:ea typeface="Times New Roman" panose="02020603050405020304" pitchFamily="18" charset="0"/>
                <a:cs typeface="Times New Roman" panose="02020603050405020304" pitchFamily="18" charset="0"/>
              </a:rPr>
              <a:t>Views on further reduced capability NR devices</a:t>
            </a:r>
          </a:p>
          <a:p>
            <a:pPr hangingPunct="0">
              <a:spcAft>
                <a:spcPts val="900"/>
              </a:spcAft>
            </a:pPr>
            <a:r>
              <a:rPr lang="en-GB" altLang="zh-CN" sz="2800" b="1" dirty="0">
                <a:latin typeface="Arial" panose="020B0604020202020204" pitchFamily="34" charset="0"/>
                <a:ea typeface="Times New Roman" panose="02020603050405020304" pitchFamily="18" charset="0"/>
                <a:cs typeface="Times New Roman" panose="02020603050405020304" pitchFamily="18" charset="0"/>
              </a:rPr>
              <a:t>Document for:</a:t>
            </a:r>
            <a:r>
              <a:rPr lang="en-GB" altLang="zh-CN" sz="2800" dirty="0">
                <a:latin typeface="Arial" panose="020B0604020202020204" pitchFamily="34" charset="0"/>
                <a:ea typeface="Times New Roman" panose="02020603050405020304" pitchFamily="18" charset="0"/>
                <a:cs typeface="Times New Roman" panose="02020603050405020304" pitchFamily="18" charset="0"/>
              </a:rPr>
              <a:t>	  </a:t>
            </a:r>
            <a:r>
              <a:rPr lang="en-GB" altLang="zh-CN" sz="2800" b="1" dirty="0">
                <a:latin typeface="Arial" panose="020B0604020202020204" pitchFamily="34" charset="0"/>
                <a:ea typeface="Times New Roman" panose="02020603050405020304" pitchFamily="18" charset="0"/>
                <a:cs typeface="Times New Roman" panose="02020603050405020304" pitchFamily="18" charset="0"/>
              </a:rPr>
              <a:t>Discussion and decision</a:t>
            </a:r>
            <a:endParaRPr lang="zh-CN" altLang="zh-CN"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50088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Other clarification on e-DRX</a:t>
            </a:r>
            <a:endParaRPr lang="zh-CN" altLang="en-US" dirty="0"/>
          </a:p>
        </p:txBody>
      </p:sp>
      <p:sp>
        <p:nvSpPr>
          <p:cNvPr id="3" name="内容占位符 2"/>
          <p:cNvSpPr>
            <a:spLocks noGrp="1"/>
          </p:cNvSpPr>
          <p:nvPr>
            <p:ph idx="1"/>
          </p:nvPr>
        </p:nvSpPr>
        <p:spPr>
          <a:xfrm>
            <a:off x="656800" y="1142308"/>
            <a:ext cx="10064145" cy="4456679"/>
          </a:xfrm>
        </p:spPr>
        <p:txBody>
          <a:bodyPr>
            <a:normAutofit lnSpcReduction="10000"/>
          </a:bodyPr>
          <a:lstStyle/>
          <a:p>
            <a:pPr lvl="1" fontAlgn="auto" hangingPunct="0">
              <a:lnSpc>
                <a:spcPct val="110000"/>
              </a:lnSpc>
            </a:pPr>
            <a:r>
              <a:rPr lang="en-US" altLang="zh-CN" sz="2400" dirty="0"/>
              <a:t>  </a:t>
            </a:r>
            <a:r>
              <a:rPr lang="en-US" altLang="zh-CN" sz="1600" dirty="0"/>
              <a:t>According to TS 38.304, </a:t>
            </a:r>
            <a:r>
              <a:rPr lang="en-GB" altLang="zh-CN" sz="1600" dirty="0"/>
              <a:t>In RRC_INACTIVE state, enhanced </a:t>
            </a:r>
            <a:r>
              <a:rPr lang="en-GB" altLang="zh-CN" sz="1600" dirty="0" err="1"/>
              <a:t>eDRX</a:t>
            </a:r>
            <a:r>
              <a:rPr lang="en-GB" altLang="zh-CN" sz="1600" dirty="0"/>
              <a:t> cycle for CN paging (</a:t>
            </a:r>
            <a:r>
              <a:rPr lang="en-GB" altLang="zh-CN" dirty="0" err="1"/>
              <a:t>T</a:t>
            </a:r>
            <a:r>
              <a:rPr lang="en-GB" altLang="zh-CN" baseline="-25000" dirty="0" err="1"/>
              <a:t>eDRX</a:t>
            </a:r>
            <a:r>
              <a:rPr lang="en-GB" altLang="zh-CN" baseline="-25000" dirty="0"/>
              <a:t>, CN</a:t>
            </a:r>
            <a:r>
              <a:rPr lang="en-GB" altLang="zh-CN" sz="1600" dirty="0"/>
              <a:t>) can already be configured longer than 10.24s while enhanced </a:t>
            </a:r>
            <a:r>
              <a:rPr lang="en-GB" altLang="zh-CN" sz="1600" dirty="0" err="1"/>
              <a:t>eDRX</a:t>
            </a:r>
            <a:r>
              <a:rPr lang="en-GB" altLang="zh-CN" sz="1600" dirty="0"/>
              <a:t> cycle for RAN paging (</a:t>
            </a:r>
            <a:r>
              <a:rPr lang="en-GB" altLang="zh-CN" sz="1600" dirty="0" err="1"/>
              <a:t>T</a:t>
            </a:r>
            <a:r>
              <a:rPr lang="en-GB" altLang="zh-CN" sz="1600" baseline="-25000" dirty="0" err="1"/>
              <a:t>eDRX</a:t>
            </a:r>
            <a:r>
              <a:rPr lang="en-GB" altLang="zh-CN" sz="1600" baseline="-25000" dirty="0"/>
              <a:t>, RAN</a:t>
            </a:r>
            <a:r>
              <a:rPr lang="en-GB" altLang="zh-CN" sz="1600" dirty="0"/>
              <a:t>) is restricted to no longer than 10.24s. And </a:t>
            </a:r>
            <a:r>
              <a:rPr lang="en-US" altLang="zh-CN" sz="1600" dirty="0">
                <a:ea typeface="Arial Unicode MS" panose="020B0604020202020204"/>
              </a:rPr>
              <a:t>Rel-18 Redcap will study on extending </a:t>
            </a:r>
            <a:r>
              <a:rPr lang="en-GB" altLang="zh-CN" sz="1600" dirty="0" err="1"/>
              <a:t>T</a:t>
            </a:r>
            <a:r>
              <a:rPr lang="en-GB" altLang="zh-CN" sz="1600" baseline="-25000" dirty="0" err="1"/>
              <a:t>eDRX</a:t>
            </a:r>
            <a:r>
              <a:rPr lang="en-GB" altLang="zh-CN" sz="1600" baseline="-25000" dirty="0"/>
              <a:t>, RAN </a:t>
            </a:r>
            <a:r>
              <a:rPr lang="en-GB" altLang="zh-CN" sz="1600" dirty="0">
                <a:ea typeface="Arial Unicode MS" panose="020B0604020202020204"/>
              </a:rPr>
              <a:t>beyond 10.24s.</a:t>
            </a:r>
          </a:p>
          <a:p>
            <a:pPr marL="201168" lvl="1" indent="0" fontAlgn="auto" hangingPunct="0">
              <a:lnSpc>
                <a:spcPct val="110000"/>
              </a:lnSpc>
              <a:buNone/>
            </a:pPr>
            <a:endParaRPr lang="en-US" altLang="zh-CN" sz="1600" dirty="0"/>
          </a:p>
          <a:p>
            <a:pPr marL="201168" lvl="1" indent="0" fontAlgn="auto" hangingPunct="0">
              <a:lnSpc>
                <a:spcPct val="110000"/>
              </a:lnSpc>
              <a:buNone/>
            </a:pPr>
            <a:endParaRPr lang="en-US" altLang="zh-CN" sz="1600" dirty="0"/>
          </a:p>
          <a:p>
            <a:pPr marL="201168" lvl="1" indent="0" fontAlgn="auto" hangingPunct="0">
              <a:lnSpc>
                <a:spcPct val="110000"/>
              </a:lnSpc>
              <a:buNone/>
            </a:pPr>
            <a:endParaRPr lang="en-US" altLang="zh-CN" sz="1600" dirty="0"/>
          </a:p>
          <a:p>
            <a:pPr marL="201168" lvl="1" indent="0" fontAlgn="auto" hangingPunct="0">
              <a:lnSpc>
                <a:spcPct val="110000"/>
              </a:lnSpc>
              <a:buNone/>
            </a:pPr>
            <a:endParaRPr lang="en-US" altLang="zh-CN" sz="1600" dirty="0"/>
          </a:p>
          <a:p>
            <a:pPr marL="201168" lvl="1" indent="0" fontAlgn="auto" hangingPunct="0">
              <a:lnSpc>
                <a:spcPct val="110000"/>
              </a:lnSpc>
              <a:buNone/>
            </a:pPr>
            <a:endParaRPr lang="en-US" altLang="zh-CN" sz="1600" dirty="0"/>
          </a:p>
          <a:p>
            <a:pPr marL="201168" lvl="1" indent="0" fontAlgn="auto" hangingPunct="0">
              <a:lnSpc>
                <a:spcPct val="110000"/>
              </a:lnSpc>
              <a:buNone/>
            </a:pPr>
            <a:endParaRPr lang="en-US" altLang="zh-CN" sz="1600" dirty="0"/>
          </a:p>
          <a:p>
            <a:pPr marL="201168" lvl="1" indent="0" fontAlgn="auto" hangingPunct="0">
              <a:lnSpc>
                <a:spcPct val="110000"/>
              </a:lnSpc>
              <a:buNone/>
            </a:pPr>
            <a:endParaRPr lang="zh-CN" altLang="zh-CN" sz="1600" dirty="0"/>
          </a:p>
          <a:p>
            <a:pPr marL="274320" lvl="2" indent="-91440">
              <a:spcBef>
                <a:spcPts val="1200"/>
              </a:spcBef>
              <a:spcAft>
                <a:spcPts val="200"/>
              </a:spcAft>
              <a:buSzPct val="100000"/>
              <a:buFont typeface="Wingdings" panose="05000000000000000000" pitchFamily="2" charset="2"/>
              <a:buChar char="n"/>
            </a:pPr>
            <a:r>
              <a:rPr lang="en-US" altLang="zh-CN" dirty="0"/>
              <a:t>Xiaomi’s view:</a:t>
            </a:r>
          </a:p>
          <a:p>
            <a:pPr marL="651510" lvl="3" indent="-285750">
              <a:spcBef>
                <a:spcPts val="1200"/>
              </a:spcBef>
              <a:spcAft>
                <a:spcPts val="200"/>
              </a:spcAft>
              <a:buSzPct val="100000"/>
              <a:buFont typeface="Arial" panose="020B0604020202020204" pitchFamily="34" charset="0"/>
              <a:buChar char="•"/>
            </a:pPr>
            <a:r>
              <a:rPr lang="en-US" altLang="zh-CN" dirty="0">
                <a:ea typeface="Arial Unicode MS" panose="020B0604020202020204"/>
              </a:rPr>
              <a:t>To clarify in the WID that:</a:t>
            </a:r>
          </a:p>
          <a:p>
            <a:pPr marL="365760" lvl="3" indent="0">
              <a:spcBef>
                <a:spcPts val="1200"/>
              </a:spcBef>
              <a:spcAft>
                <a:spcPts val="200"/>
              </a:spcAft>
              <a:buSzPct val="100000"/>
              <a:buNone/>
            </a:pPr>
            <a:r>
              <a:rPr lang="en-GB" altLang="zh-CN" dirty="0"/>
              <a:t>	Enhanced </a:t>
            </a:r>
            <a:r>
              <a:rPr lang="en-GB" altLang="zh-CN" dirty="0" err="1"/>
              <a:t>eDRX</a:t>
            </a:r>
            <a:r>
              <a:rPr lang="en-GB" altLang="zh-CN" dirty="0"/>
              <a:t> </a:t>
            </a:r>
            <a:r>
              <a:rPr lang="en-GB" altLang="zh-CN" dirty="0">
                <a:solidFill>
                  <a:srgbClr val="FF0000"/>
                </a:solidFill>
              </a:rPr>
              <a:t>for RAN paging </a:t>
            </a:r>
            <a:r>
              <a:rPr lang="en-GB" altLang="zh-CN" dirty="0"/>
              <a:t>in RRC_INACTIVE (&gt;10.24s) </a:t>
            </a:r>
            <a:endParaRPr lang="en-US" altLang="zh-CN" dirty="0">
              <a:ea typeface="Arial Unicode MS" panose="020B0604020202020204"/>
            </a:endParaRPr>
          </a:p>
          <a:p>
            <a:pPr marL="182880" lvl="2" indent="0">
              <a:spcBef>
                <a:spcPts val="1200"/>
              </a:spcBef>
              <a:spcAft>
                <a:spcPts val="200"/>
              </a:spcAft>
              <a:buSzPct val="100000"/>
              <a:buNone/>
            </a:pPr>
            <a:endParaRPr lang="en-US" altLang="zh-CN" dirty="0"/>
          </a:p>
        </p:txBody>
      </p:sp>
      <p:pic>
        <p:nvPicPr>
          <p:cNvPr id="5" name="图片 4">
            <a:extLst>
              <a:ext uri="{FF2B5EF4-FFF2-40B4-BE49-F238E27FC236}">
                <a16:creationId xmlns:a16="http://schemas.microsoft.com/office/drawing/2014/main" id="{CB615B07-ABC6-4F87-B720-0F403F2D0FE3}"/>
              </a:ext>
            </a:extLst>
          </p:cNvPr>
          <p:cNvPicPr>
            <a:picLocks noChangeAspect="1"/>
          </p:cNvPicPr>
          <p:nvPr/>
        </p:nvPicPr>
        <p:blipFill>
          <a:blip r:embed="rId2"/>
          <a:stretch>
            <a:fillRect/>
          </a:stretch>
        </p:blipFill>
        <p:spPr>
          <a:xfrm>
            <a:off x="940158" y="2099256"/>
            <a:ext cx="5215943" cy="2240924"/>
          </a:xfrm>
          <a:prstGeom prst="rect">
            <a:avLst/>
          </a:prstGeom>
        </p:spPr>
      </p:pic>
    </p:spTree>
    <p:extLst>
      <p:ext uri="{BB962C8B-B14F-4D97-AF65-F5344CB8AC3E}">
        <p14:creationId xmlns:p14="http://schemas.microsoft.com/office/powerpoint/2010/main" val="3140410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Updated WI scope</a:t>
            </a:r>
            <a:endParaRPr lang="zh-CN" altLang="en-US" dirty="0"/>
          </a:p>
        </p:txBody>
      </p:sp>
      <p:sp>
        <p:nvSpPr>
          <p:cNvPr id="3" name="内容占位符 2"/>
          <p:cNvSpPr>
            <a:spLocks noGrp="1"/>
          </p:cNvSpPr>
          <p:nvPr>
            <p:ph idx="1"/>
          </p:nvPr>
        </p:nvSpPr>
        <p:spPr/>
        <p:txBody>
          <a:bodyPr>
            <a:normAutofit fontScale="55000" lnSpcReduction="20000"/>
          </a:bodyPr>
          <a:lstStyle/>
          <a:p>
            <a:pPr marL="0" indent="0" hangingPunct="0">
              <a:buNone/>
            </a:pPr>
            <a:r>
              <a:rPr lang="en-GB" altLang="zh-CN" dirty="0"/>
              <a:t>The objective is to specify support for the following enhancements:</a:t>
            </a:r>
            <a:endParaRPr lang="en-GB" altLang="zh-CN" b="1" dirty="0"/>
          </a:p>
          <a:p>
            <a:pPr hangingPunct="0"/>
            <a:r>
              <a:rPr lang="en-GB" altLang="zh-CN" b="1" dirty="0"/>
              <a:t>Power saving/energy efficiency enhancements</a:t>
            </a:r>
            <a:endParaRPr lang="zh-CN" altLang="zh-CN" dirty="0"/>
          </a:p>
          <a:p>
            <a:pPr lvl="1" hangingPunct="0"/>
            <a:r>
              <a:rPr lang="en-GB" altLang="zh-CN" dirty="0"/>
              <a:t>Enhanced </a:t>
            </a:r>
            <a:r>
              <a:rPr lang="en-GB" altLang="zh-CN" dirty="0" err="1"/>
              <a:t>eDRX</a:t>
            </a:r>
            <a:r>
              <a:rPr lang="en-GB" altLang="zh-CN" dirty="0"/>
              <a:t> </a:t>
            </a:r>
            <a:r>
              <a:rPr lang="en-GB" altLang="zh-CN" dirty="0">
                <a:solidFill>
                  <a:srgbClr val="FF0000"/>
                </a:solidFill>
              </a:rPr>
              <a:t>for RAN paging </a:t>
            </a:r>
            <a:r>
              <a:rPr lang="en-GB" altLang="zh-CN" dirty="0"/>
              <a:t>in RRC_INACTIVE (&gt;10.24s) [RAN2, RAN3, RAN4]</a:t>
            </a:r>
            <a:endParaRPr lang="zh-CN" altLang="zh-CN" dirty="0"/>
          </a:p>
          <a:p>
            <a:pPr lvl="2" hangingPunct="0"/>
            <a:r>
              <a:rPr lang="en-GB" altLang="zh-CN" dirty="0"/>
              <a:t>Note that this objective requires SA2 and CT1 involvement</a:t>
            </a:r>
            <a:endParaRPr lang="zh-CN" altLang="zh-CN" dirty="0"/>
          </a:p>
          <a:p>
            <a:pPr hangingPunct="0"/>
            <a:r>
              <a:rPr lang="en-GB" altLang="zh-CN" b="1" dirty="0"/>
              <a:t>Complexity/cost reduction</a:t>
            </a:r>
            <a:endParaRPr lang="zh-CN" altLang="zh-CN" dirty="0"/>
          </a:p>
          <a:p>
            <a:pPr lvl="1" hangingPunct="0"/>
            <a:r>
              <a:rPr lang="en-GB" altLang="zh-CN" dirty="0"/>
              <a:t>Further reduced UE complexity in FR1 [RAN1, RAN2, RAN4]</a:t>
            </a:r>
            <a:endParaRPr lang="zh-CN" altLang="zh-CN" dirty="0"/>
          </a:p>
          <a:p>
            <a:pPr lvl="2" hangingPunct="0"/>
            <a:r>
              <a:rPr lang="en-US" altLang="zh-CN" dirty="0"/>
              <a:t>UE BB bandwidth reduction</a:t>
            </a:r>
            <a:endParaRPr lang="zh-CN" altLang="zh-CN" dirty="0"/>
          </a:p>
          <a:p>
            <a:pPr lvl="3" hangingPunct="0"/>
            <a:r>
              <a:rPr lang="en-US" altLang="zh-CN" dirty="0"/>
              <a:t>5 MHz BB bandwidth only for PDSCH (for both unicast and broadcast) and PUSCH, with 20 MHz RF bandwidth for UL and DL</a:t>
            </a:r>
            <a:endParaRPr lang="zh-CN" altLang="zh-CN" dirty="0"/>
          </a:p>
          <a:p>
            <a:pPr lvl="3" hangingPunct="0"/>
            <a:r>
              <a:rPr lang="en-US" altLang="zh-CN" dirty="0"/>
              <a:t>The other physical channels and signals are still allowed to use a BWP up to the 20 MHz maximum UE RF+BB bandwidth.</a:t>
            </a:r>
            <a:endParaRPr lang="zh-CN" altLang="zh-CN" dirty="0"/>
          </a:p>
          <a:p>
            <a:pPr lvl="2" hangingPunct="0"/>
            <a:r>
              <a:rPr lang="en-GB" altLang="zh-CN" dirty="0"/>
              <a:t>UE peak data rate reduction </a:t>
            </a:r>
            <a:endParaRPr lang="zh-CN" altLang="zh-CN" dirty="0"/>
          </a:p>
          <a:p>
            <a:pPr lvl="3" hangingPunct="0"/>
            <a:r>
              <a:rPr lang="en-US" altLang="zh-CN" dirty="0"/>
              <a:t>Relaxation of the constraint (</a:t>
            </a:r>
            <a:r>
              <a:rPr lang="en-US" altLang="zh-CN" i="1" dirty="0" err="1"/>
              <a:t>v</a:t>
            </a:r>
            <a:r>
              <a:rPr lang="en-US" altLang="zh-CN" i="1" baseline="-25000" dirty="0" err="1"/>
              <a:t>Layers</a:t>
            </a:r>
            <a:r>
              <a:rPr lang="en-US" altLang="zh-CN" dirty="0" err="1"/>
              <a:t>·</a:t>
            </a:r>
            <a:r>
              <a:rPr lang="en-US" altLang="zh-CN" i="1" dirty="0" err="1"/>
              <a:t>Q</a:t>
            </a:r>
            <a:r>
              <a:rPr lang="en-US" altLang="zh-CN" i="1" baseline="-25000" dirty="0" err="1"/>
              <a:t>m</a:t>
            </a:r>
            <a:r>
              <a:rPr lang="en-US" altLang="zh-CN" dirty="0" err="1"/>
              <a:t>·</a:t>
            </a:r>
            <a:r>
              <a:rPr lang="en-US" altLang="zh-CN" i="1" dirty="0" err="1"/>
              <a:t>f</a:t>
            </a:r>
            <a:r>
              <a:rPr lang="en-US" altLang="zh-CN" dirty="0"/>
              <a:t> ≥ 4) for peak data rate reduction</a:t>
            </a:r>
            <a:endParaRPr lang="zh-CN" altLang="zh-CN" dirty="0"/>
          </a:p>
          <a:p>
            <a:pPr lvl="3" hangingPunct="0"/>
            <a:r>
              <a:rPr lang="en-US" altLang="zh-CN" dirty="0">
                <a:solidFill>
                  <a:srgbClr val="FF0000"/>
                </a:solidFill>
              </a:rPr>
              <a:t>The relaxed constraint is X, specify the value of X.</a:t>
            </a:r>
            <a:endParaRPr lang="zh-CN" altLang="zh-CN" dirty="0">
              <a:solidFill>
                <a:srgbClr val="FF0000"/>
              </a:solidFill>
            </a:endParaRPr>
          </a:p>
          <a:p>
            <a:pPr lvl="3" hangingPunct="0"/>
            <a:r>
              <a:rPr lang="en-US" altLang="zh-CN" dirty="0"/>
              <a:t>The parameters (</a:t>
            </a:r>
            <a:r>
              <a:rPr lang="en-US" altLang="zh-CN" i="1" dirty="0" err="1"/>
              <a:t>v</a:t>
            </a:r>
            <a:r>
              <a:rPr lang="en-US" altLang="zh-CN" i="1" baseline="-25000" dirty="0" err="1"/>
              <a:t>Layers</a:t>
            </a:r>
            <a:r>
              <a:rPr lang="en-US" altLang="zh-CN" dirty="0"/>
              <a:t>, </a:t>
            </a:r>
            <a:r>
              <a:rPr lang="en-US" altLang="zh-CN" i="1" dirty="0" err="1"/>
              <a:t>Q</a:t>
            </a:r>
            <a:r>
              <a:rPr lang="en-US" altLang="zh-CN" i="1" baseline="-25000" dirty="0" err="1"/>
              <a:t>m</a:t>
            </a:r>
            <a:r>
              <a:rPr lang="en-US" altLang="zh-CN" dirty="0"/>
              <a:t>, </a:t>
            </a:r>
            <a:r>
              <a:rPr lang="en-US" altLang="zh-CN" i="1" dirty="0"/>
              <a:t>f</a:t>
            </a:r>
            <a:r>
              <a:rPr lang="en-US" altLang="zh-CN" dirty="0"/>
              <a:t>) can be as in Rel-17 </a:t>
            </a:r>
            <a:r>
              <a:rPr lang="en-US" altLang="zh-CN" dirty="0" err="1"/>
              <a:t>RedCap</a:t>
            </a:r>
            <a:r>
              <a:rPr lang="en-US" altLang="zh-CN" dirty="0"/>
              <a:t>.</a:t>
            </a:r>
            <a:endParaRPr lang="zh-CN" altLang="zh-CN" dirty="0"/>
          </a:p>
          <a:p>
            <a:pPr lvl="2" hangingPunct="0"/>
            <a:r>
              <a:rPr lang="en-US" altLang="zh-CN" dirty="0">
                <a:solidFill>
                  <a:srgbClr val="FF0000"/>
                </a:solidFill>
              </a:rPr>
              <a:t>Separate early indication by Msg1/A and/or Msg3</a:t>
            </a:r>
          </a:p>
          <a:p>
            <a:pPr lvl="2" hangingPunct="0"/>
            <a:r>
              <a:rPr lang="en-US" altLang="zh-CN" dirty="0"/>
              <a:t>Both 15 kHz SCS and 30 kHz SCS are supported.</a:t>
            </a:r>
            <a:endParaRPr lang="zh-CN" altLang="zh-CN" dirty="0"/>
          </a:p>
          <a:p>
            <a:pPr lvl="2" hangingPunct="0"/>
            <a:r>
              <a:rPr lang="en-US" altLang="zh-CN" dirty="0"/>
              <a:t>Aim to define at most one Rel-18 </a:t>
            </a:r>
            <a:r>
              <a:rPr lang="en-US" altLang="zh-CN" dirty="0" err="1"/>
              <a:t>RedCap</a:t>
            </a:r>
            <a:r>
              <a:rPr lang="en-US" altLang="zh-CN" dirty="0"/>
              <a:t> UE type for further UE complexity reduction.</a:t>
            </a:r>
            <a:endParaRPr lang="zh-CN" altLang="zh-CN" dirty="0"/>
          </a:p>
          <a:p>
            <a:pPr lvl="2" hangingPunct="0">
              <a:spcBef>
                <a:spcPts val="0"/>
              </a:spcBef>
            </a:pPr>
            <a:r>
              <a:rPr lang="en-GB" altLang="zh-CN" dirty="0"/>
              <a:t>The existing UE capability framework is used, and changes to capability signalling are specified only if necessary. By default, all UE capabilities applicable to a Rel-17 </a:t>
            </a:r>
            <a:r>
              <a:rPr lang="en-GB" altLang="zh-CN" dirty="0" err="1"/>
              <a:t>RedCap</a:t>
            </a:r>
            <a:r>
              <a:rPr lang="en-GB" altLang="zh-CN" dirty="0"/>
              <a:t> UE are applicable unless otherwise specified.</a:t>
            </a:r>
            <a:endParaRPr lang="zh-CN" altLang="zh-CN" dirty="0"/>
          </a:p>
          <a:p>
            <a:pPr marL="0" indent="0" hangingPunct="0">
              <a:buNone/>
            </a:pPr>
            <a:r>
              <a:rPr lang="en-US" altLang="zh-CN" dirty="0"/>
              <a:t>Notes:</a:t>
            </a:r>
            <a:endParaRPr lang="zh-CN" altLang="zh-CN" dirty="0"/>
          </a:p>
          <a:p>
            <a:pPr lvl="1" hangingPunct="0"/>
            <a:r>
              <a:rPr lang="en-US" altLang="zh-CN" dirty="0"/>
              <a:t>The work defined as part of this WI is not to overlap with LPWA use cases.</a:t>
            </a:r>
            <a:endParaRPr lang="zh-CN" altLang="zh-CN" dirty="0"/>
          </a:p>
          <a:p>
            <a:pPr lvl="1" hangingPunct="0"/>
            <a:r>
              <a:rPr lang="en-US" altLang="zh-CN" dirty="0"/>
              <a:t>Coexistence with non-</a:t>
            </a:r>
            <a:r>
              <a:rPr lang="en-US" altLang="zh-CN" dirty="0" err="1"/>
              <a:t>RedCap</a:t>
            </a:r>
            <a:r>
              <a:rPr lang="en-US" altLang="zh-CN" dirty="0"/>
              <a:t> UEs and Rel-17 </a:t>
            </a:r>
            <a:r>
              <a:rPr lang="en-US" altLang="zh-CN" dirty="0" err="1"/>
              <a:t>RedCap</a:t>
            </a:r>
            <a:r>
              <a:rPr lang="en-US" altLang="zh-CN" dirty="0"/>
              <a:t> UEs </a:t>
            </a:r>
            <a:r>
              <a:rPr lang="en-GB" altLang="zh-CN" dirty="0"/>
              <a:t>should </a:t>
            </a:r>
            <a:r>
              <a:rPr lang="en-US" altLang="zh-CN" dirty="0"/>
              <a:t>be ensured.</a:t>
            </a:r>
            <a:endParaRPr lang="zh-CN" altLang="zh-CN" dirty="0"/>
          </a:p>
          <a:p>
            <a:pPr lvl="1"/>
            <a:r>
              <a:rPr lang="en-US" altLang="zh-CN" dirty="0"/>
              <a:t>This WI considers all applicable duplex modes unless otherwise specified.</a:t>
            </a:r>
          </a:p>
          <a:p>
            <a:pPr lvl="1"/>
            <a:r>
              <a:rPr lang="en-US" altLang="zh-CN" dirty="0">
                <a:solidFill>
                  <a:srgbClr val="FF0000"/>
                </a:solidFill>
              </a:rPr>
              <a:t>UE peak data rate reduction for UE is limited only with UE BB bandwidth reduction</a:t>
            </a:r>
            <a:endParaRPr lang="en-US" altLang="zh-CN" dirty="0"/>
          </a:p>
          <a:p>
            <a:pPr lvl="1"/>
            <a:r>
              <a:rPr lang="en-GB" altLang="zh-CN" dirty="0">
                <a:solidFill>
                  <a:srgbClr val="FF0000"/>
                </a:solidFill>
              </a:rPr>
              <a:t>This WI focuses on SA mode and single connectivity with operation in a single band at a time.</a:t>
            </a:r>
            <a:endParaRPr lang="en-US" altLang="zh-CN" dirty="0">
              <a:solidFill>
                <a:srgbClr val="FF0000"/>
              </a:solidFill>
            </a:endParaRPr>
          </a:p>
          <a:p>
            <a:pPr lvl="1"/>
            <a:endParaRPr lang="en-US" altLang="zh-CN" dirty="0"/>
          </a:p>
          <a:p>
            <a:pPr lvl="1"/>
            <a:endParaRPr lang="zh-CN" altLang="zh-CN" dirty="0"/>
          </a:p>
        </p:txBody>
      </p:sp>
    </p:spTree>
    <p:extLst>
      <p:ext uri="{BB962C8B-B14F-4D97-AF65-F5344CB8AC3E}">
        <p14:creationId xmlns:p14="http://schemas.microsoft.com/office/powerpoint/2010/main" val="1897124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0555" y="111095"/>
            <a:ext cx="10605125" cy="811851"/>
          </a:xfrm>
        </p:spPr>
        <p:txBody>
          <a:bodyPr>
            <a:normAutofit fontScale="90000"/>
          </a:bodyPr>
          <a:lstStyle/>
          <a:p>
            <a:r>
              <a:rPr lang="en-US" altLang="zh-CN" dirty="0"/>
              <a:t>Rel-18 </a:t>
            </a:r>
            <a:r>
              <a:rPr lang="en-US" altLang="zh-CN" dirty="0" err="1"/>
              <a:t>RedCap</a:t>
            </a:r>
            <a:r>
              <a:rPr lang="en-US" altLang="zh-CN" dirty="0"/>
              <a:t> WI approved in RAN#97e</a:t>
            </a:r>
            <a:endParaRPr lang="zh-CN" altLang="en-US" dirty="0"/>
          </a:p>
        </p:txBody>
      </p:sp>
      <p:sp>
        <p:nvSpPr>
          <p:cNvPr id="3" name="内容占位符 2"/>
          <p:cNvSpPr>
            <a:spLocks noGrp="1"/>
          </p:cNvSpPr>
          <p:nvPr>
            <p:ph idx="1"/>
          </p:nvPr>
        </p:nvSpPr>
        <p:spPr/>
        <p:txBody>
          <a:bodyPr>
            <a:normAutofit fontScale="70000" lnSpcReduction="20000"/>
          </a:bodyPr>
          <a:lstStyle/>
          <a:p>
            <a:pPr marL="0" indent="0" hangingPunct="0">
              <a:buNone/>
            </a:pPr>
            <a:r>
              <a:rPr lang="en-GB" altLang="zh-CN" dirty="0"/>
              <a:t>The objective is to specify support for the following enhancements: </a:t>
            </a:r>
            <a:endParaRPr lang="zh-CN" altLang="zh-CN" dirty="0"/>
          </a:p>
          <a:p>
            <a:pPr hangingPunct="0"/>
            <a:r>
              <a:rPr lang="en-GB" altLang="zh-CN" b="1" dirty="0"/>
              <a:t>Power saving/energy efficiency enhancements</a:t>
            </a:r>
            <a:endParaRPr lang="zh-CN" altLang="zh-CN" dirty="0"/>
          </a:p>
          <a:p>
            <a:pPr lvl="1" hangingPunct="0"/>
            <a:r>
              <a:rPr lang="en-GB" altLang="zh-CN" dirty="0"/>
              <a:t>Enhanced </a:t>
            </a:r>
            <a:r>
              <a:rPr lang="en-GB" altLang="zh-CN" dirty="0" err="1"/>
              <a:t>eDRX</a:t>
            </a:r>
            <a:r>
              <a:rPr lang="en-GB" altLang="zh-CN" dirty="0"/>
              <a:t> in RRC_INACTIVE (&gt;10.24s) [RAN2, RAN3, RAN4]</a:t>
            </a:r>
            <a:endParaRPr lang="zh-CN" altLang="zh-CN" dirty="0"/>
          </a:p>
          <a:p>
            <a:pPr lvl="2" hangingPunct="0"/>
            <a:r>
              <a:rPr lang="en-GB" altLang="zh-CN" dirty="0"/>
              <a:t>Note that this objective requires SA2 and CT1 involvement</a:t>
            </a:r>
            <a:endParaRPr lang="zh-CN" altLang="zh-CN" dirty="0"/>
          </a:p>
          <a:p>
            <a:pPr hangingPunct="0"/>
            <a:r>
              <a:rPr lang="en-GB" altLang="zh-CN" b="1" dirty="0"/>
              <a:t>Complexity/cost reduction</a:t>
            </a:r>
            <a:endParaRPr lang="zh-CN" altLang="zh-CN" dirty="0"/>
          </a:p>
          <a:p>
            <a:pPr lvl="1" hangingPunct="0"/>
            <a:r>
              <a:rPr lang="en-GB" altLang="zh-CN" dirty="0"/>
              <a:t>Further reduced UE complexity in FR1 [RAN1, RAN2, RAN4]</a:t>
            </a:r>
            <a:endParaRPr lang="zh-CN" altLang="zh-CN" dirty="0"/>
          </a:p>
          <a:p>
            <a:pPr lvl="2" hangingPunct="0"/>
            <a:r>
              <a:rPr lang="en-US" altLang="zh-CN" dirty="0"/>
              <a:t>UE BB bandwidth reduction</a:t>
            </a:r>
            <a:endParaRPr lang="zh-CN" altLang="zh-CN" dirty="0"/>
          </a:p>
          <a:p>
            <a:pPr lvl="3" hangingPunct="0"/>
            <a:r>
              <a:rPr lang="en-US" altLang="zh-CN" dirty="0"/>
              <a:t>5 MHz BB bandwidth only for PDSCH (for both unicast and broadcast) and PUSCH, with 20 MHz RF bandwidth for UL and DL</a:t>
            </a:r>
            <a:endParaRPr lang="zh-CN" altLang="zh-CN" dirty="0"/>
          </a:p>
          <a:p>
            <a:pPr lvl="3" hangingPunct="0"/>
            <a:r>
              <a:rPr lang="en-US" altLang="zh-CN" dirty="0"/>
              <a:t>The other physical channels and signals are still allowed to use a BWP up to the 20 MHz maximum UE RF+BB bandwidth.</a:t>
            </a:r>
            <a:endParaRPr lang="zh-CN" altLang="zh-CN" dirty="0"/>
          </a:p>
          <a:p>
            <a:pPr lvl="2" hangingPunct="0"/>
            <a:r>
              <a:rPr lang="en-GB" altLang="zh-CN" dirty="0"/>
              <a:t>UE peak data rate reduction</a:t>
            </a:r>
            <a:endParaRPr lang="zh-CN" altLang="zh-CN" dirty="0"/>
          </a:p>
          <a:p>
            <a:pPr lvl="3" hangingPunct="0"/>
            <a:r>
              <a:rPr lang="en-US" altLang="zh-CN" dirty="0"/>
              <a:t>Relaxation of the constraint (</a:t>
            </a:r>
            <a:r>
              <a:rPr lang="en-US" altLang="zh-CN" i="1" dirty="0" err="1"/>
              <a:t>v</a:t>
            </a:r>
            <a:r>
              <a:rPr lang="en-US" altLang="zh-CN" i="1" baseline="-25000" dirty="0" err="1"/>
              <a:t>Layers</a:t>
            </a:r>
            <a:r>
              <a:rPr lang="en-US" altLang="zh-CN" dirty="0" err="1"/>
              <a:t>·</a:t>
            </a:r>
            <a:r>
              <a:rPr lang="en-US" altLang="zh-CN" i="1" dirty="0" err="1"/>
              <a:t>Q</a:t>
            </a:r>
            <a:r>
              <a:rPr lang="en-US" altLang="zh-CN" i="1" baseline="-25000" dirty="0" err="1"/>
              <a:t>m</a:t>
            </a:r>
            <a:r>
              <a:rPr lang="en-US" altLang="zh-CN" dirty="0" err="1"/>
              <a:t>·</a:t>
            </a:r>
            <a:r>
              <a:rPr lang="en-US" altLang="zh-CN" i="1" dirty="0" err="1"/>
              <a:t>f</a:t>
            </a:r>
            <a:r>
              <a:rPr lang="en-US" altLang="zh-CN" dirty="0"/>
              <a:t> ≥ 4) for peak data rate reduction</a:t>
            </a:r>
            <a:endParaRPr lang="zh-CN" altLang="zh-CN" dirty="0"/>
          </a:p>
          <a:p>
            <a:pPr lvl="3" hangingPunct="0"/>
            <a:r>
              <a:rPr lang="en-US" altLang="zh-CN" dirty="0"/>
              <a:t>The relaxed constraint is, e.g., 1 (instead of 4).</a:t>
            </a:r>
            <a:endParaRPr lang="zh-CN" altLang="zh-CN" dirty="0"/>
          </a:p>
          <a:p>
            <a:pPr lvl="3" hangingPunct="0"/>
            <a:r>
              <a:rPr lang="en-US" altLang="zh-CN" dirty="0"/>
              <a:t>The parameters (</a:t>
            </a:r>
            <a:r>
              <a:rPr lang="en-US" altLang="zh-CN" i="1" dirty="0" err="1"/>
              <a:t>v</a:t>
            </a:r>
            <a:r>
              <a:rPr lang="en-US" altLang="zh-CN" i="1" baseline="-25000" dirty="0" err="1"/>
              <a:t>Layers</a:t>
            </a:r>
            <a:r>
              <a:rPr lang="en-US" altLang="zh-CN" dirty="0"/>
              <a:t>, </a:t>
            </a:r>
            <a:r>
              <a:rPr lang="en-US" altLang="zh-CN" i="1" dirty="0" err="1"/>
              <a:t>Q</a:t>
            </a:r>
            <a:r>
              <a:rPr lang="en-US" altLang="zh-CN" i="1" baseline="-25000" dirty="0" err="1"/>
              <a:t>m</a:t>
            </a:r>
            <a:r>
              <a:rPr lang="en-US" altLang="zh-CN" dirty="0"/>
              <a:t>, </a:t>
            </a:r>
            <a:r>
              <a:rPr lang="en-US" altLang="zh-CN" i="1" dirty="0"/>
              <a:t>f</a:t>
            </a:r>
            <a:r>
              <a:rPr lang="en-US" altLang="zh-CN" dirty="0"/>
              <a:t>) can be as in Rel-17 </a:t>
            </a:r>
            <a:r>
              <a:rPr lang="en-US" altLang="zh-CN" dirty="0" err="1"/>
              <a:t>RedCap</a:t>
            </a:r>
            <a:r>
              <a:rPr lang="en-US" altLang="zh-CN" dirty="0"/>
              <a:t>.</a:t>
            </a:r>
            <a:endParaRPr lang="zh-CN" altLang="zh-CN" dirty="0"/>
          </a:p>
          <a:p>
            <a:pPr lvl="2" hangingPunct="0"/>
            <a:r>
              <a:rPr lang="en-US" altLang="zh-CN" dirty="0"/>
              <a:t>Both 15 kHz SCS and 30 kHz SCS are supported.</a:t>
            </a:r>
            <a:endParaRPr lang="zh-CN" altLang="zh-CN" dirty="0"/>
          </a:p>
          <a:p>
            <a:pPr lvl="2" hangingPunct="0"/>
            <a:r>
              <a:rPr lang="en-US" altLang="zh-CN" dirty="0"/>
              <a:t>Aim to define at most one Rel-18 </a:t>
            </a:r>
            <a:r>
              <a:rPr lang="en-US" altLang="zh-CN" dirty="0" err="1"/>
              <a:t>RedCap</a:t>
            </a:r>
            <a:r>
              <a:rPr lang="en-US" altLang="zh-CN" dirty="0"/>
              <a:t> UE type for further UE complexity reduction.</a:t>
            </a:r>
            <a:endParaRPr lang="zh-CN" altLang="zh-CN" dirty="0"/>
          </a:p>
          <a:p>
            <a:pPr lvl="2" hangingPunct="0">
              <a:spcBef>
                <a:spcPts val="0"/>
              </a:spcBef>
            </a:pPr>
            <a:r>
              <a:rPr lang="en-GB" altLang="zh-CN" dirty="0"/>
              <a:t>The existing UE capability framework is used, and changes to capability signalling are specified only if necessary. By default, all UE capabilities applicable to a Rel-17 </a:t>
            </a:r>
            <a:r>
              <a:rPr lang="en-GB" altLang="zh-CN" dirty="0" err="1"/>
              <a:t>RedCap</a:t>
            </a:r>
            <a:r>
              <a:rPr lang="en-GB" altLang="zh-CN" dirty="0"/>
              <a:t> UE are applicable unless otherwise specified.</a:t>
            </a:r>
            <a:endParaRPr lang="zh-CN" altLang="zh-CN" dirty="0"/>
          </a:p>
          <a:p>
            <a:pPr marL="0" indent="0" hangingPunct="0">
              <a:buNone/>
            </a:pPr>
            <a:r>
              <a:rPr lang="en-US" altLang="zh-CN" dirty="0"/>
              <a:t>Notes:</a:t>
            </a:r>
            <a:endParaRPr lang="zh-CN" altLang="zh-CN" dirty="0"/>
          </a:p>
          <a:p>
            <a:pPr lvl="1" hangingPunct="0"/>
            <a:r>
              <a:rPr lang="en-US" altLang="zh-CN" dirty="0"/>
              <a:t>The work defined as part of this WI is not to overlap with LPWA use cases.</a:t>
            </a:r>
            <a:endParaRPr lang="zh-CN" altLang="zh-CN" dirty="0"/>
          </a:p>
          <a:p>
            <a:pPr lvl="1" hangingPunct="0"/>
            <a:r>
              <a:rPr lang="en-US" altLang="zh-CN" dirty="0"/>
              <a:t>Coexistence with non-</a:t>
            </a:r>
            <a:r>
              <a:rPr lang="en-US" altLang="zh-CN" dirty="0" err="1"/>
              <a:t>RedCap</a:t>
            </a:r>
            <a:r>
              <a:rPr lang="en-US" altLang="zh-CN" dirty="0"/>
              <a:t> UEs and Rel-17 </a:t>
            </a:r>
            <a:r>
              <a:rPr lang="en-US" altLang="zh-CN" dirty="0" err="1"/>
              <a:t>RedCap</a:t>
            </a:r>
            <a:r>
              <a:rPr lang="en-US" altLang="zh-CN" dirty="0"/>
              <a:t> UEs </a:t>
            </a:r>
            <a:r>
              <a:rPr lang="en-GB" altLang="zh-CN" dirty="0"/>
              <a:t>should </a:t>
            </a:r>
            <a:r>
              <a:rPr lang="en-US" altLang="zh-CN" dirty="0"/>
              <a:t>be ensured.</a:t>
            </a:r>
            <a:endParaRPr lang="zh-CN" altLang="zh-CN" dirty="0"/>
          </a:p>
          <a:p>
            <a:pPr lvl="1"/>
            <a:r>
              <a:rPr lang="en-US" altLang="zh-CN" dirty="0"/>
              <a:t>This WI considers all applicable duplex modes unless otherwise specified.</a:t>
            </a:r>
            <a:endParaRPr lang="zh-CN" altLang="zh-CN" dirty="0"/>
          </a:p>
        </p:txBody>
      </p:sp>
    </p:spTree>
    <p:extLst>
      <p:ext uri="{BB962C8B-B14F-4D97-AF65-F5344CB8AC3E}">
        <p14:creationId xmlns:p14="http://schemas.microsoft.com/office/powerpoint/2010/main" val="2738818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Outline</a:t>
            </a:r>
            <a:endParaRPr lang="zh-CN" altLang="en-US" dirty="0"/>
          </a:p>
        </p:txBody>
      </p:sp>
      <p:sp>
        <p:nvSpPr>
          <p:cNvPr id="3" name="内容占位符 2"/>
          <p:cNvSpPr>
            <a:spLocks noGrp="1"/>
          </p:cNvSpPr>
          <p:nvPr>
            <p:ph idx="1"/>
          </p:nvPr>
        </p:nvSpPr>
        <p:spPr/>
        <p:txBody>
          <a:bodyPr/>
          <a:lstStyle/>
          <a:p>
            <a:r>
              <a:rPr lang="en-US" altLang="zh-CN" dirty="0"/>
              <a:t>Remaining issues to be checked in RAN#98-e</a:t>
            </a:r>
          </a:p>
          <a:p>
            <a:r>
              <a:rPr lang="en-US" altLang="zh-CN" dirty="0"/>
              <a:t>Updated WI Scope</a:t>
            </a:r>
          </a:p>
        </p:txBody>
      </p:sp>
    </p:spTree>
    <p:extLst>
      <p:ext uri="{BB962C8B-B14F-4D97-AF65-F5344CB8AC3E}">
        <p14:creationId xmlns:p14="http://schemas.microsoft.com/office/powerpoint/2010/main" val="2095835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issues  </a:t>
            </a:r>
            <a:endParaRPr lang="zh-CN" altLang="en-US" dirty="0"/>
          </a:p>
        </p:txBody>
      </p:sp>
      <p:sp>
        <p:nvSpPr>
          <p:cNvPr id="3" name="内容占位符 2"/>
          <p:cNvSpPr>
            <a:spLocks noGrp="1"/>
          </p:cNvSpPr>
          <p:nvPr>
            <p:ph idx="1"/>
          </p:nvPr>
        </p:nvSpPr>
        <p:spPr/>
        <p:txBody>
          <a:bodyPr/>
          <a:lstStyle/>
          <a:p>
            <a:r>
              <a:rPr lang="en-US" altLang="zh-CN" dirty="0"/>
              <a:t> According to the discussion in RAN#97e meeting, the following issues should be checked in this RAN plenary meeting</a:t>
            </a:r>
          </a:p>
          <a:p>
            <a:pPr lvl="1" hangingPunct="0"/>
            <a:r>
              <a:rPr lang="en-US" altLang="zh-CN" dirty="0"/>
              <a:t>Whether UE peak data rate reduction for UE is limited only with UE BB bandwidth reduction or standalone</a:t>
            </a:r>
            <a:endParaRPr lang="zh-CN" altLang="zh-CN" dirty="0"/>
          </a:p>
          <a:p>
            <a:pPr lvl="1" hangingPunct="0"/>
            <a:r>
              <a:rPr lang="en-US" altLang="zh-CN" dirty="0"/>
              <a:t>Whether or not/how a separate early indication can</a:t>
            </a:r>
            <a:r>
              <a:rPr lang="en-GB" altLang="zh-CN" sz="1400" dirty="0"/>
              <a:t> </a:t>
            </a:r>
            <a:r>
              <a:rPr lang="en-US" altLang="zh-CN" dirty="0"/>
              <a:t> be supported</a:t>
            </a:r>
          </a:p>
          <a:p>
            <a:pPr lvl="1" hangingPunct="0"/>
            <a:r>
              <a:rPr lang="en-US" altLang="zh-CN" dirty="0"/>
              <a:t>Other restrictions of the WI (e.g., connectivity restrictions</a:t>
            </a:r>
            <a:r>
              <a:rPr lang="en-GB" altLang="zh-CN" sz="1400" dirty="0"/>
              <a:t> </a:t>
            </a:r>
            <a:r>
              <a:rPr lang="en-US" altLang="zh-CN" dirty="0"/>
              <a:t>, band, etc.)</a:t>
            </a:r>
            <a:endParaRPr lang="zh-CN" altLang="zh-CN" dirty="0"/>
          </a:p>
        </p:txBody>
      </p:sp>
    </p:spTree>
    <p:extLst>
      <p:ext uri="{BB962C8B-B14F-4D97-AF65-F5344CB8AC3E}">
        <p14:creationId xmlns:p14="http://schemas.microsoft.com/office/powerpoint/2010/main" val="39013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issue#1 </a:t>
            </a:r>
            <a:endParaRPr lang="zh-CN" altLang="en-US" dirty="0"/>
          </a:p>
        </p:txBody>
      </p:sp>
      <p:sp>
        <p:nvSpPr>
          <p:cNvPr id="3" name="内容占位符 2"/>
          <p:cNvSpPr>
            <a:spLocks noGrp="1"/>
          </p:cNvSpPr>
          <p:nvPr>
            <p:ph idx="1"/>
          </p:nvPr>
        </p:nvSpPr>
        <p:spPr>
          <a:xfrm>
            <a:off x="948868" y="1293860"/>
            <a:ext cx="10058400" cy="5044280"/>
          </a:xfrm>
        </p:spPr>
        <p:txBody>
          <a:bodyPr>
            <a:normAutofit fontScale="85000" lnSpcReduction="10000"/>
          </a:bodyPr>
          <a:lstStyle/>
          <a:p>
            <a:pPr lvl="1" hangingPunct="0">
              <a:buClr>
                <a:srgbClr val="E48312"/>
              </a:buClr>
            </a:pPr>
            <a:r>
              <a:rPr lang="en-US" altLang="zh-CN" dirty="0"/>
              <a:t>  Remaining issue #1: </a:t>
            </a:r>
            <a:r>
              <a:rPr lang="en-US" altLang="zh-CN" dirty="0">
                <a:solidFill>
                  <a:srgbClr val="000000">
                    <a:lumMod val="75000"/>
                    <a:lumOff val="25000"/>
                  </a:srgbClr>
                </a:solidFill>
              </a:rPr>
              <a:t>Whether UE peak data rate reduction for UE is limited only with UE BB bandwidth reduction or standalone</a:t>
            </a:r>
            <a:endParaRPr lang="zh-CN" altLang="zh-CN" dirty="0">
              <a:solidFill>
                <a:srgbClr val="000000">
                  <a:lumMod val="75000"/>
                  <a:lumOff val="25000"/>
                </a:srgbClr>
              </a:solidFill>
            </a:endParaRPr>
          </a:p>
          <a:p>
            <a:pPr marL="91440" lvl="1" indent="-91440">
              <a:spcBef>
                <a:spcPts val="1200"/>
              </a:spcBef>
              <a:spcAft>
                <a:spcPts val="200"/>
              </a:spcAft>
              <a:buSzPct val="100000"/>
              <a:buFont typeface="Wingdings" panose="05000000000000000000" pitchFamily="2" charset="2"/>
              <a:buChar char="n"/>
            </a:pPr>
            <a:endParaRPr lang="en-US" altLang="zh-CN" dirty="0"/>
          </a:p>
          <a:p>
            <a:pPr marL="91440" lvl="1" indent="-91440">
              <a:spcBef>
                <a:spcPts val="1200"/>
              </a:spcBef>
              <a:spcAft>
                <a:spcPts val="200"/>
              </a:spcAft>
              <a:buSzPct val="100000"/>
              <a:buFont typeface="Wingdings" panose="05000000000000000000" pitchFamily="2" charset="2"/>
              <a:buChar char="n"/>
            </a:pPr>
            <a:endParaRPr lang="en-US" altLang="zh-CN" dirty="0"/>
          </a:p>
          <a:p>
            <a:pPr marL="91440" lvl="1" indent="-91440">
              <a:spcBef>
                <a:spcPts val="1200"/>
              </a:spcBef>
              <a:spcAft>
                <a:spcPts val="200"/>
              </a:spcAft>
              <a:buSzPct val="100000"/>
              <a:buFont typeface="Wingdings" panose="05000000000000000000" pitchFamily="2" charset="2"/>
              <a:buChar char="n"/>
            </a:pPr>
            <a:endParaRPr lang="en-US" altLang="zh-CN" dirty="0"/>
          </a:p>
          <a:p>
            <a:pPr marL="0" lvl="1" indent="0">
              <a:spcBef>
                <a:spcPts val="1200"/>
              </a:spcBef>
              <a:spcAft>
                <a:spcPts val="200"/>
              </a:spcAft>
              <a:buSzPct val="100000"/>
              <a:buNone/>
            </a:pPr>
            <a:endParaRPr lang="en-US" altLang="zh-CN" dirty="0"/>
          </a:p>
          <a:p>
            <a:pPr marL="0" lvl="1" indent="0">
              <a:spcBef>
                <a:spcPts val="1200"/>
              </a:spcBef>
              <a:spcAft>
                <a:spcPts val="200"/>
              </a:spcAft>
              <a:buSzPct val="100000"/>
              <a:buNone/>
            </a:pPr>
            <a:endParaRPr lang="en-US" altLang="zh-CN" dirty="0"/>
          </a:p>
          <a:p>
            <a:pPr marL="91440" lvl="1" indent="-91440">
              <a:spcBef>
                <a:spcPts val="1200"/>
              </a:spcBef>
              <a:spcAft>
                <a:spcPts val="200"/>
              </a:spcAft>
              <a:buSzPct val="100000"/>
              <a:buFont typeface="Wingdings" panose="05000000000000000000" pitchFamily="2" charset="2"/>
              <a:buChar char="n"/>
            </a:pPr>
            <a:endParaRPr lang="en-US" altLang="zh-CN" dirty="0"/>
          </a:p>
          <a:p>
            <a:pPr marL="91440" lvl="1" indent="-91440">
              <a:spcBef>
                <a:spcPts val="1200"/>
              </a:spcBef>
              <a:spcAft>
                <a:spcPts val="200"/>
              </a:spcAft>
              <a:buSzPct val="100000"/>
              <a:buFont typeface="Wingdings" panose="05000000000000000000" pitchFamily="2" charset="2"/>
              <a:buChar char="n"/>
            </a:pPr>
            <a:r>
              <a:rPr lang="en-US" altLang="zh-CN" dirty="0"/>
              <a:t>Xiaomi’s view:</a:t>
            </a:r>
          </a:p>
          <a:p>
            <a:pPr marL="468630" lvl="2" indent="-285750">
              <a:spcBef>
                <a:spcPts val="1200"/>
              </a:spcBef>
              <a:spcAft>
                <a:spcPts val="200"/>
              </a:spcAft>
              <a:buSzPct val="100000"/>
              <a:buFont typeface="Arial" panose="020B0604020202020204" pitchFamily="34" charset="0"/>
              <a:buChar char="•"/>
            </a:pPr>
            <a:r>
              <a:rPr lang="en-US" altLang="zh-CN" dirty="0"/>
              <a:t>Analysis:</a:t>
            </a:r>
          </a:p>
          <a:p>
            <a:pPr marL="651510" lvl="3" indent="-285750">
              <a:spcBef>
                <a:spcPts val="1200"/>
              </a:spcBef>
              <a:spcAft>
                <a:spcPts val="200"/>
              </a:spcAft>
              <a:buSzPct val="100000"/>
              <a:buFont typeface="Arial" panose="020B0604020202020204" pitchFamily="34" charset="0"/>
              <a:buChar char="•"/>
            </a:pPr>
            <a:r>
              <a:rPr lang="en-US" altLang="zh-CN" dirty="0"/>
              <a:t> UE peak data rate reduction has been supported as an add-on solution in RAN1 meeting</a:t>
            </a:r>
          </a:p>
          <a:p>
            <a:pPr marL="651510" lvl="3" indent="-285750">
              <a:spcBef>
                <a:spcPts val="1200"/>
              </a:spcBef>
              <a:spcAft>
                <a:spcPts val="200"/>
              </a:spcAft>
              <a:buSzPct val="100000"/>
              <a:buFont typeface="Arial" panose="020B0604020202020204" pitchFamily="34" charset="0"/>
              <a:buChar char="•"/>
            </a:pPr>
            <a:r>
              <a:rPr lang="en-US" altLang="zh-CN" dirty="0"/>
              <a:t> According to the WID, the aim is to define at most one Rel-18 </a:t>
            </a:r>
            <a:r>
              <a:rPr lang="en-US" altLang="zh-CN" dirty="0" err="1"/>
              <a:t>RedCap</a:t>
            </a:r>
            <a:r>
              <a:rPr lang="en-US" altLang="zh-CN" dirty="0"/>
              <a:t> UE type for further UE complexity reduction</a:t>
            </a:r>
          </a:p>
          <a:p>
            <a:pPr marL="651510" lvl="3" indent="-285750">
              <a:spcBef>
                <a:spcPts val="1200"/>
              </a:spcBef>
              <a:spcAft>
                <a:spcPts val="200"/>
              </a:spcAft>
              <a:buSzPct val="100000"/>
              <a:buFont typeface="Arial" panose="020B0604020202020204" pitchFamily="34" charset="0"/>
              <a:buChar char="•"/>
            </a:pPr>
            <a:r>
              <a:rPr lang="en-US" altLang="zh-CN" dirty="0"/>
              <a:t>  The complexity reduction of PR1 is limited (~4%)</a:t>
            </a:r>
          </a:p>
          <a:p>
            <a:pPr marL="182880" lvl="2" indent="0">
              <a:spcBef>
                <a:spcPts val="1200"/>
              </a:spcBef>
              <a:spcAft>
                <a:spcPts val="200"/>
              </a:spcAft>
              <a:buSzPct val="100000"/>
              <a:buNone/>
            </a:pPr>
            <a:r>
              <a:rPr lang="en-US" altLang="zh-CN" dirty="0">
                <a:sym typeface="Wingdings" panose="05000000000000000000" pitchFamily="2" charset="2"/>
              </a:rPr>
              <a:t>UE peak data rate reduction for UE is limited only with UE BB bandwidth reduction</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3626798706"/>
              </p:ext>
            </p:extLst>
          </p:nvPr>
        </p:nvGraphicFramePr>
        <p:xfrm>
          <a:off x="1097280" y="1907437"/>
          <a:ext cx="10058400" cy="1935480"/>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4176619867"/>
                    </a:ext>
                  </a:extLst>
                </a:gridCol>
              </a:tblGrid>
              <a:tr h="370840">
                <a:tc>
                  <a:txBody>
                    <a:bodyPr/>
                    <a:lstStyle/>
                    <a:p>
                      <a:pPr>
                        <a:spcAft>
                          <a:spcPts val="0"/>
                        </a:spcAft>
                      </a:pPr>
                      <a:r>
                        <a:rPr lang="en-US" altLang="zh-CN" sz="1600" b="0" dirty="0">
                          <a:solidFill>
                            <a:schemeClr val="tx1"/>
                          </a:solidFill>
                          <a:effectLst/>
                          <a:highlight>
                            <a:srgbClr val="00FF00"/>
                          </a:highlight>
                          <a:latin typeface="Calibri" panose="020F0502020204030204" pitchFamily="34" charset="0"/>
                          <a:ea typeface="Arial Unicode MS" panose="020B0604020202020204"/>
                        </a:rPr>
                        <a:t>Agreements</a:t>
                      </a:r>
                      <a:r>
                        <a:rPr lang="en-US" altLang="zh-CN" sz="1600" b="0" dirty="0">
                          <a:solidFill>
                            <a:schemeClr val="tx1"/>
                          </a:solidFill>
                          <a:effectLst/>
                          <a:latin typeface="Calibri" panose="020F0502020204030204" pitchFamily="34" charset="0"/>
                          <a:ea typeface="Arial Unicode MS" panose="020B0604020202020204"/>
                        </a:rPr>
                        <a:t>:</a:t>
                      </a:r>
                      <a:endParaRPr lang="zh-CN" altLang="zh-CN" sz="1600" b="0" dirty="0">
                        <a:solidFill>
                          <a:schemeClr val="tx1"/>
                        </a:solidFill>
                        <a:effectLst/>
                        <a:latin typeface="Times New Roman" panose="02020603050405020304" pitchFamily="18" charset="0"/>
                        <a:ea typeface="Arial Unicode MS" panose="020B0604020202020204"/>
                      </a:endParaRPr>
                    </a:p>
                    <a:p>
                      <a:pPr marL="468630" lvl="2"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5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UE peak data rate reduction is supported at least as an add-on to UE BB bandwidth reduction,</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The constraint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v</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Layers</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·Q</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 4 is relaxed to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v</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Layers</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·Q</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 X.</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FFS: the value of X </a:t>
                      </a:r>
                      <a:endParaRPr lang="en-US" altLang="zh-CN" sz="1400" b="0" i="1" kern="1200" baseline="-250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marL="468630" lvl="2"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5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If UE peak data rate reduction is supported as a standalone feature,</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The constraint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v</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Layers</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·Q</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 4 is relaxed to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v</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Layers</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·Q</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 Y.</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FFS: the value of Y</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Note: Whether this option is supported will be decided in RAN plenary.</a:t>
                      </a:r>
                      <a:endParaRPr lang="zh-CN"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833902"/>
                  </a:ext>
                </a:extLst>
              </a:tr>
            </a:tbl>
          </a:graphicData>
        </a:graphic>
      </p:graphicFrame>
    </p:spTree>
    <p:extLst>
      <p:ext uri="{BB962C8B-B14F-4D97-AF65-F5344CB8AC3E}">
        <p14:creationId xmlns:p14="http://schemas.microsoft.com/office/powerpoint/2010/main" val="2804230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issue#2</a:t>
            </a:r>
            <a:endParaRPr lang="zh-CN" altLang="en-US" dirty="0"/>
          </a:p>
        </p:txBody>
      </p:sp>
      <p:sp>
        <p:nvSpPr>
          <p:cNvPr id="3" name="内容占位符 2"/>
          <p:cNvSpPr>
            <a:spLocks noGrp="1"/>
          </p:cNvSpPr>
          <p:nvPr>
            <p:ph idx="1"/>
          </p:nvPr>
        </p:nvSpPr>
        <p:spPr/>
        <p:txBody>
          <a:bodyPr/>
          <a:lstStyle/>
          <a:p>
            <a:pPr lvl="1" hangingPunct="0"/>
            <a:r>
              <a:rPr lang="en-US" altLang="zh-CN" dirty="0"/>
              <a:t>  Remaining issue #2: Whether or not/how a separate early indication can</a:t>
            </a:r>
            <a:r>
              <a:rPr lang="en-GB" altLang="zh-CN" sz="1400" dirty="0"/>
              <a:t> </a:t>
            </a:r>
            <a:r>
              <a:rPr lang="en-US" altLang="zh-CN" dirty="0"/>
              <a:t> be supported</a:t>
            </a:r>
          </a:p>
          <a:p>
            <a:pPr lvl="2" hangingPunct="0">
              <a:buFont typeface="Wingdings" panose="05000000000000000000" pitchFamily="2" charset="2"/>
              <a:buChar char="n"/>
            </a:pPr>
            <a:r>
              <a:rPr lang="en-US" altLang="zh-CN" dirty="0"/>
              <a:t>The timeline requirement between Msg2 and Msg3</a:t>
            </a:r>
          </a:p>
          <a:p>
            <a:pPr lvl="1" hangingPunct="0"/>
            <a:endParaRPr lang="en-US" altLang="zh-CN" dirty="0"/>
          </a:p>
          <a:p>
            <a:pPr lvl="1" hangingPunct="0"/>
            <a:endParaRPr lang="en-US" altLang="zh-CN" dirty="0"/>
          </a:p>
          <a:p>
            <a:pPr lvl="1" hangingPunct="0"/>
            <a:endParaRPr lang="en-US" altLang="zh-CN" dirty="0"/>
          </a:p>
          <a:p>
            <a:pPr lvl="1" hangingPunct="0"/>
            <a:endParaRPr lang="en-US" altLang="zh-CN" dirty="0"/>
          </a:p>
          <a:p>
            <a:pPr lvl="1" hangingPunct="0"/>
            <a:endParaRPr lang="en-US" altLang="zh-CN" dirty="0"/>
          </a:p>
          <a:p>
            <a:pPr lvl="1" hangingPunct="0"/>
            <a:endParaRPr lang="en-US" altLang="zh-CN" dirty="0"/>
          </a:p>
          <a:p>
            <a:pPr lvl="2" hangingPunct="0">
              <a:buFont typeface="Wingdings" panose="05000000000000000000" pitchFamily="2" charset="2"/>
              <a:buChar char="n"/>
            </a:pPr>
            <a:r>
              <a:rPr lang="en-US" altLang="zh-CN" dirty="0"/>
              <a:t>Observation 1 </a:t>
            </a:r>
          </a:p>
          <a:p>
            <a:pPr lvl="3" hangingPunct="0">
              <a:buFont typeface="Calibri" panose="020F0502020204030204" pitchFamily="34" charset="0"/>
              <a:buChar char="−"/>
            </a:pPr>
            <a:r>
              <a:rPr lang="en-US" altLang="zh-CN" dirty="0"/>
              <a:t>For the case where the number of RBs allocated for RAR PDSCH is larger than 5MHz, separate early indication by Msg1 enables the </a:t>
            </a:r>
            <a:r>
              <a:rPr lang="en-US" altLang="zh-CN" dirty="0" err="1"/>
              <a:t>gNB</a:t>
            </a:r>
            <a:r>
              <a:rPr lang="en-US" altLang="zh-CN" dirty="0"/>
              <a:t> to identify the UE type before allocating appropriate time domain resources to meet the timeline requirements for both legacy UEs and Rel-18 </a:t>
            </a:r>
            <a:r>
              <a:rPr lang="en-US" altLang="zh-CN" dirty="0" err="1"/>
              <a:t>RedCap</a:t>
            </a:r>
            <a:r>
              <a:rPr lang="en-US" altLang="zh-CN" dirty="0"/>
              <a:t> UEs</a:t>
            </a:r>
          </a:p>
          <a:p>
            <a:pPr marL="91440" lvl="1" indent="-91440">
              <a:spcBef>
                <a:spcPts val="1200"/>
              </a:spcBef>
              <a:spcAft>
                <a:spcPts val="200"/>
              </a:spcAft>
              <a:buSzPct val="100000"/>
              <a:buFont typeface="Wingdings" panose="05000000000000000000" pitchFamily="2" charset="2"/>
              <a:buChar char="n"/>
            </a:pPr>
            <a:endParaRPr lang="en-US" altLang="zh-CN" dirty="0"/>
          </a:p>
          <a:p>
            <a:pPr marL="91440" lvl="1" indent="-91440">
              <a:spcBef>
                <a:spcPts val="1200"/>
              </a:spcBef>
              <a:spcAft>
                <a:spcPts val="200"/>
              </a:spcAft>
              <a:buSzPct val="100000"/>
              <a:buFont typeface="Wingdings" panose="05000000000000000000" pitchFamily="2" charset="2"/>
              <a:buChar char="n"/>
            </a:pPr>
            <a:endParaRPr lang="en-US" altLang="zh-CN" dirty="0"/>
          </a:p>
          <a:p>
            <a:pPr marL="0" lvl="1" indent="0">
              <a:spcBef>
                <a:spcPts val="1200"/>
              </a:spcBef>
              <a:spcAft>
                <a:spcPts val="200"/>
              </a:spcAft>
              <a:buSzPct val="100000"/>
              <a:buNone/>
            </a:pPr>
            <a:endParaRPr lang="en-US" altLang="zh-CN" dirty="0"/>
          </a:p>
          <a:p>
            <a:pPr marL="0" lvl="1" indent="0">
              <a:spcBef>
                <a:spcPts val="1200"/>
              </a:spcBef>
              <a:spcAft>
                <a:spcPts val="200"/>
              </a:spcAft>
              <a:buSzPct val="100000"/>
              <a:buNone/>
            </a:pPr>
            <a:endParaRPr lang="en-US" altLang="zh-CN" dirty="0"/>
          </a:p>
        </p:txBody>
      </p:sp>
      <p:graphicFrame>
        <p:nvGraphicFramePr>
          <p:cNvPr id="7" name="表格 6"/>
          <p:cNvGraphicFramePr>
            <a:graphicFrameLocks noGrp="1"/>
          </p:cNvGraphicFramePr>
          <p:nvPr>
            <p:extLst>
              <p:ext uri="{D42A27DB-BD31-4B8C-83A1-F6EECF244321}">
                <p14:modId xmlns:p14="http://schemas.microsoft.com/office/powerpoint/2010/main" val="688307398"/>
              </p:ext>
            </p:extLst>
          </p:nvPr>
        </p:nvGraphicFramePr>
        <p:xfrm>
          <a:off x="1097280" y="2261706"/>
          <a:ext cx="10058400" cy="1994322"/>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4176619867"/>
                    </a:ext>
                  </a:extLst>
                </a:gridCol>
              </a:tblGrid>
              <a:tr h="1994322">
                <a:tc>
                  <a:txBody>
                    <a:bodyPr/>
                    <a:lstStyle/>
                    <a:p>
                      <a:pPr>
                        <a:spcAft>
                          <a:spcPts val="0"/>
                        </a:spcAft>
                      </a:pPr>
                      <a:r>
                        <a:rPr lang="en-US" altLang="zh-CN" sz="1600" b="0" dirty="0">
                          <a:solidFill>
                            <a:schemeClr val="tx1"/>
                          </a:solidFill>
                          <a:effectLst/>
                          <a:highlight>
                            <a:srgbClr val="00FF00"/>
                          </a:highlight>
                          <a:latin typeface="Calibri" panose="020F0502020204030204" pitchFamily="34" charset="0"/>
                          <a:ea typeface="Arial Unicode MS" panose="020B0604020202020204"/>
                        </a:rPr>
                        <a:t>Agreements</a:t>
                      </a:r>
                      <a:r>
                        <a:rPr lang="en-US" altLang="zh-CN" sz="1600" b="0" dirty="0">
                          <a:solidFill>
                            <a:schemeClr val="tx1"/>
                          </a:solidFill>
                          <a:effectLst/>
                          <a:latin typeface="Calibri" panose="020F0502020204030204" pitchFamily="34" charset="0"/>
                          <a:ea typeface="Arial Unicode MS" panose="020B0604020202020204"/>
                        </a:rPr>
                        <a:t>:</a:t>
                      </a:r>
                      <a:endParaRPr lang="zh-CN" altLang="zh-CN" sz="1600" b="0" dirty="0">
                        <a:solidFill>
                          <a:schemeClr val="tx1"/>
                        </a:solidFill>
                        <a:effectLst/>
                        <a:latin typeface="Times New Roman" panose="02020603050405020304" pitchFamily="18" charset="0"/>
                        <a:ea typeface="Arial Unicode MS" panose="020B0604020202020204"/>
                      </a:endParaRPr>
                    </a:p>
                    <a:p>
                      <a:pPr marL="468630" lvl="2"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For UE BB bandwidth reduction, for RAR (PDSCH) to Rel-18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RedCap</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UEs, the scheduling of RAR PDSCH is allowed to be larger than the maximum number of unicast PRBs that the UE can process per slot.</a:t>
                      </a:r>
                    </a:p>
                    <a:p>
                      <a:pPr marL="468630" lvl="2"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When the scheduling of RAR PDSCH is larger than the maximum number of unicast PRBs that the UE can process per slot,</a:t>
                      </a:r>
                    </a:p>
                    <a:p>
                      <a:pPr marL="651510" lvl="3" indent="-285750" algn="l" defTabSz="914400" rtl="0" eaLnBrk="1" latinLnBrk="0" hangingPunct="1">
                        <a:lnSpc>
                          <a:spcPct val="100000"/>
                        </a:lnSpc>
                        <a:spcBef>
                          <a:spcPts val="600"/>
                        </a:spcBef>
                        <a:spcAft>
                          <a:spcPts val="0"/>
                        </a:spcAft>
                        <a:buClr>
                          <a:schemeClr val="accent1"/>
                        </a:buClr>
                        <a:buSzPct val="100000"/>
                        <a:buFont typeface="Arial" panose="020B0604020202020204" pitchFamily="34" charset="0"/>
                        <a:buChar char="•"/>
                      </a:pPr>
                      <a:r>
                        <a:rPr lang="en-US" altLang="zh-CN" sz="12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The UE receives the RAR and correspondingly transmits Msg3 if the TDRA for Msg3 in UL grant in RAR indicates that the time between RAR reception and Msg3 transmission is NOT smaller than NT,1 + NT,2 + 0.5 + X </a:t>
                      </a:r>
                      <a:r>
                        <a:rPr lang="en-US" altLang="zh-CN" sz="12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ms.</a:t>
                      </a:r>
                      <a:endParaRPr lang="en-US" altLang="zh-CN" sz="12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marL="651510" lvl="3" indent="39600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1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FFS: value(s) of X</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2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Otherwise, the UE behavior is up to the UE implementation.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833902"/>
                  </a:ext>
                </a:extLst>
              </a:tr>
            </a:tbl>
          </a:graphicData>
        </a:graphic>
      </p:graphicFrame>
    </p:spTree>
    <p:extLst>
      <p:ext uri="{BB962C8B-B14F-4D97-AF65-F5344CB8AC3E}">
        <p14:creationId xmlns:p14="http://schemas.microsoft.com/office/powerpoint/2010/main" val="620427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issue#2 </a:t>
            </a:r>
            <a:endParaRPr lang="zh-CN" altLang="en-US" dirty="0"/>
          </a:p>
        </p:txBody>
      </p:sp>
      <p:sp>
        <p:nvSpPr>
          <p:cNvPr id="3" name="内容占位符 2"/>
          <p:cNvSpPr>
            <a:spLocks noGrp="1"/>
          </p:cNvSpPr>
          <p:nvPr>
            <p:ph idx="1"/>
          </p:nvPr>
        </p:nvSpPr>
        <p:spPr/>
        <p:txBody>
          <a:bodyPr/>
          <a:lstStyle/>
          <a:p>
            <a:pPr lvl="1" hangingPunct="0"/>
            <a:r>
              <a:rPr lang="en-US" altLang="zh-CN" dirty="0"/>
              <a:t>  Remaining issue #2: Whether or not/how a separate early indication can</a:t>
            </a:r>
            <a:r>
              <a:rPr lang="en-GB" altLang="zh-CN" sz="1400" dirty="0"/>
              <a:t> </a:t>
            </a:r>
            <a:r>
              <a:rPr lang="en-US" altLang="zh-CN" dirty="0"/>
              <a:t> be supported</a:t>
            </a:r>
          </a:p>
          <a:p>
            <a:pPr lvl="2" hangingPunct="0">
              <a:buClr>
                <a:srgbClr val="E48312"/>
              </a:buClr>
              <a:buFont typeface="Wingdings" panose="05000000000000000000" pitchFamily="2" charset="2"/>
              <a:buChar char="n"/>
            </a:pPr>
            <a:r>
              <a:rPr lang="en-US" altLang="zh-CN" dirty="0">
                <a:solidFill>
                  <a:srgbClr val="000000">
                    <a:lumMod val="75000"/>
                    <a:lumOff val="25000"/>
                  </a:srgbClr>
                </a:solidFill>
              </a:rPr>
              <a:t>Msg3 PUSCH bandwidth</a:t>
            </a:r>
          </a:p>
          <a:p>
            <a:pPr lvl="1" hangingPunct="0"/>
            <a:endParaRPr lang="en-US" altLang="zh-CN" dirty="0"/>
          </a:p>
          <a:p>
            <a:pPr lvl="1" hangingPunct="0"/>
            <a:endParaRPr lang="en-US" altLang="zh-CN" dirty="0"/>
          </a:p>
          <a:p>
            <a:pPr marL="0" lvl="1" indent="0">
              <a:spcBef>
                <a:spcPts val="1200"/>
              </a:spcBef>
              <a:spcAft>
                <a:spcPts val="200"/>
              </a:spcAft>
              <a:buSzPct val="100000"/>
              <a:buNone/>
            </a:pPr>
            <a:endParaRPr lang="en-US" altLang="zh-CN" dirty="0"/>
          </a:p>
          <a:p>
            <a:pPr lvl="1" hangingPunct="0">
              <a:buFont typeface="Wingdings" panose="05000000000000000000" pitchFamily="2" charset="2"/>
              <a:buChar char="n"/>
            </a:pPr>
            <a:endParaRPr lang="en-US" altLang="zh-CN" dirty="0"/>
          </a:p>
          <a:p>
            <a:pPr lvl="2" hangingPunct="0">
              <a:buFont typeface="Wingdings" panose="05000000000000000000" pitchFamily="2" charset="2"/>
              <a:buChar char="n"/>
            </a:pPr>
            <a:r>
              <a:rPr lang="en-US" altLang="zh-CN" dirty="0"/>
              <a:t>Observation 2</a:t>
            </a:r>
          </a:p>
          <a:p>
            <a:pPr lvl="3" hangingPunct="0">
              <a:buFont typeface="Calibri" panose="020F0502020204030204" pitchFamily="34" charset="0"/>
              <a:buChar char="−"/>
            </a:pPr>
            <a:r>
              <a:rPr lang="en-US" altLang="zh-CN" dirty="0"/>
              <a:t>For the case where the payload size of Msg3 is relatively large (e.g., for Msg3 group B, or for RA-SDT), it is necessary for </a:t>
            </a:r>
            <a:r>
              <a:rPr lang="en-US" altLang="zh-CN" dirty="0" err="1"/>
              <a:t>gNB</a:t>
            </a:r>
            <a:r>
              <a:rPr lang="en-US" altLang="zh-CN" dirty="0"/>
              <a:t> to recognize the UE type in advance before allocating the frequency domain resources, considering that the number of RBs for legacy UEs may need to be larger than 5MHz</a:t>
            </a:r>
          </a:p>
        </p:txBody>
      </p:sp>
      <p:graphicFrame>
        <p:nvGraphicFramePr>
          <p:cNvPr id="7" name="表格 6"/>
          <p:cNvGraphicFramePr>
            <a:graphicFrameLocks noGrp="1"/>
          </p:cNvGraphicFramePr>
          <p:nvPr>
            <p:extLst>
              <p:ext uri="{D42A27DB-BD31-4B8C-83A1-F6EECF244321}">
                <p14:modId xmlns:p14="http://schemas.microsoft.com/office/powerpoint/2010/main" val="4044264515"/>
              </p:ext>
            </p:extLst>
          </p:nvPr>
        </p:nvGraphicFramePr>
        <p:xfrm>
          <a:off x="1269626" y="2393717"/>
          <a:ext cx="10058400" cy="1051560"/>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4176619867"/>
                    </a:ext>
                  </a:extLst>
                </a:gridCol>
              </a:tblGrid>
              <a:tr h="811135">
                <a:tc>
                  <a:txBody>
                    <a:bodyPr/>
                    <a:lstStyle/>
                    <a:p>
                      <a:pPr>
                        <a:spcAft>
                          <a:spcPts val="0"/>
                        </a:spcAft>
                      </a:pPr>
                      <a:r>
                        <a:rPr lang="en-US" altLang="zh-CN" sz="1600" b="0" dirty="0">
                          <a:solidFill>
                            <a:schemeClr val="tx1"/>
                          </a:solidFill>
                          <a:effectLst/>
                          <a:highlight>
                            <a:srgbClr val="00FF00"/>
                          </a:highlight>
                          <a:latin typeface="Calibri" panose="020F0502020204030204" pitchFamily="34" charset="0"/>
                          <a:ea typeface="Arial Unicode MS" panose="020B0604020202020204"/>
                        </a:rPr>
                        <a:t>Agreements</a:t>
                      </a:r>
                      <a:r>
                        <a:rPr lang="en-US" altLang="zh-CN" sz="1600" b="0" dirty="0">
                          <a:solidFill>
                            <a:schemeClr val="tx1"/>
                          </a:solidFill>
                          <a:effectLst/>
                          <a:latin typeface="Calibri" panose="020F0502020204030204" pitchFamily="34" charset="0"/>
                          <a:ea typeface="Arial Unicode MS" panose="020B0604020202020204"/>
                        </a:rPr>
                        <a:t>:</a:t>
                      </a:r>
                      <a:endParaRPr lang="zh-CN" altLang="zh-CN" sz="1600" b="0" dirty="0">
                        <a:solidFill>
                          <a:schemeClr val="tx1"/>
                        </a:solidFill>
                        <a:effectLst/>
                        <a:latin typeface="Times New Roman" panose="02020603050405020304" pitchFamily="18" charset="0"/>
                        <a:ea typeface="Arial Unicode MS" panose="020B0604020202020204"/>
                      </a:endParaRPr>
                    </a:p>
                    <a:p>
                      <a:pPr marL="468630" lvl="2" indent="-285750" algn="l" defTabSz="914400" rtl="0" eaLnBrk="1" latinLnBrk="0" hangingPunct="1">
                        <a:lnSpc>
                          <a:spcPct val="10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For UE BB complexity reduction, a UE is not expected to receive an UL grant in a RAR or in a DCI scrambled with TC-RNTI with a Msg3 PUSCH resource allocation spanning a bandwidth of more than ~5 MHz per slot or per hop, if applicable.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833902"/>
                  </a:ext>
                </a:extLst>
              </a:tr>
            </a:tbl>
          </a:graphicData>
        </a:graphic>
      </p:graphicFrame>
    </p:spTree>
    <p:extLst>
      <p:ext uri="{BB962C8B-B14F-4D97-AF65-F5344CB8AC3E}">
        <p14:creationId xmlns:p14="http://schemas.microsoft.com/office/powerpoint/2010/main" val="126626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issue#2 </a:t>
            </a:r>
            <a:endParaRPr lang="zh-CN" altLang="en-US" dirty="0"/>
          </a:p>
        </p:txBody>
      </p:sp>
      <p:sp>
        <p:nvSpPr>
          <p:cNvPr id="3" name="内容占位符 2"/>
          <p:cNvSpPr>
            <a:spLocks noGrp="1"/>
          </p:cNvSpPr>
          <p:nvPr>
            <p:ph idx="1"/>
          </p:nvPr>
        </p:nvSpPr>
        <p:spPr/>
        <p:txBody>
          <a:bodyPr>
            <a:normAutofit lnSpcReduction="10000"/>
          </a:bodyPr>
          <a:lstStyle/>
          <a:p>
            <a:pPr lvl="1" hangingPunct="0"/>
            <a:r>
              <a:rPr lang="en-US" altLang="zh-CN" dirty="0"/>
              <a:t>  Remaining issue #2: Whether or not/how a separate early indication can</a:t>
            </a:r>
            <a:r>
              <a:rPr lang="en-GB" altLang="zh-CN" sz="1400" dirty="0"/>
              <a:t> </a:t>
            </a:r>
            <a:r>
              <a:rPr lang="en-US" altLang="zh-CN" dirty="0"/>
              <a:t> be supported</a:t>
            </a:r>
          </a:p>
          <a:p>
            <a:pPr lvl="2" hangingPunct="0">
              <a:buClr>
                <a:srgbClr val="E48312"/>
              </a:buClr>
              <a:buFont typeface="Wingdings" panose="05000000000000000000" pitchFamily="2" charset="2"/>
              <a:buChar char="n"/>
            </a:pPr>
            <a:r>
              <a:rPr lang="en-US" altLang="zh-CN" dirty="0">
                <a:solidFill>
                  <a:srgbClr val="000000">
                    <a:lumMod val="75000"/>
                    <a:lumOff val="25000"/>
                  </a:srgbClr>
                </a:solidFill>
              </a:rPr>
              <a:t>Msg4 PDSCH bandwidth</a:t>
            </a:r>
          </a:p>
          <a:p>
            <a:pPr lvl="1" hangingPunct="0"/>
            <a:endParaRPr lang="en-US" altLang="zh-CN" dirty="0"/>
          </a:p>
          <a:p>
            <a:pPr lvl="1" hangingPunct="0"/>
            <a:endParaRPr lang="en-US" altLang="zh-CN" dirty="0"/>
          </a:p>
          <a:p>
            <a:pPr marL="0" lvl="1" indent="0">
              <a:spcBef>
                <a:spcPts val="1200"/>
              </a:spcBef>
              <a:spcAft>
                <a:spcPts val="200"/>
              </a:spcAft>
              <a:buSzPct val="100000"/>
              <a:buNone/>
            </a:pPr>
            <a:endParaRPr lang="en-US" altLang="zh-CN" dirty="0"/>
          </a:p>
          <a:p>
            <a:pPr marL="384048" lvl="2" indent="0" hangingPunct="0">
              <a:buNone/>
            </a:pPr>
            <a:endParaRPr lang="en-US" altLang="zh-CN" dirty="0"/>
          </a:p>
          <a:p>
            <a:pPr lvl="2" hangingPunct="0">
              <a:buFont typeface="Wingdings" panose="05000000000000000000" pitchFamily="2" charset="2"/>
              <a:buChar char="n"/>
            </a:pPr>
            <a:endParaRPr lang="en-US" altLang="zh-CN" dirty="0"/>
          </a:p>
          <a:p>
            <a:pPr lvl="2" hangingPunct="0">
              <a:buFont typeface="Wingdings" panose="05000000000000000000" pitchFamily="2" charset="2"/>
              <a:buChar char="n"/>
            </a:pPr>
            <a:r>
              <a:rPr lang="en-US" altLang="zh-CN" dirty="0"/>
              <a:t>Observation 3</a:t>
            </a:r>
          </a:p>
          <a:p>
            <a:pPr lvl="3" hangingPunct="0">
              <a:buFont typeface="Calibri" panose="020F0502020204030204" pitchFamily="34" charset="0"/>
              <a:buChar char="−"/>
            </a:pPr>
            <a:r>
              <a:rPr lang="en-US" altLang="zh-CN" dirty="0"/>
              <a:t>For Msg4 PDSCH, the limit on the number of allocated RBs could follow the above agreement for unicast PDSCH</a:t>
            </a:r>
          </a:p>
          <a:p>
            <a:pPr lvl="3" hangingPunct="0">
              <a:buFont typeface="Calibri" panose="020F0502020204030204" pitchFamily="34" charset="0"/>
              <a:buChar char="−"/>
            </a:pPr>
            <a:r>
              <a:rPr lang="en-US" altLang="zh-CN" dirty="0"/>
              <a:t>The payload of Msg4 may be large to carry the RRC signaling for the master cell group configuration by </a:t>
            </a:r>
            <a:r>
              <a:rPr lang="en-US" altLang="zh-CN" i="1" dirty="0" err="1"/>
              <a:t>cellGroupConfig</a:t>
            </a:r>
            <a:endParaRPr lang="en-US" altLang="zh-CN" i="1" dirty="0"/>
          </a:p>
          <a:p>
            <a:pPr lvl="3" hangingPunct="0">
              <a:buFont typeface="Calibri" panose="020F0502020204030204" pitchFamily="34" charset="0"/>
              <a:buChar char="−"/>
            </a:pPr>
            <a:r>
              <a:rPr lang="en-US" altLang="zh-CN" dirty="0"/>
              <a:t>Separate early indication via Msg1 or Msg3 is useful for the scheduling of Msg4</a:t>
            </a:r>
          </a:p>
          <a:p>
            <a:pPr lvl="3" hangingPunct="0">
              <a:buFont typeface="Calibri" panose="020F0502020204030204" pitchFamily="34" charset="0"/>
              <a:buChar char="−"/>
            </a:pPr>
            <a:endParaRPr lang="en-US" altLang="zh-CN" dirty="0"/>
          </a:p>
          <a:p>
            <a:pPr lvl="1" hangingPunct="0">
              <a:lnSpc>
                <a:spcPct val="100000"/>
              </a:lnSpc>
              <a:buFont typeface="Wingdings" panose="05000000000000000000" pitchFamily="2" charset="2"/>
              <a:buChar char="n"/>
            </a:pPr>
            <a:r>
              <a:rPr lang="en-US" altLang="zh-CN" dirty="0"/>
              <a:t>Xiaomi’s proposal</a:t>
            </a:r>
          </a:p>
          <a:p>
            <a:pPr lvl="3" hangingPunct="0">
              <a:buClr>
                <a:srgbClr val="E48312"/>
              </a:buClr>
              <a:buFont typeface="Wingdings" panose="05000000000000000000" pitchFamily="2" charset="2"/>
              <a:buChar char="Ø"/>
            </a:pPr>
            <a:r>
              <a:rPr lang="en-US" altLang="zh-CN" dirty="0">
                <a:solidFill>
                  <a:srgbClr val="000000">
                    <a:lumMod val="75000"/>
                    <a:lumOff val="25000"/>
                  </a:srgbClr>
                </a:solidFill>
              </a:rPr>
              <a:t>Support separate early indication via Msg1 and/or Msg3 for Rel-18 </a:t>
            </a:r>
            <a:r>
              <a:rPr lang="en-US" altLang="zh-CN" dirty="0" err="1">
                <a:solidFill>
                  <a:srgbClr val="000000">
                    <a:lumMod val="75000"/>
                    <a:lumOff val="25000"/>
                  </a:srgbClr>
                </a:solidFill>
              </a:rPr>
              <a:t>RedCap</a:t>
            </a:r>
            <a:r>
              <a:rPr lang="en-US" altLang="zh-CN" dirty="0">
                <a:solidFill>
                  <a:srgbClr val="000000">
                    <a:lumMod val="75000"/>
                    <a:lumOff val="25000"/>
                  </a:srgbClr>
                </a:solidFill>
              </a:rPr>
              <a:t> UEs</a:t>
            </a:r>
          </a:p>
          <a:p>
            <a:pPr lvl="3" hangingPunct="0">
              <a:buFont typeface="Calibri" panose="020F0502020204030204" pitchFamily="34" charset="0"/>
              <a:buChar char="−"/>
            </a:pPr>
            <a:endParaRPr lang="en-US" altLang="zh-CN" dirty="0"/>
          </a:p>
        </p:txBody>
      </p:sp>
      <p:graphicFrame>
        <p:nvGraphicFramePr>
          <p:cNvPr id="7" name="表格 6"/>
          <p:cNvGraphicFramePr>
            <a:graphicFrameLocks noGrp="1"/>
          </p:cNvGraphicFramePr>
          <p:nvPr>
            <p:extLst>
              <p:ext uri="{D42A27DB-BD31-4B8C-83A1-F6EECF244321}">
                <p14:modId xmlns:p14="http://schemas.microsoft.com/office/powerpoint/2010/main" val="3950555016"/>
              </p:ext>
            </p:extLst>
          </p:nvPr>
        </p:nvGraphicFramePr>
        <p:xfrm>
          <a:off x="1394099" y="2230945"/>
          <a:ext cx="10058400" cy="1341120"/>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4176619867"/>
                    </a:ext>
                  </a:extLst>
                </a:gridCol>
              </a:tblGrid>
              <a:tr h="811135">
                <a:tc>
                  <a:txBody>
                    <a:bodyPr/>
                    <a:lstStyle/>
                    <a:p>
                      <a:pPr>
                        <a:spcAft>
                          <a:spcPts val="0"/>
                        </a:spcAft>
                      </a:pPr>
                      <a:r>
                        <a:rPr lang="en-US" altLang="zh-CN" sz="1600" b="0" dirty="0">
                          <a:solidFill>
                            <a:schemeClr val="tx1"/>
                          </a:solidFill>
                          <a:effectLst/>
                          <a:highlight>
                            <a:srgbClr val="00FF00"/>
                          </a:highlight>
                          <a:latin typeface="Calibri" panose="020F0502020204030204" pitchFamily="34" charset="0"/>
                          <a:ea typeface="Arial Unicode MS" panose="020B0604020202020204"/>
                        </a:rPr>
                        <a:t>Agreements</a:t>
                      </a:r>
                      <a:r>
                        <a:rPr lang="en-US" altLang="zh-CN" sz="1600" b="0" dirty="0">
                          <a:solidFill>
                            <a:schemeClr val="tx1"/>
                          </a:solidFill>
                          <a:effectLst/>
                          <a:latin typeface="Calibri" panose="020F0502020204030204" pitchFamily="34" charset="0"/>
                          <a:ea typeface="Arial Unicode MS" panose="020B0604020202020204"/>
                        </a:rPr>
                        <a:t>:</a:t>
                      </a:r>
                      <a:endParaRPr lang="zh-CN" altLang="zh-CN" sz="1600" b="0" dirty="0">
                        <a:solidFill>
                          <a:schemeClr val="tx1"/>
                        </a:solidFill>
                        <a:effectLst/>
                        <a:latin typeface="Times New Roman" panose="02020603050405020304" pitchFamily="18" charset="0"/>
                        <a:ea typeface="Arial Unicode MS" panose="020B0604020202020204"/>
                      </a:endParaRPr>
                    </a:p>
                    <a:p>
                      <a:pPr marL="468630" lvl="2" indent="-285750" algn="l" defTabSz="914400" rtl="0" eaLnBrk="1" latinLnBrk="0" hangingPunct="1">
                        <a:lnSpc>
                          <a:spcPct val="10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For UE BB complexity reduction, a UE is able to receive a DL assignment in a DCI with a unicast PDSCH resource allocation spanning a bandwidth of more than ~5 MHz per slot.</a:t>
                      </a:r>
                    </a:p>
                    <a:p>
                      <a:pPr marL="468630" lvl="2" indent="-285750" algn="l" defTabSz="914400" rtl="0" eaLnBrk="1" latinLnBrk="0" hangingPunct="1">
                        <a:lnSpc>
                          <a:spcPct val="10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The number of PRB scheduled in DCI is not larger than the maximum number of PRB agreed in previous agreement from 110b-e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833902"/>
                  </a:ext>
                </a:extLst>
              </a:tr>
            </a:tbl>
          </a:graphicData>
        </a:graphic>
      </p:graphicFrame>
    </p:spTree>
    <p:extLst>
      <p:ext uri="{BB962C8B-B14F-4D97-AF65-F5344CB8AC3E}">
        <p14:creationId xmlns:p14="http://schemas.microsoft.com/office/powerpoint/2010/main" val="112832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issue#3 </a:t>
            </a:r>
            <a:endParaRPr lang="zh-CN" altLang="en-US" dirty="0"/>
          </a:p>
        </p:txBody>
      </p:sp>
      <p:sp>
        <p:nvSpPr>
          <p:cNvPr id="3" name="内容占位符 2"/>
          <p:cNvSpPr>
            <a:spLocks noGrp="1"/>
          </p:cNvSpPr>
          <p:nvPr>
            <p:ph idx="1"/>
          </p:nvPr>
        </p:nvSpPr>
        <p:spPr>
          <a:xfrm>
            <a:off x="1097280" y="1326400"/>
            <a:ext cx="10064145" cy="4456679"/>
          </a:xfrm>
        </p:spPr>
        <p:txBody>
          <a:bodyPr>
            <a:normAutofit/>
          </a:bodyPr>
          <a:lstStyle/>
          <a:p>
            <a:pPr lvl="1" fontAlgn="auto" hangingPunct="0">
              <a:lnSpc>
                <a:spcPct val="110000"/>
              </a:lnSpc>
            </a:pPr>
            <a:r>
              <a:rPr lang="en-US" altLang="zh-CN" sz="2400" dirty="0"/>
              <a:t>  Remaining issue #3: Other restrictions of the WI(e.g., connectivity restrictions</a:t>
            </a:r>
            <a:r>
              <a:rPr lang="en-GB" altLang="zh-CN" sz="2400" dirty="0"/>
              <a:t> </a:t>
            </a:r>
            <a:r>
              <a:rPr lang="en-US" altLang="zh-CN" sz="2400" dirty="0"/>
              <a:t>, band, etc.)</a:t>
            </a:r>
            <a:r>
              <a:rPr lang="en-GB" altLang="zh-CN" sz="2400" dirty="0"/>
              <a:t> </a:t>
            </a:r>
            <a:endParaRPr lang="zh-CN" altLang="zh-CN" sz="2400" dirty="0"/>
          </a:p>
          <a:p>
            <a:pPr marL="274320" lvl="2" indent="-91440">
              <a:spcBef>
                <a:spcPts val="1200"/>
              </a:spcBef>
              <a:spcAft>
                <a:spcPts val="200"/>
              </a:spcAft>
              <a:buSzPct val="100000"/>
              <a:buFont typeface="Wingdings" panose="05000000000000000000" pitchFamily="2" charset="2"/>
              <a:buChar char="n"/>
            </a:pPr>
            <a:r>
              <a:rPr lang="en-US" altLang="zh-CN" dirty="0"/>
              <a:t>Xiaomi’s view:</a:t>
            </a:r>
          </a:p>
          <a:p>
            <a:pPr marL="651510" lvl="3" indent="-285750">
              <a:spcBef>
                <a:spcPts val="1200"/>
              </a:spcBef>
              <a:spcAft>
                <a:spcPts val="200"/>
              </a:spcAft>
              <a:buSzPct val="100000"/>
              <a:buFont typeface="Arial" panose="020B0604020202020204" pitchFamily="34" charset="0"/>
              <a:buChar char="•"/>
            </a:pPr>
            <a:r>
              <a:rPr lang="en-US" altLang="zh-CN" dirty="0">
                <a:ea typeface="Arial Unicode MS" panose="020B0604020202020204"/>
              </a:rPr>
              <a:t>Analysis</a:t>
            </a:r>
          </a:p>
          <a:p>
            <a:pPr lvl="3" hangingPunct="0">
              <a:lnSpc>
                <a:spcPct val="110000"/>
              </a:lnSpc>
              <a:buSzPct val="100000"/>
            </a:pPr>
            <a:r>
              <a:rPr lang="en-US" altLang="zh-CN" sz="1400" dirty="0"/>
              <a:t>The Rel-17 </a:t>
            </a:r>
            <a:r>
              <a:rPr lang="en-US" altLang="zh-CN" sz="1400" dirty="0" err="1"/>
              <a:t>RedCap</a:t>
            </a:r>
            <a:r>
              <a:rPr lang="en-US" altLang="zh-CN" sz="1400" dirty="0"/>
              <a:t> UE supports only SA mode and non-CA operations</a:t>
            </a:r>
          </a:p>
          <a:p>
            <a:pPr lvl="3" hangingPunct="0">
              <a:lnSpc>
                <a:spcPct val="110000"/>
              </a:lnSpc>
              <a:buSzPct val="100000"/>
            </a:pPr>
            <a:r>
              <a:rPr lang="en-US" altLang="zh-CN" sz="1400" dirty="0"/>
              <a:t>Except for the baseband bandwidth of PDSCH and PUSCH, and the constraint value(</a:t>
            </a:r>
            <a:r>
              <a:rPr lang="en-US" altLang="zh-CN" sz="1400" i="1" dirty="0" err="1"/>
              <a:t>v</a:t>
            </a:r>
            <a:r>
              <a:rPr lang="en-US" altLang="zh-CN" sz="1400" i="1" baseline="-25000" dirty="0" err="1"/>
              <a:t>Layers</a:t>
            </a:r>
            <a:r>
              <a:rPr lang="en-US" altLang="zh-CN" sz="1400" dirty="0" err="1"/>
              <a:t>·</a:t>
            </a:r>
            <a:r>
              <a:rPr lang="en-US" altLang="zh-CN" sz="1400" i="1" dirty="0" err="1"/>
              <a:t>Q</a:t>
            </a:r>
            <a:r>
              <a:rPr lang="en-US" altLang="zh-CN" sz="1400" i="1" baseline="-25000" dirty="0" err="1"/>
              <a:t>m</a:t>
            </a:r>
            <a:r>
              <a:rPr lang="en-US" altLang="zh-CN" sz="1400" dirty="0" err="1"/>
              <a:t>·</a:t>
            </a:r>
            <a:r>
              <a:rPr lang="en-US" altLang="zh-CN" sz="1400" i="1" dirty="0" err="1"/>
              <a:t>f</a:t>
            </a:r>
            <a:r>
              <a:rPr lang="en-US" altLang="zh-CN" sz="1400" dirty="0"/>
              <a:t> ) in TS 38.306, functions of Rel-18 </a:t>
            </a:r>
            <a:r>
              <a:rPr lang="en-US" altLang="zh-CN" sz="1400" dirty="0" err="1"/>
              <a:t>eRedCap</a:t>
            </a:r>
            <a:r>
              <a:rPr lang="en-US" altLang="zh-CN" sz="1400" dirty="0"/>
              <a:t> UEs basically follow the ones of Rel-17 </a:t>
            </a:r>
            <a:r>
              <a:rPr lang="en-US" altLang="zh-CN" sz="1400" dirty="0" err="1"/>
              <a:t>RedCap</a:t>
            </a:r>
            <a:r>
              <a:rPr lang="en-US" altLang="zh-CN" sz="1400" dirty="0"/>
              <a:t> UEs</a:t>
            </a:r>
            <a:endParaRPr lang="en-US" altLang="zh-CN" dirty="0"/>
          </a:p>
          <a:p>
            <a:pPr marL="0" lvl="0" indent="0" fontAlgn="auto" hangingPunct="0">
              <a:buNone/>
            </a:pPr>
            <a:r>
              <a:rPr lang="en-US" altLang="zh-CN" sz="1800" dirty="0">
                <a:sym typeface="Wingdings" panose="05000000000000000000" pitchFamily="2" charset="2"/>
              </a:rPr>
              <a:t> </a:t>
            </a:r>
            <a:r>
              <a:rPr lang="en-GB" altLang="zh-CN" sz="1800" dirty="0"/>
              <a:t>This WI focuses on SA mode and single connectivity with operation in a single band at a time.</a:t>
            </a:r>
            <a:endParaRPr lang="en-US" altLang="zh-CN" sz="1800" dirty="0"/>
          </a:p>
          <a:p>
            <a:pPr marL="182880" lvl="2" indent="0">
              <a:spcBef>
                <a:spcPts val="1200"/>
              </a:spcBef>
              <a:spcAft>
                <a:spcPts val="200"/>
              </a:spcAft>
              <a:buSzPct val="100000"/>
              <a:buNone/>
            </a:pPr>
            <a:endParaRPr lang="en-US" altLang="zh-CN" dirty="0"/>
          </a:p>
        </p:txBody>
      </p:sp>
    </p:spTree>
    <p:extLst>
      <p:ext uri="{BB962C8B-B14F-4D97-AF65-F5344CB8AC3E}">
        <p14:creationId xmlns:p14="http://schemas.microsoft.com/office/powerpoint/2010/main" val="2389665404"/>
      </p:ext>
    </p:extLst>
  </p:cSld>
  <p:clrMapOvr>
    <a:masterClrMapping/>
  </p:clrMapOvr>
</p:sld>
</file>

<file path=ppt/theme/theme1.xml><?xml version="1.0" encoding="utf-8"?>
<a:theme xmlns:a="http://schemas.openxmlformats.org/drawingml/2006/main" name="部门模板">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部门模板" id="{E2DC5678-086C-4760-ACA1-B993FDAAF1C6}" vid="{051EAF1F-A00B-4BE4-A1C3-9344BDD4385D}"/>
    </a:ext>
  </a:extLst>
</a:theme>
</file>

<file path=docProps/app.xml><?xml version="1.0" encoding="utf-8"?>
<Properties xmlns="http://schemas.openxmlformats.org/officeDocument/2006/extended-properties" xmlns:vt="http://schemas.openxmlformats.org/officeDocument/2006/docPropsVTypes">
  <Template>部门模板</Template>
  <TotalTime>365</TotalTime>
  <Words>1194</Words>
  <Application>Microsoft Office PowerPoint</Application>
  <PresentationFormat>宽屏</PresentationFormat>
  <Paragraphs>149</Paragraphs>
  <Slides>11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vt:i4>
      </vt:variant>
    </vt:vector>
  </HeadingPairs>
  <TitlesOfParts>
    <vt:vector size="19" baseType="lpstr">
      <vt:lpstr>Arial Unicode MS</vt:lpstr>
      <vt:lpstr>宋体</vt:lpstr>
      <vt:lpstr>Arial</vt:lpstr>
      <vt:lpstr>Calibri</vt:lpstr>
      <vt:lpstr>Calibri Light</vt:lpstr>
      <vt:lpstr>Times New Roman</vt:lpstr>
      <vt:lpstr>Wingdings</vt:lpstr>
      <vt:lpstr>部门模板</vt:lpstr>
      <vt:lpstr>PowerPoint 演示文稿</vt:lpstr>
      <vt:lpstr>Rel-18 RedCap WI approved in RAN#97e</vt:lpstr>
      <vt:lpstr>Outline</vt:lpstr>
      <vt:lpstr>Remaining issues  </vt:lpstr>
      <vt:lpstr>Remaining issue#1 </vt:lpstr>
      <vt:lpstr>Remaining issue#2</vt:lpstr>
      <vt:lpstr>Remaining issue#2 </vt:lpstr>
      <vt:lpstr>Remaining issue#2 </vt:lpstr>
      <vt:lpstr>Remaining issue#3 </vt:lpstr>
      <vt:lpstr>Other clarification on e-DRX</vt:lpstr>
      <vt:lpstr>Updated WI scope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Redcap</dc:title>
  <dc:creator>Microsoft</dc:creator>
  <cp:lastModifiedBy>乔雪梅</cp:lastModifiedBy>
  <cp:revision>93</cp:revision>
  <dcterms:created xsi:type="dcterms:W3CDTF">2020-11-20T06:12:24Z</dcterms:created>
  <dcterms:modified xsi:type="dcterms:W3CDTF">2022-12-05T11:30:12Z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7e1afc330578407bb659acaae49a64f5">
    <vt:lpwstr>CWMMh6owy1ZIY1aoTxlGexzjghU6ygsBVvMsAGhiqTjtsYLhuec3YXOtK+8tEzAtjd+BrabSXmrju1+DwMLQdDYHQ==</vt:lpwstr>
  </property>
  <property fmtid="{D5CDD505-2E9C-101B-9397-08002B2CF9AE}" pid="3" name="CWMfa432e1cc4a7429db5c95f617696f86f">
    <vt:lpwstr>CWMErhlMDNjBJekIkgIshazHR2OrAW7K6ip8hW/uwy9dsqVtX2SwPj+mYu/K/KJZIw1g/J7KhbuAJgRB43f4XevcQ==</vt:lpwstr>
  </property>
</Properties>
</file>