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1"/>
  </p:notesMasterIdLst>
  <p:sldIdLst>
    <p:sldId id="376" r:id="rId2"/>
    <p:sldId id="1931" r:id="rId3"/>
    <p:sldId id="392" r:id="rId4"/>
    <p:sldId id="1939" r:id="rId5"/>
    <p:sldId id="396" r:id="rId6"/>
    <p:sldId id="395" r:id="rId7"/>
    <p:sldId id="1938" r:id="rId8"/>
    <p:sldId id="1936" r:id="rId9"/>
    <p:sldId id="347"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9" autoAdjust="0"/>
    <p:restoredTop sz="93302"/>
  </p:normalViewPr>
  <p:slideViewPr>
    <p:cSldViewPr snapToGrid="0">
      <p:cViewPr varScale="1">
        <p:scale>
          <a:sx n="99" d="100"/>
          <a:sy n="99" d="100"/>
        </p:scale>
        <p:origin x="960" y="1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2022/12/5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67367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138680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131567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1254778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7</a:t>
            </a:fld>
            <a:endParaRPr lang="zh-CN" altLang="en-US"/>
          </a:p>
        </p:txBody>
      </p:sp>
    </p:spTree>
    <p:extLst>
      <p:ext uri="{BB962C8B-B14F-4D97-AF65-F5344CB8AC3E}">
        <p14:creationId xmlns:p14="http://schemas.microsoft.com/office/powerpoint/2010/main" val="3844609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2022/12/5</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3021922"/>
            <a:ext cx="8653431" cy="2622508"/>
          </a:xfrm>
        </p:spPr>
        <p:txBody>
          <a:bodyPr/>
          <a:lstStyle/>
          <a:p>
            <a:r>
              <a:rPr lang="en-GB" altLang="zh-CN" sz="1600" b="1" dirty="0">
                <a:solidFill>
                  <a:schemeClr val="bg1"/>
                </a:solidFill>
              </a:rPr>
              <a:t>3GPP TSG RAN Meeting #98-e 	 				RP-22</a:t>
            </a:r>
            <a:r>
              <a:rPr lang="en-US" altLang="zh-CN" sz="1600" b="1" dirty="0">
                <a:solidFill>
                  <a:schemeClr val="bg1"/>
                </a:solidFill>
              </a:rPr>
              <a:t>3099</a:t>
            </a:r>
            <a:endParaRPr lang="zh-CN" altLang="zh-CN" sz="1600" dirty="0">
              <a:solidFill>
                <a:schemeClr val="bg1"/>
              </a:solidFill>
            </a:endParaRPr>
          </a:p>
          <a:p>
            <a:r>
              <a:rPr lang="en-GB" altLang="zh-CN" sz="1600" b="1" dirty="0">
                <a:solidFill>
                  <a:schemeClr val="bg1"/>
                </a:solidFill>
              </a:rPr>
              <a:t>Electronic Meeting,</a:t>
            </a:r>
            <a:r>
              <a:rPr lang="zh-CN" altLang="en-US" sz="1600" b="1" dirty="0">
                <a:solidFill>
                  <a:schemeClr val="bg1"/>
                </a:solidFill>
              </a:rPr>
              <a:t> </a:t>
            </a:r>
            <a:r>
              <a:rPr lang="en-US" altLang="zh-CN" sz="1600" b="1" dirty="0">
                <a:solidFill>
                  <a:schemeClr val="bg1"/>
                </a:solidFill>
              </a:rPr>
              <a:t>December</a:t>
            </a:r>
            <a:r>
              <a:rPr lang="zh-CN" altLang="en-US" sz="1600" b="1" dirty="0">
                <a:solidFill>
                  <a:schemeClr val="bg1"/>
                </a:solidFill>
              </a:rPr>
              <a:t> </a:t>
            </a:r>
            <a:r>
              <a:rPr lang="en-US" altLang="zh-CN" sz="1600" b="1" dirty="0">
                <a:solidFill>
                  <a:schemeClr val="bg1"/>
                </a:solidFill>
              </a:rPr>
              <a:t>12-16</a:t>
            </a:r>
            <a:r>
              <a:rPr lang="en-GB" altLang="zh-CN" sz="1600" b="1" dirty="0">
                <a:solidFill>
                  <a:schemeClr val="bg1"/>
                </a:solidFill>
              </a:rPr>
              <a:t>, 202</a:t>
            </a:r>
            <a:r>
              <a:rPr lang="en-US" altLang="zh-CN" sz="1600" b="1" dirty="0">
                <a:solidFill>
                  <a:schemeClr val="bg1"/>
                </a:solidFill>
              </a:rPr>
              <a:t>2</a:t>
            </a:r>
            <a:endParaRPr lang="zh-CN" altLang="zh-CN" sz="1600" dirty="0">
              <a:solidFill>
                <a:schemeClr val="bg1"/>
              </a:solidFill>
            </a:endParaRPr>
          </a:p>
          <a:p>
            <a:endParaRPr lang="zh-CN" altLang="en-US" dirty="0"/>
          </a:p>
        </p:txBody>
      </p:sp>
      <p:sp>
        <p:nvSpPr>
          <p:cNvPr id="3" name="文本占位符 2"/>
          <p:cNvSpPr>
            <a:spLocks noGrp="1"/>
          </p:cNvSpPr>
          <p:nvPr>
            <p:ph type="body" sz="quarter" idx="35"/>
          </p:nvPr>
        </p:nvSpPr>
        <p:spPr>
          <a:xfrm>
            <a:off x="754960" y="4936136"/>
            <a:ext cx="3709464" cy="607346"/>
          </a:xfrm>
        </p:spPr>
        <p:txBody>
          <a:bodyPr/>
          <a:lstStyle/>
          <a:p>
            <a:pPr>
              <a:lnSpc>
                <a:spcPct val="100000"/>
              </a:lnSpc>
              <a:spcBef>
                <a:spcPts val="600"/>
              </a:spcBef>
            </a:pPr>
            <a:r>
              <a:rPr lang="en-US" altLang="zh-CN" b="1" dirty="0"/>
              <a:t>Source: vivo</a:t>
            </a:r>
            <a:endParaRPr lang="zh-CN" altLang="en-US" b="1" dirty="0"/>
          </a:p>
          <a:p>
            <a:pPr>
              <a:lnSpc>
                <a:spcPct val="100000"/>
              </a:lnSpc>
              <a:spcBef>
                <a:spcPts val="600"/>
              </a:spcBef>
            </a:pPr>
            <a:r>
              <a:rPr lang="en-US" altLang="zh-CN" b="1" dirty="0"/>
              <a:t>Document for: Discussion &amp; Decision</a:t>
            </a:r>
          </a:p>
          <a:p>
            <a:pPr>
              <a:lnSpc>
                <a:spcPct val="100000"/>
              </a:lnSpc>
              <a:spcBef>
                <a:spcPts val="600"/>
              </a:spcBef>
            </a:pPr>
            <a:r>
              <a:rPr lang="en-GB" altLang="zh-CN" b="1" dirty="0"/>
              <a:t>Agenda Item:</a:t>
            </a:r>
            <a:r>
              <a:rPr lang="zh-CN" altLang="en-US" b="1" dirty="0"/>
              <a:t> </a:t>
            </a:r>
            <a:r>
              <a:rPr lang="en-US" altLang="zh-CN" b="1" dirty="0"/>
              <a:t>9.3.2.1</a:t>
            </a:r>
            <a:endParaRPr lang="en-US" altLang="zh-CN" b="1" dirty="0">
              <a:highlight>
                <a:srgbClr val="00FF00"/>
              </a:highlight>
            </a:endParaRPr>
          </a:p>
        </p:txBody>
      </p:sp>
      <p:sp>
        <p:nvSpPr>
          <p:cNvPr id="5" name="文本占位符 4"/>
          <p:cNvSpPr>
            <a:spLocks noGrp="1"/>
          </p:cNvSpPr>
          <p:nvPr>
            <p:ph type="body" sz="quarter" idx="38"/>
          </p:nvPr>
        </p:nvSpPr>
        <p:spPr>
          <a:xfrm>
            <a:off x="707153" y="3826643"/>
            <a:ext cx="7393613" cy="456860"/>
          </a:xfrm>
        </p:spPr>
        <p:txBody>
          <a:bodyPr/>
          <a:lstStyle/>
          <a:p>
            <a:r>
              <a:rPr lang="en-US" altLang="zh-CN" sz="2800" dirty="0"/>
              <a:t>Discussion on Rel-18 XR WI scope</a:t>
            </a:r>
            <a:endParaRPr lang="zh-CN" altLang="en-US" sz="2800"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956339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560653" y="1608881"/>
            <a:ext cx="10477388" cy="5127585"/>
          </a:xfrm>
        </p:spPr>
        <p:txBody>
          <a:bodyPr>
            <a:normAutofit/>
          </a:bodyPr>
          <a:lstStyle/>
          <a:p>
            <a:pPr marL="800100" lvl="1" indent="-342900">
              <a:spcBef>
                <a:spcPts val="1200"/>
              </a:spcBef>
              <a:buFont typeface="Arial" panose="020B0604020202020204" pitchFamily="34" charset="0"/>
              <a:buChar char="•"/>
            </a:pPr>
            <a:r>
              <a:rPr lang="en-US" altLang="zh-CN" sz="2800" dirty="0">
                <a:solidFill>
                  <a:schemeClr val="tx1"/>
                </a:solidFill>
                <a:latin typeface="vivo Bold"/>
                <a:ea typeface="vivo type CNS"/>
                <a:cs typeface="Times New Roman" pitchFamily="18" charset="0"/>
              </a:rPr>
              <a:t>Background</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SI</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progress</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in</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RAN1</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and</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RAN2</a:t>
            </a:r>
          </a:p>
          <a:p>
            <a:pPr marL="800100" lvl="1" indent="-342900">
              <a:spcBef>
                <a:spcPts val="1200"/>
              </a:spcBef>
              <a:buFont typeface="Arial" panose="020B0604020202020204" pitchFamily="34" charset="0"/>
              <a:buChar char="•"/>
            </a:pPr>
            <a:r>
              <a:rPr lang="en-US" altLang="zh-CN" sz="2800" dirty="0">
                <a:solidFill>
                  <a:schemeClr val="tx1"/>
                </a:solidFill>
                <a:latin typeface="vivo Bold"/>
                <a:ea typeface="vivo type CNS"/>
                <a:cs typeface="Times New Roman" pitchFamily="18" charset="0"/>
              </a:rPr>
              <a:t>Project management</a:t>
            </a:r>
          </a:p>
          <a:p>
            <a:pPr marL="800100" lvl="1" indent="-342900">
              <a:spcBef>
                <a:spcPts val="1200"/>
              </a:spcBef>
              <a:buFont typeface="Arial" panose="020B0604020202020204" pitchFamily="34" charset="0"/>
              <a:buChar char="•"/>
            </a:pPr>
            <a:r>
              <a:rPr lang="en-US" altLang="zh-CN" sz="2800" dirty="0">
                <a:solidFill>
                  <a:schemeClr val="tx1"/>
                </a:solidFill>
                <a:latin typeface="vivo Bold"/>
                <a:ea typeface="vivo type CNS"/>
                <a:cs typeface="Times New Roman" pitchFamily="18" charset="0"/>
              </a:rPr>
              <a:t>WID</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objectives</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on</a:t>
            </a:r>
          </a:p>
          <a:p>
            <a:pPr marL="1257278" lvl="2" indent="-342900">
              <a:spcBef>
                <a:spcPts val="1200"/>
              </a:spcBef>
              <a:buFont typeface="Arial" panose="020B0604020202020204" pitchFamily="34" charset="0"/>
              <a:buChar char="•"/>
            </a:pPr>
            <a:r>
              <a:rPr lang="en-US" altLang="zh-CN" sz="2800" dirty="0">
                <a:solidFill>
                  <a:schemeClr val="tx1"/>
                </a:solidFill>
                <a:latin typeface="vivo Bold"/>
                <a:ea typeface="vivo type CNS"/>
                <a:cs typeface="Times New Roman" pitchFamily="18" charset="0"/>
              </a:rPr>
              <a:t>Power</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saving</a:t>
            </a:r>
          </a:p>
          <a:p>
            <a:pPr marL="1257278" lvl="2" indent="-342900">
              <a:spcBef>
                <a:spcPts val="1200"/>
              </a:spcBef>
              <a:buFont typeface="Arial" panose="020B0604020202020204" pitchFamily="34" charset="0"/>
              <a:buChar char="•"/>
            </a:pPr>
            <a:r>
              <a:rPr lang="en-US" altLang="zh-CN" sz="2800" dirty="0">
                <a:solidFill>
                  <a:schemeClr val="tx1"/>
                </a:solidFill>
                <a:latin typeface="vivo Bold"/>
                <a:ea typeface="vivo type CNS"/>
                <a:cs typeface="Times New Roman" pitchFamily="18" charset="0"/>
              </a:rPr>
              <a:t>Capacity</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enhancement</a:t>
            </a:r>
          </a:p>
          <a:p>
            <a:pPr marL="1257278" lvl="2" indent="-342900">
              <a:spcBef>
                <a:spcPts val="1200"/>
              </a:spcBef>
              <a:buFont typeface="Arial" panose="020B0604020202020204" pitchFamily="34" charset="0"/>
              <a:buChar char="•"/>
            </a:pPr>
            <a:r>
              <a:rPr lang="en-US" altLang="zh-CN" sz="2800" dirty="0">
                <a:solidFill>
                  <a:schemeClr val="tx1"/>
                </a:solidFill>
                <a:latin typeface="vivo Bold"/>
                <a:ea typeface="vivo type CNS"/>
                <a:cs typeface="Times New Roman" pitchFamily="18" charset="0"/>
              </a:rPr>
              <a:t>Coordination</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with</a:t>
            </a:r>
            <a:r>
              <a:rPr lang="zh-CN" altLang="en-US" sz="2800" dirty="0">
                <a:solidFill>
                  <a:schemeClr val="tx1"/>
                </a:solidFill>
                <a:latin typeface="vivo Bold"/>
                <a:ea typeface="vivo type CNS"/>
                <a:cs typeface="Times New Roman" pitchFamily="18" charset="0"/>
              </a:rPr>
              <a:t> </a:t>
            </a:r>
            <a:r>
              <a:rPr lang="en-US" altLang="zh-CN" sz="2800" dirty="0">
                <a:solidFill>
                  <a:schemeClr val="tx1"/>
                </a:solidFill>
                <a:latin typeface="vivo Bold"/>
                <a:ea typeface="vivo type CNS"/>
                <a:cs typeface="Times New Roman" pitchFamily="18" charset="0"/>
              </a:rPr>
              <a:t>SA2</a:t>
            </a:r>
          </a:p>
          <a:p>
            <a:pPr marL="800100" lvl="1" indent="-342900">
              <a:spcBef>
                <a:spcPts val="1200"/>
              </a:spcBef>
              <a:buFont typeface="Arial" panose="020B0604020202020204" pitchFamily="34" charset="0"/>
              <a:buChar char="•"/>
            </a:pPr>
            <a:endParaRPr lang="en-US" altLang="zh-CN" sz="2400" dirty="0">
              <a:solidFill>
                <a:schemeClr val="tx1"/>
              </a:solidFill>
              <a:latin typeface="vivo Bold"/>
              <a:ea typeface="vivo type CNS"/>
              <a:cs typeface="Times New Roman" pitchFamily="18" charset="0"/>
            </a:endParaRPr>
          </a:p>
        </p:txBody>
      </p:sp>
      <p:sp>
        <p:nvSpPr>
          <p:cNvPr id="5" name="文本占位符 4">
            <a:extLst>
              <a:ext uri="{FF2B5EF4-FFF2-40B4-BE49-F238E27FC236}">
                <a16:creationId xmlns:a16="http://schemas.microsoft.com/office/drawing/2014/main" id="{2DF4A872-4FB7-4E16-9E01-9F6BFE19E8D8}"/>
              </a:ext>
            </a:extLst>
          </p:cNvPr>
          <p:cNvSpPr>
            <a:spLocks noGrp="1"/>
          </p:cNvSpPr>
          <p:nvPr>
            <p:ph type="body" sz="quarter" idx="38"/>
          </p:nvPr>
        </p:nvSpPr>
        <p:spPr/>
        <p:txBody>
          <a:bodyPr vert="horz" lIns="0" tIns="0" rIns="0" bIns="0" rtlCol="0" anchor="ctr">
            <a:noAutofit/>
          </a:bodyPr>
          <a:lstStyle/>
          <a:p>
            <a:r>
              <a:rPr lang="en-US" altLang="zh-CN" sz="2400" b="1" dirty="0"/>
              <a:t>Contents</a:t>
            </a:r>
            <a:endParaRPr lang="zh-CN" altLang="en-US" sz="2400" b="1" dirty="0"/>
          </a:p>
        </p:txBody>
      </p:sp>
    </p:spTree>
    <p:extLst>
      <p:ext uri="{BB962C8B-B14F-4D97-AF65-F5344CB8AC3E}">
        <p14:creationId xmlns:p14="http://schemas.microsoft.com/office/powerpoint/2010/main" val="1967813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17" name="标题 5"/>
          <p:cNvSpPr txBox="1">
            <a:spLocks/>
          </p:cNvSpPr>
          <p:nvPr/>
        </p:nvSpPr>
        <p:spPr>
          <a:xfrm>
            <a:off x="561861" y="349776"/>
            <a:ext cx="7469619"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pitchFamily="50" charset="-122"/>
            </a:endParaRPr>
          </a:p>
        </p:txBody>
      </p:sp>
      <p:sp>
        <p:nvSpPr>
          <p:cNvPr id="7" name="文本框 6">
            <a:extLst>
              <a:ext uri="{FF2B5EF4-FFF2-40B4-BE49-F238E27FC236}">
                <a16:creationId xmlns:a16="http://schemas.microsoft.com/office/drawing/2014/main" id="{0E0A4481-8443-4636-8411-D4E6D20AA186}"/>
              </a:ext>
            </a:extLst>
          </p:cNvPr>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457200" lvl="1" indent="0">
              <a:buNone/>
            </a:pPr>
            <a:endParaRPr lang="en-US" altLang="zh-CN" dirty="0">
              <a:latin typeface="+mn-lt"/>
              <a:ea typeface="vivo type CN简 Light" panose="02000400000000000000" pitchFamily="50" charset="-122"/>
              <a:cs typeface="Times New Roman"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3" name="文本占位符 2">
            <a:extLst>
              <a:ext uri="{FF2B5EF4-FFF2-40B4-BE49-F238E27FC236}">
                <a16:creationId xmlns:a16="http://schemas.microsoft.com/office/drawing/2014/main" id="{8B138E37-48A6-475B-B75E-157AAC293D44}"/>
              </a:ext>
            </a:extLst>
          </p:cNvPr>
          <p:cNvSpPr>
            <a:spLocks noGrp="1"/>
          </p:cNvSpPr>
          <p:nvPr>
            <p:ph type="body" sz="quarter" idx="61"/>
          </p:nvPr>
        </p:nvSpPr>
        <p:spPr/>
        <p:txBody>
          <a:bodyPr/>
          <a:lstStyle/>
          <a:p>
            <a:r>
              <a:rPr lang="en-US" altLang="zh-CN" sz="2400" dirty="0"/>
              <a:t>Background</a:t>
            </a:r>
            <a:endParaRPr lang="zh-CN" altLang="en-US" sz="2400" dirty="0"/>
          </a:p>
        </p:txBody>
      </p:sp>
      <p:sp>
        <p:nvSpPr>
          <p:cNvPr id="5" name="文本占位符 4">
            <a:extLst>
              <a:ext uri="{FF2B5EF4-FFF2-40B4-BE49-F238E27FC236}">
                <a16:creationId xmlns:a16="http://schemas.microsoft.com/office/drawing/2014/main" id="{78F2CB76-F9DF-4BCF-9697-3FC6978F4A06}"/>
              </a:ext>
            </a:extLst>
          </p:cNvPr>
          <p:cNvSpPr>
            <a:spLocks noGrp="1"/>
          </p:cNvSpPr>
          <p:nvPr>
            <p:ph type="body" sz="quarter" idx="62"/>
          </p:nvPr>
        </p:nvSpPr>
        <p:spPr/>
        <p:txBody>
          <a:bodyPr/>
          <a:lstStyle/>
          <a:p>
            <a:r>
              <a:rPr lang="en-US" altLang="zh-CN" dirty="0"/>
              <a:t>SI</a:t>
            </a:r>
            <a:r>
              <a:rPr lang="zh-CN" altLang="en-US" dirty="0"/>
              <a:t> </a:t>
            </a:r>
            <a:r>
              <a:rPr lang="en-US" altLang="zh-CN" dirty="0"/>
              <a:t>progress</a:t>
            </a:r>
            <a:r>
              <a:rPr lang="zh-CN" altLang="en-US" dirty="0"/>
              <a:t> </a:t>
            </a:r>
            <a:r>
              <a:rPr lang="en-US" altLang="zh-CN" dirty="0"/>
              <a:t>in</a:t>
            </a:r>
            <a:r>
              <a:rPr lang="zh-CN" altLang="en-US" dirty="0"/>
              <a:t> </a:t>
            </a:r>
            <a:r>
              <a:rPr lang="en-US" altLang="zh-CN" dirty="0"/>
              <a:t>RAN1</a:t>
            </a:r>
            <a:r>
              <a:rPr lang="zh-CN" altLang="en-US" dirty="0"/>
              <a:t> </a:t>
            </a:r>
            <a:r>
              <a:rPr lang="en-US" altLang="zh-CN" dirty="0"/>
              <a:t>and</a:t>
            </a:r>
            <a:r>
              <a:rPr lang="zh-CN" altLang="en-US" dirty="0"/>
              <a:t> </a:t>
            </a:r>
            <a:r>
              <a:rPr lang="en-US" altLang="zh-CN" dirty="0"/>
              <a:t>RAN2</a:t>
            </a:r>
            <a:endParaRPr lang="zh-CN" altLang="en-US" dirty="0"/>
          </a:p>
        </p:txBody>
      </p:sp>
      <p:sp>
        <p:nvSpPr>
          <p:cNvPr id="11" name="内容占位符 1">
            <a:extLst>
              <a:ext uri="{FF2B5EF4-FFF2-40B4-BE49-F238E27FC236}">
                <a16:creationId xmlns:a16="http://schemas.microsoft.com/office/drawing/2014/main" id="{720E1A38-0D2A-EA4A-A88E-1191422D1D2F}"/>
              </a:ext>
            </a:extLst>
          </p:cNvPr>
          <p:cNvSpPr>
            <a:spLocks noGrp="1"/>
          </p:cNvSpPr>
          <p:nvPr>
            <p:ph sz="quarter" idx="59"/>
          </p:nvPr>
        </p:nvSpPr>
        <p:spPr>
          <a:xfrm>
            <a:off x="433303" y="1235136"/>
            <a:ext cx="11395729" cy="5342792"/>
          </a:xfrm>
        </p:spPr>
        <p:txBody>
          <a:bodyPr>
            <a:normAutofit/>
          </a:bodyPr>
          <a:lstStyle/>
          <a:p>
            <a:pPr marL="285750" indent="-285750" hangingPunct="0">
              <a:lnSpc>
                <a:spcPct val="110000"/>
              </a:lnSpc>
              <a:spcBef>
                <a:spcPts val="600"/>
              </a:spcBef>
            </a:pPr>
            <a:r>
              <a:rPr lang="en-US" altLang="zh-CN" sz="2400" dirty="0">
                <a:latin typeface="vivo Bold"/>
                <a:ea typeface="vivo type CNS"/>
                <a:cs typeface="Arial" panose="020B0604020202020204" pitchFamily="34" charset="0"/>
              </a:rPr>
              <a:t>SI</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progress</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in</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RAN1:</a:t>
            </a:r>
          </a:p>
          <a:p>
            <a:pPr marL="285750" indent="-285750" hangingPunct="0">
              <a:lnSpc>
                <a:spcPct val="110000"/>
              </a:lnSpc>
              <a:spcBef>
                <a:spcPts val="600"/>
              </a:spcBef>
            </a:pPr>
            <a:endParaRPr lang="en-US" altLang="zh-CN" sz="2400"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sz="2400" dirty="0">
                <a:latin typeface="vivo Bold"/>
                <a:ea typeface="vivo type CNS"/>
                <a:cs typeface="Arial" panose="020B0604020202020204" pitchFamily="34" charset="0"/>
              </a:rPr>
              <a:t>SI</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progress</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in</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RAN2:</a:t>
            </a:r>
          </a:p>
          <a:p>
            <a:pPr marL="285750" indent="-285750" hangingPunct="0">
              <a:lnSpc>
                <a:spcPct val="110000"/>
              </a:lnSpc>
              <a:spcBef>
                <a:spcPts val="600"/>
              </a:spcBef>
            </a:pPr>
            <a:endParaRPr lang="en-US" altLang="zh-CN" sz="24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24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2400"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sz="2400" dirty="0">
                <a:latin typeface="vivo Bold"/>
                <a:ea typeface="vivo type CNS"/>
                <a:cs typeface="Arial" panose="020B0604020202020204" pitchFamily="34" charset="0"/>
              </a:rPr>
              <a:t>It</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could</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be</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observed</a:t>
            </a:r>
            <a:r>
              <a:rPr lang="zh-CN" altLang="en-US" sz="2400" dirty="0">
                <a:latin typeface="vivo Bold"/>
                <a:ea typeface="vivo type CNS"/>
                <a:cs typeface="Arial" panose="020B0604020202020204" pitchFamily="34" charset="0"/>
              </a:rPr>
              <a:t> </a:t>
            </a:r>
            <a:r>
              <a:rPr lang="en-US" altLang="zh-CN" sz="2400" dirty="0">
                <a:latin typeface="vivo Bold"/>
                <a:ea typeface="vivo type CNS"/>
                <a:cs typeface="Arial" panose="020B0604020202020204" pitchFamily="34" charset="0"/>
              </a:rPr>
              <a:t>that</a:t>
            </a:r>
            <a:r>
              <a:rPr lang="zh-CN" altLang="en-US" sz="2400" dirty="0">
                <a:latin typeface="vivo Bold"/>
                <a:ea typeface="vivo type CNS"/>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the</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objectives</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on</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power</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saving</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and</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capacity</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enhancement</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could</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be</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considered</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as</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completed</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in</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WGs,</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while</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the</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objective</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on</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XR</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awareness</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has</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not</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been</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completed</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in</a:t>
            </a:r>
            <a:r>
              <a:rPr lang="zh-CN" altLang="en-US" sz="2400" dirty="0">
                <a:solidFill>
                  <a:schemeClr val="accent3"/>
                </a:solidFill>
                <a:latin typeface="Arial" panose="020B0604020202020204" pitchFamily="34" charset="0"/>
                <a:ea typeface="+mn-ea"/>
                <a:cs typeface="Arial" panose="020B0604020202020204" pitchFamily="34" charset="0"/>
              </a:rPr>
              <a:t> </a:t>
            </a:r>
            <a:r>
              <a:rPr lang="en-US" altLang="zh-CN" sz="2400" dirty="0">
                <a:solidFill>
                  <a:schemeClr val="accent3"/>
                </a:solidFill>
                <a:latin typeface="Arial" panose="020B0604020202020204" pitchFamily="34" charset="0"/>
                <a:ea typeface="+mn-ea"/>
                <a:cs typeface="Arial" panose="020B0604020202020204" pitchFamily="34" charset="0"/>
              </a:rPr>
              <a:t>WG.</a:t>
            </a:r>
            <a:endParaRPr lang="en-US" altLang="zh-CN" sz="2400" dirty="0">
              <a:latin typeface="vivo Bold"/>
              <a:ea typeface="vivo type CNS"/>
              <a:cs typeface="Arial" panose="020B0604020202020204" pitchFamily="34" charset="0"/>
            </a:endParaRPr>
          </a:p>
        </p:txBody>
      </p:sp>
      <p:graphicFrame>
        <p:nvGraphicFramePr>
          <p:cNvPr id="12" name="表格 11">
            <a:extLst>
              <a:ext uri="{FF2B5EF4-FFF2-40B4-BE49-F238E27FC236}">
                <a16:creationId xmlns:a16="http://schemas.microsoft.com/office/drawing/2014/main" id="{481A9752-8893-D648-AE63-7F93581F14DE}"/>
              </a:ext>
            </a:extLst>
          </p:cNvPr>
          <p:cNvGraphicFramePr>
            <a:graphicFrameLocks noGrp="1"/>
          </p:cNvGraphicFramePr>
          <p:nvPr>
            <p:extLst>
              <p:ext uri="{D42A27DB-BD31-4B8C-83A1-F6EECF244321}">
                <p14:modId xmlns:p14="http://schemas.microsoft.com/office/powerpoint/2010/main" val="3774549724"/>
              </p:ext>
            </p:extLst>
          </p:nvPr>
        </p:nvGraphicFramePr>
        <p:xfrm>
          <a:off x="698501" y="1694527"/>
          <a:ext cx="10604499" cy="465730"/>
        </p:xfrm>
        <a:graphic>
          <a:graphicData uri="http://schemas.openxmlformats.org/drawingml/2006/table">
            <a:tbl>
              <a:tblPr firstRow="1" bandRow="1">
                <a:tableStyleId>{5C22544A-7EE6-4342-B048-85BDC9FD1C3A}</a:tableStyleId>
              </a:tblPr>
              <a:tblGrid>
                <a:gridCol w="10604499">
                  <a:extLst>
                    <a:ext uri="{9D8B030D-6E8A-4147-A177-3AD203B41FA5}">
                      <a16:colId xmlns:a16="http://schemas.microsoft.com/office/drawing/2014/main" val="2794059805"/>
                    </a:ext>
                  </a:extLst>
                </a:gridCol>
              </a:tblGrid>
              <a:tr h="465730">
                <a:tc>
                  <a:txBody>
                    <a:bodyPr/>
                    <a:lstStyle/>
                    <a:p>
                      <a:pPr marL="228600" lvl="0" indent="-228600" algn="just" hangingPunct="0">
                        <a:spcAft>
                          <a:spcPts val="0"/>
                        </a:spcAft>
                        <a:buFont typeface="+mj-lt"/>
                        <a:buAutoNum type="arabicPeriod"/>
                      </a:pPr>
                      <a:r>
                        <a:rPr lang="en-US" altLang="zh-CN" sz="1400" dirty="0">
                          <a:solidFill>
                            <a:schemeClr val="tx1"/>
                          </a:solidFill>
                          <a:effectLst/>
                          <a:latin typeface="Times New Roman" panose="02020603050405020304" pitchFamily="18" charset="0"/>
                          <a:ea typeface="+mn-ea"/>
                        </a:rPr>
                        <a:t>From RAN1 perspective, the Rel-18 XR study item in RAN1 is completed.</a:t>
                      </a:r>
                    </a:p>
                  </a:txBody>
                  <a:tcPr>
                    <a:solidFill>
                      <a:schemeClr val="bg2">
                        <a:lumMod val="20000"/>
                        <a:lumOff val="80000"/>
                      </a:schemeClr>
                    </a:solidFill>
                  </a:tcPr>
                </a:tc>
                <a:extLst>
                  <a:ext uri="{0D108BD9-81ED-4DB2-BD59-A6C34878D82A}">
                    <a16:rowId xmlns:a16="http://schemas.microsoft.com/office/drawing/2014/main" val="4274879161"/>
                  </a:ext>
                </a:extLst>
              </a:tr>
            </a:tbl>
          </a:graphicData>
        </a:graphic>
      </p:graphicFrame>
      <p:graphicFrame>
        <p:nvGraphicFramePr>
          <p:cNvPr id="2" name="表格 1">
            <a:extLst>
              <a:ext uri="{FF2B5EF4-FFF2-40B4-BE49-F238E27FC236}">
                <a16:creationId xmlns:a16="http://schemas.microsoft.com/office/drawing/2014/main" id="{86BEBDA5-D889-0293-ABBE-C39A3E9CF7A1}"/>
              </a:ext>
            </a:extLst>
          </p:cNvPr>
          <p:cNvGraphicFramePr>
            <a:graphicFrameLocks noGrp="1"/>
          </p:cNvGraphicFramePr>
          <p:nvPr>
            <p:extLst>
              <p:ext uri="{D42A27DB-BD31-4B8C-83A1-F6EECF244321}">
                <p14:modId xmlns:p14="http://schemas.microsoft.com/office/powerpoint/2010/main" val="4242364677"/>
              </p:ext>
            </p:extLst>
          </p:nvPr>
        </p:nvGraphicFramePr>
        <p:xfrm>
          <a:off x="698501" y="2731919"/>
          <a:ext cx="10604499" cy="972639"/>
        </p:xfrm>
        <a:graphic>
          <a:graphicData uri="http://schemas.openxmlformats.org/drawingml/2006/table">
            <a:tbl>
              <a:tblPr firstRow="1" bandRow="1">
                <a:tableStyleId>{5C22544A-7EE6-4342-B048-85BDC9FD1C3A}</a:tableStyleId>
              </a:tblPr>
              <a:tblGrid>
                <a:gridCol w="10604499">
                  <a:extLst>
                    <a:ext uri="{9D8B030D-6E8A-4147-A177-3AD203B41FA5}">
                      <a16:colId xmlns:a16="http://schemas.microsoft.com/office/drawing/2014/main" val="2794059805"/>
                    </a:ext>
                  </a:extLst>
                </a:gridCol>
              </a:tblGrid>
              <a:tr h="972639">
                <a:tc>
                  <a:txBody>
                    <a:bodyPr/>
                    <a:lstStyle/>
                    <a:p>
                      <a:pPr marL="228600" lvl="0" indent="-228600" algn="just" hangingPunct="0">
                        <a:spcAft>
                          <a:spcPts val="0"/>
                        </a:spcAft>
                        <a:buFont typeface="+mj-lt"/>
                        <a:buAutoNum type="arabicPeriod"/>
                      </a:pPr>
                      <a:r>
                        <a:rPr lang="en" altLang="zh-CN" sz="1400" dirty="0">
                          <a:solidFill>
                            <a:schemeClr val="tx1"/>
                          </a:solidFill>
                          <a:effectLst/>
                          <a:latin typeface="Times New Roman" panose="02020603050405020304" pitchFamily="18" charset="0"/>
                          <a:ea typeface="+mn-ea"/>
                        </a:rPr>
                        <a:t>Majority of companies in RAN2 thinks the objective on XR awareness is not complete because of SA2 progress. Further discussion on how to handle RAN2 impacts of SA2 and SA4 decisions would be necessary (e.g. PDU set handling in AS).</a:t>
                      </a:r>
                    </a:p>
                    <a:p>
                      <a:pPr marL="228600" lvl="0" indent="-228600" algn="just" hangingPunct="0">
                        <a:spcAft>
                          <a:spcPts val="0"/>
                        </a:spcAft>
                        <a:buFont typeface="+mj-lt"/>
                        <a:buAutoNum type="arabicPeriod"/>
                      </a:pPr>
                      <a:r>
                        <a:rPr lang="en" altLang="zh-CN" sz="1400" dirty="0">
                          <a:solidFill>
                            <a:schemeClr val="tx1"/>
                          </a:solidFill>
                          <a:effectLst/>
                          <a:latin typeface="Times New Roman" panose="02020603050405020304" pitchFamily="18" charset="0"/>
                          <a:ea typeface="+mn-ea"/>
                        </a:rPr>
                        <a:t>RAN2 thinks the objectives on power saving and capacity enhancement are completed. </a:t>
                      </a:r>
                    </a:p>
                    <a:p>
                      <a:pPr marL="228600" lvl="0" indent="-228600" algn="just" hangingPunct="0">
                        <a:spcAft>
                          <a:spcPts val="0"/>
                        </a:spcAft>
                        <a:buFont typeface="+mj-lt"/>
                        <a:buAutoNum type="arabicPeriod"/>
                      </a:pPr>
                      <a:endParaRPr lang="zh-CN" altLang="zh-CN" sz="1400" dirty="0">
                        <a:solidFill>
                          <a:schemeClr val="tx1"/>
                        </a:solidFill>
                        <a:effectLst/>
                        <a:latin typeface="Times New Roman" panose="02020603050405020304" pitchFamily="18" charset="0"/>
                        <a:ea typeface="+mn-ea"/>
                      </a:endParaRPr>
                    </a:p>
                  </a:txBody>
                  <a:tcPr>
                    <a:solidFill>
                      <a:schemeClr val="bg2">
                        <a:lumMod val="20000"/>
                        <a:lumOff val="80000"/>
                      </a:schemeClr>
                    </a:solidFill>
                  </a:tcPr>
                </a:tc>
                <a:extLst>
                  <a:ext uri="{0D108BD9-81ED-4DB2-BD59-A6C34878D82A}">
                    <a16:rowId xmlns:a16="http://schemas.microsoft.com/office/drawing/2014/main" val="4274879161"/>
                  </a:ext>
                </a:extLst>
              </a:tr>
            </a:tbl>
          </a:graphicData>
        </a:graphic>
      </p:graphicFrame>
    </p:spTree>
    <p:extLst>
      <p:ext uri="{BB962C8B-B14F-4D97-AF65-F5344CB8AC3E}">
        <p14:creationId xmlns:p14="http://schemas.microsoft.com/office/powerpoint/2010/main" val="3266830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4970AEE-F9AD-455D-9B84-5BB0898EB330}"/>
              </a:ext>
            </a:extLst>
          </p:cNvPr>
          <p:cNvSpPr>
            <a:spLocks noGrp="1"/>
          </p:cNvSpPr>
          <p:nvPr>
            <p:ph sz="quarter" idx="59"/>
          </p:nvPr>
        </p:nvSpPr>
        <p:spPr/>
        <p:txBody>
          <a:bodyPr>
            <a:normAutofit fontScale="92500" lnSpcReduction="10000"/>
          </a:bodyPr>
          <a:lstStyle/>
          <a:p>
            <a:pPr marL="285750" indent="-285750" hangingPunct="0">
              <a:lnSpc>
                <a:spcPct val="100000"/>
              </a:lnSpc>
              <a:spcBef>
                <a:spcPts val="600"/>
              </a:spcBef>
            </a:pPr>
            <a:r>
              <a:rPr lang="en-US" altLang="zh-CN" sz="2000" dirty="0">
                <a:latin typeface="vivo Bold"/>
                <a:ea typeface="vivo type CNS"/>
                <a:cs typeface="Arial" panose="020B0604020202020204" pitchFamily="34" charset="0"/>
              </a:rPr>
              <a:t>The study</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on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XR-awareness in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RAN2 was not completed, so</a:t>
            </a:r>
            <a:r>
              <a:rPr lang="zh-CN" altLang="en-US" sz="2000" dirty="0">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RAN2 should</a:t>
            </a:r>
            <a:r>
              <a:rPr lang="zh-CN" altLang="en-US" sz="2000" dirty="0">
                <a:solidFill>
                  <a:schemeClr val="accent1"/>
                </a:solidFill>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continue</a:t>
            </a:r>
            <a:r>
              <a:rPr lang="zh-CN" altLang="en-US" sz="2000" dirty="0">
                <a:solidFill>
                  <a:schemeClr val="accent1"/>
                </a:solidFill>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the study on XR-awareness in next quarter:</a:t>
            </a:r>
          </a:p>
          <a:p>
            <a:pPr marL="536575" marR="0" lvl="1" indent="-236538" algn="l" defTabSz="914355" rtl="0" eaLnBrk="1" fontAlgn="auto" latinLnBrk="0" hangingPunct="0">
              <a:lnSpc>
                <a:spcPct val="100000"/>
              </a:lnSpc>
              <a:spcBef>
                <a:spcPts val="600"/>
              </a:spcBef>
              <a:spcAft>
                <a:spcPts val="0"/>
              </a:spcAft>
              <a:buClrTx/>
              <a:buSzTx/>
              <a:buFont typeface="系统字体常规体"/>
              <a:buChar char="⁃"/>
              <a:tabLst/>
              <a:defRPr/>
            </a:pPr>
            <a:r>
              <a:rPr lang="en-US" altLang="zh-CN" sz="1900" dirty="0">
                <a:latin typeface="vivo Bold"/>
                <a:ea typeface="vivo type CNS"/>
                <a:cs typeface="Arial" panose="020B0604020202020204" pitchFamily="34" charset="0"/>
              </a:rPr>
              <a:t>RAN2</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TU</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reserved</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for</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XR</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WI</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(2TUs)</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could</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be</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used</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for</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this</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continue</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study.</a:t>
            </a:r>
          </a:p>
          <a:p>
            <a:pPr marL="536575" marR="0" lvl="1" indent="-236538" algn="l" defTabSz="914355" rtl="0" eaLnBrk="1" fontAlgn="auto" latinLnBrk="0" hangingPunct="0">
              <a:lnSpc>
                <a:spcPct val="100000"/>
              </a:lnSpc>
              <a:spcBef>
                <a:spcPts val="600"/>
              </a:spcBef>
              <a:spcAft>
                <a:spcPts val="0"/>
              </a:spcAft>
              <a:buClrTx/>
              <a:buSzTx/>
              <a:buFont typeface="系统字体常规体"/>
              <a:buChar char="⁃"/>
              <a:tabLst/>
              <a:defRPr/>
            </a:pPr>
            <a:r>
              <a:rPr lang="en-US" altLang="zh-CN" sz="1900" dirty="0">
                <a:latin typeface="vivo Bold"/>
                <a:ea typeface="vivo type CNS"/>
                <a:cs typeface="Arial" panose="020B0604020202020204" pitchFamily="34" charset="0"/>
              </a:rPr>
              <a:t>Limited</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scope </a:t>
            </a:r>
            <a:r>
              <a:rPr lang="en-US" altLang="zh-CN" sz="1900" dirty="0">
                <a:solidFill>
                  <a:schemeClr val="accent1"/>
                </a:solidFill>
                <a:latin typeface="vivo Bold"/>
                <a:ea typeface="vivo type CNS"/>
                <a:cs typeface="Arial" panose="020B0604020202020204" pitchFamily="34" charset="0"/>
              </a:rPr>
              <a:t>only on XR awareness</a:t>
            </a:r>
            <a:r>
              <a:rPr lang="en-US" altLang="zh-CN" sz="1900" dirty="0">
                <a:latin typeface="vivo Bold"/>
                <a:ea typeface="vivo type CNS"/>
                <a:cs typeface="Arial" panose="020B0604020202020204" pitchFamily="34" charset="0"/>
              </a:rPr>
              <a:t> for the continue</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study in</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RAN2</a:t>
            </a:r>
            <a:r>
              <a:rPr lang="zh-CN" altLang="en-US" sz="1900" dirty="0">
                <a:latin typeface="vivo Bold"/>
                <a:ea typeface="vivo type CNS"/>
                <a:cs typeface="Arial" panose="020B0604020202020204" pitchFamily="34" charset="0"/>
              </a:rPr>
              <a:t> </a:t>
            </a:r>
            <a:r>
              <a:rPr lang="en-US" altLang="zh-CN" sz="1900" dirty="0">
                <a:latin typeface="vivo Bold"/>
                <a:ea typeface="vivo type CNS"/>
                <a:cs typeface="Arial" panose="020B0604020202020204" pitchFamily="34" charset="0"/>
              </a:rPr>
              <a:t>in Q1 2023. </a:t>
            </a:r>
          </a:p>
          <a:p>
            <a:pPr marL="536575" marR="0" lvl="1" indent="-236538" algn="l" defTabSz="914355" rtl="0" eaLnBrk="1" fontAlgn="auto" latinLnBrk="0" hangingPunct="0">
              <a:lnSpc>
                <a:spcPct val="100000"/>
              </a:lnSpc>
              <a:spcBef>
                <a:spcPts val="600"/>
              </a:spcBef>
              <a:spcAft>
                <a:spcPts val="0"/>
              </a:spcAft>
              <a:buClrTx/>
              <a:buSzTx/>
              <a:buFont typeface="系统字体常规体"/>
              <a:buChar char="⁃"/>
              <a:tabLst/>
              <a:defRPr/>
            </a:pPr>
            <a:r>
              <a:rPr lang="en-US" altLang="zh-CN" sz="2000" dirty="0">
                <a:latin typeface="vivo Bold"/>
                <a:ea typeface="vivo type CNS"/>
                <a:cs typeface="Arial" panose="020B0604020202020204" pitchFamily="34" charset="0"/>
              </a:rPr>
              <a:t>Detailed</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objective</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on XR-awareness will be further refined in RAN#99 after RAN2 concluded the study on XR-awareness. </a:t>
            </a:r>
          </a:p>
          <a:p>
            <a:pPr marL="285750" indent="-285750" hangingPunct="0">
              <a:lnSpc>
                <a:spcPct val="100000"/>
              </a:lnSpc>
              <a:spcBef>
                <a:spcPts val="600"/>
              </a:spcBef>
            </a:pPr>
            <a:endParaRPr lang="en-US" altLang="zh-CN" sz="2000" dirty="0">
              <a:latin typeface="vivo Bold"/>
              <a:ea typeface="vivo type CNS"/>
              <a:cs typeface="Arial" panose="020B0604020202020204" pitchFamily="34" charset="0"/>
            </a:endParaRPr>
          </a:p>
          <a:p>
            <a:pPr marL="285750" indent="-285750" hangingPunct="0">
              <a:lnSpc>
                <a:spcPct val="100000"/>
              </a:lnSpc>
              <a:spcBef>
                <a:spcPts val="600"/>
              </a:spcBef>
            </a:pPr>
            <a:r>
              <a:rPr lang="en-US" altLang="zh-CN" sz="2000" dirty="0">
                <a:latin typeface="vivo Bold"/>
                <a:ea typeface="vivo type CNS"/>
                <a:cs typeface="Arial" panose="020B0604020202020204" pitchFamily="34" charset="0"/>
              </a:rPr>
              <a:t>Given the study</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on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XR-awareness in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RAN2 was not completed, the following alternatives for Rel-18 XR WI/SI management can be considered:</a:t>
            </a:r>
          </a:p>
          <a:p>
            <a:pPr marL="536575" lvl="1" indent="-236538" hangingPunct="0">
              <a:lnSpc>
                <a:spcPct val="100000"/>
              </a:lnSpc>
              <a:spcBef>
                <a:spcPts val="600"/>
              </a:spcBef>
              <a:buFont typeface="系统字体常规体"/>
              <a:buChar char="⁃"/>
            </a:pPr>
            <a:r>
              <a:rPr lang="en-US" altLang="zh-CN" sz="1800" dirty="0">
                <a:solidFill>
                  <a:schemeClr val="accent1"/>
                </a:solidFill>
                <a:latin typeface="Arial" panose="020B0604020202020204" pitchFamily="34" charset="0"/>
                <a:ea typeface="+mn-ea"/>
                <a:cs typeface="Arial" panose="020B0604020202020204" pitchFamily="34" charset="0"/>
              </a:rPr>
              <a:t>Alt-1: Allow one more quarter for RAN2 to complete the XR awareness study, WI does not start until March, 2023</a:t>
            </a:r>
          </a:p>
          <a:p>
            <a:pPr marL="757237" lvl="2" indent="-285750" hangingPunct="0">
              <a:lnSpc>
                <a:spcPct val="100000"/>
              </a:lnSpc>
              <a:spcBef>
                <a:spcPts val="600"/>
              </a:spcBef>
            </a:pPr>
            <a:r>
              <a:rPr lang="en-US" altLang="zh-CN" dirty="0">
                <a:latin typeface="Arial" panose="020B0604020202020204" pitchFamily="34" charset="0"/>
                <a:ea typeface="+mn-ea"/>
                <a:cs typeface="Arial" panose="020B0604020202020204" pitchFamily="34" charset="0"/>
              </a:rPr>
              <a:t>However, the potential WI objectives for power</a:t>
            </a:r>
            <a:r>
              <a:rPr lang="zh-CN" altLang="en-US" dirty="0">
                <a:latin typeface="Arial" panose="020B0604020202020204" pitchFamily="34" charset="0"/>
                <a:ea typeface="+mn-ea"/>
                <a:cs typeface="Arial" panose="020B0604020202020204" pitchFamily="34" charset="0"/>
              </a:rPr>
              <a:t> </a:t>
            </a:r>
            <a:r>
              <a:rPr lang="en-US" altLang="zh-CN" dirty="0">
                <a:latin typeface="Arial" panose="020B0604020202020204" pitchFamily="34" charset="0"/>
                <a:ea typeface="+mn-ea"/>
                <a:cs typeface="Arial" panose="020B0604020202020204" pitchFamily="34" charset="0"/>
              </a:rPr>
              <a:t>saving and capacity enhancements can be endorsed in RAN#98e.</a:t>
            </a:r>
          </a:p>
          <a:p>
            <a:pPr marL="757237" lvl="2" indent="-285750" hangingPunct="0">
              <a:lnSpc>
                <a:spcPct val="100000"/>
              </a:lnSpc>
              <a:spcBef>
                <a:spcPts val="600"/>
              </a:spcBef>
            </a:pPr>
            <a:r>
              <a:rPr lang="en-US" altLang="zh-CN" dirty="0">
                <a:latin typeface="Arial" panose="020B0604020202020204" pitchFamily="34" charset="0"/>
                <a:ea typeface="+mn-ea"/>
                <a:cs typeface="Arial" panose="020B0604020202020204" pitchFamily="34" charset="0"/>
              </a:rPr>
              <a:t>The already reserved RAN1 for XR WI may have to be reallocated to other WIs/SIs.</a:t>
            </a:r>
            <a:endParaRPr lang="en-US" altLang="zh-CN" sz="1800" dirty="0">
              <a:latin typeface="Arial" panose="020B0604020202020204" pitchFamily="34" charset="0"/>
              <a:ea typeface="+mn-ea"/>
              <a:cs typeface="Arial" panose="020B0604020202020204" pitchFamily="34" charset="0"/>
            </a:endParaRPr>
          </a:p>
          <a:p>
            <a:pPr marL="536575" lvl="1" indent="-236538" hangingPunct="0">
              <a:lnSpc>
                <a:spcPct val="100000"/>
              </a:lnSpc>
              <a:spcBef>
                <a:spcPts val="600"/>
              </a:spcBef>
              <a:buFont typeface="系统字体常规体"/>
              <a:buChar char="⁃"/>
            </a:pPr>
            <a:r>
              <a:rPr lang="en-US" altLang="zh-CN" sz="1800" dirty="0">
                <a:solidFill>
                  <a:schemeClr val="accent1"/>
                </a:solidFill>
                <a:latin typeface="Arial" panose="020B0604020202020204" pitchFamily="34" charset="0"/>
                <a:ea typeface="+mn-ea"/>
                <a:cs typeface="Arial" panose="020B0604020202020204" pitchFamily="34" charset="0"/>
              </a:rPr>
              <a:t>Alt-2: Allow one more quarter for RAN2 to complete the XR awareness study, WI starts from 2023Q1 focus on</a:t>
            </a:r>
            <a:r>
              <a:rPr lang="zh-CN" altLang="en-US" sz="1800" dirty="0">
                <a:solidFill>
                  <a:schemeClr val="accent1"/>
                </a:solidFill>
                <a:latin typeface="Arial" panose="020B0604020202020204" pitchFamily="34" charset="0"/>
                <a:ea typeface="+mn-ea"/>
                <a:cs typeface="Arial" panose="020B0604020202020204" pitchFamily="34" charset="0"/>
              </a:rPr>
              <a:t> </a:t>
            </a:r>
            <a:r>
              <a:rPr lang="en-US" altLang="zh-CN" sz="1800" dirty="0">
                <a:solidFill>
                  <a:schemeClr val="accent1"/>
                </a:solidFill>
                <a:latin typeface="Arial" panose="020B0604020202020204" pitchFamily="34" charset="0"/>
                <a:ea typeface="+mn-ea"/>
                <a:cs typeface="Arial" panose="020B0604020202020204" pitchFamily="34" charset="0"/>
              </a:rPr>
              <a:t>objectives</a:t>
            </a:r>
            <a:r>
              <a:rPr lang="zh-CN" altLang="en-US" sz="1800" dirty="0">
                <a:solidFill>
                  <a:schemeClr val="accent1"/>
                </a:solidFill>
                <a:latin typeface="Arial" panose="020B0604020202020204" pitchFamily="34" charset="0"/>
                <a:ea typeface="+mn-ea"/>
                <a:cs typeface="Arial" panose="020B0604020202020204" pitchFamily="34" charset="0"/>
              </a:rPr>
              <a:t> </a:t>
            </a:r>
            <a:r>
              <a:rPr lang="en-US" altLang="zh-CN" sz="1800" dirty="0">
                <a:solidFill>
                  <a:schemeClr val="accent1"/>
                </a:solidFill>
                <a:latin typeface="Arial" panose="020B0604020202020204" pitchFamily="34" charset="0"/>
                <a:ea typeface="+mn-ea"/>
                <a:cs typeface="Arial" panose="020B0604020202020204" pitchFamily="34" charset="0"/>
              </a:rPr>
              <a:t>for power saving</a:t>
            </a:r>
            <a:r>
              <a:rPr lang="zh-CN" altLang="en-US" sz="1800" dirty="0">
                <a:solidFill>
                  <a:schemeClr val="accent1"/>
                </a:solidFill>
                <a:latin typeface="Arial" panose="020B0604020202020204" pitchFamily="34" charset="0"/>
                <a:ea typeface="+mn-ea"/>
                <a:cs typeface="Arial" panose="020B0604020202020204" pitchFamily="34" charset="0"/>
              </a:rPr>
              <a:t> </a:t>
            </a:r>
            <a:r>
              <a:rPr lang="en-US" altLang="zh-CN" sz="1800" dirty="0">
                <a:solidFill>
                  <a:schemeClr val="accent1"/>
                </a:solidFill>
                <a:latin typeface="Arial" panose="020B0604020202020204" pitchFamily="34" charset="0"/>
                <a:ea typeface="+mn-ea"/>
                <a:cs typeface="Arial" panose="020B0604020202020204" pitchFamily="34" charset="0"/>
              </a:rPr>
              <a:t>and capacity enhancements (slightly</a:t>
            </a:r>
            <a:r>
              <a:rPr lang="zh-CN" altLang="en-US" sz="1800" dirty="0">
                <a:solidFill>
                  <a:schemeClr val="accent1"/>
                </a:solidFill>
                <a:latin typeface="Arial" panose="020B0604020202020204" pitchFamily="34" charset="0"/>
                <a:ea typeface="+mn-ea"/>
                <a:cs typeface="Arial" panose="020B0604020202020204" pitchFamily="34" charset="0"/>
              </a:rPr>
              <a:t> </a:t>
            </a:r>
            <a:r>
              <a:rPr lang="en-US" altLang="zh-CN" sz="1800" dirty="0">
                <a:solidFill>
                  <a:schemeClr val="accent1"/>
                </a:solidFill>
                <a:latin typeface="Arial" panose="020B0604020202020204" pitchFamily="34" charset="0"/>
                <a:ea typeface="+mn-ea"/>
                <a:cs typeface="Arial" panose="020B0604020202020204" pitchFamily="34" charset="0"/>
              </a:rPr>
              <a:t>preferred)</a:t>
            </a:r>
          </a:p>
          <a:p>
            <a:pPr marL="757237" lvl="2" indent="-285750" hangingPunct="0">
              <a:lnSpc>
                <a:spcPct val="100000"/>
              </a:lnSpc>
              <a:spcBef>
                <a:spcPts val="600"/>
              </a:spcBef>
            </a:pPr>
            <a:r>
              <a:rPr lang="en-US" altLang="zh-CN" dirty="0">
                <a:latin typeface="Arial" panose="020B0604020202020204" pitchFamily="34" charset="0"/>
                <a:ea typeface="+mn-ea"/>
                <a:cs typeface="Arial" panose="020B0604020202020204" pitchFamily="34" charset="0"/>
              </a:rPr>
              <a:t>The WI objectives on XR awareness can be added in March, 2023 based on the outcome of study</a:t>
            </a:r>
            <a:r>
              <a:rPr lang="zh-CN" altLang="en-US" dirty="0">
                <a:latin typeface="Arial" panose="020B0604020202020204" pitchFamily="34" charset="0"/>
                <a:ea typeface="+mn-ea"/>
                <a:cs typeface="Arial" panose="020B0604020202020204" pitchFamily="34" charset="0"/>
              </a:rPr>
              <a:t> </a:t>
            </a:r>
            <a:r>
              <a:rPr lang="en-US" altLang="zh-CN" dirty="0">
                <a:latin typeface="Arial" panose="020B0604020202020204" pitchFamily="34" charset="0"/>
                <a:ea typeface="+mn-ea"/>
                <a:cs typeface="Arial" panose="020B0604020202020204" pitchFamily="34" charset="0"/>
              </a:rPr>
              <a:t>in</a:t>
            </a:r>
            <a:r>
              <a:rPr lang="zh-CN" altLang="en-US" dirty="0">
                <a:latin typeface="Arial" panose="020B0604020202020204" pitchFamily="34" charset="0"/>
                <a:ea typeface="+mn-ea"/>
                <a:cs typeface="Arial" panose="020B0604020202020204" pitchFamily="34" charset="0"/>
              </a:rPr>
              <a:t> </a:t>
            </a:r>
            <a:r>
              <a:rPr lang="en-US" altLang="zh-CN" dirty="0">
                <a:latin typeface="Arial" panose="020B0604020202020204" pitchFamily="34" charset="0"/>
                <a:ea typeface="+mn-ea"/>
                <a:cs typeface="Arial" panose="020B0604020202020204" pitchFamily="34" charset="0"/>
              </a:rPr>
              <a:t>RAN2. </a:t>
            </a:r>
          </a:p>
          <a:p>
            <a:pPr marL="757237" lvl="2" indent="-285750" hangingPunct="0">
              <a:lnSpc>
                <a:spcPct val="100000"/>
              </a:lnSpc>
              <a:spcBef>
                <a:spcPts val="600"/>
              </a:spcBef>
            </a:pPr>
            <a:r>
              <a:rPr lang="en-US" altLang="zh-CN" dirty="0">
                <a:latin typeface="Arial" panose="020B0604020202020204" pitchFamily="34" charset="0"/>
                <a:ea typeface="+mn-ea"/>
                <a:cs typeface="Arial" panose="020B0604020202020204" pitchFamily="34" charset="0"/>
              </a:rPr>
              <a:t>The already reserved RAN1 and RAN2 TU for XR WI can be kept.</a:t>
            </a:r>
            <a:endParaRPr lang="zh-CN" altLang="en-US" dirty="0">
              <a:latin typeface="Arial" panose="020B0604020202020204" pitchFamily="34" charset="0"/>
              <a:ea typeface="+mn-ea"/>
              <a:cs typeface="Arial" panose="020B0604020202020204" pitchFamily="34" charset="0"/>
            </a:endParaRPr>
          </a:p>
        </p:txBody>
      </p:sp>
      <p:sp>
        <p:nvSpPr>
          <p:cNvPr id="3" name="文本占位符 2">
            <a:extLst>
              <a:ext uri="{FF2B5EF4-FFF2-40B4-BE49-F238E27FC236}">
                <a16:creationId xmlns:a16="http://schemas.microsoft.com/office/drawing/2014/main" id="{2D730F9D-E2EF-4731-BF96-4B3AA4EBE59B}"/>
              </a:ext>
            </a:extLst>
          </p:cNvPr>
          <p:cNvSpPr>
            <a:spLocks noGrp="1"/>
          </p:cNvSpPr>
          <p:nvPr>
            <p:ph type="body" sz="quarter" idx="61"/>
          </p:nvPr>
        </p:nvSpPr>
        <p:spPr/>
        <p:txBody>
          <a:bodyPr/>
          <a:lstStyle/>
          <a:p>
            <a:r>
              <a:rPr lang="en-US" altLang="zh-CN" dirty="0"/>
              <a:t>Project management	</a:t>
            </a:r>
            <a:endParaRPr lang="zh-CN" altLang="en-US" dirty="0"/>
          </a:p>
        </p:txBody>
      </p:sp>
      <p:sp>
        <p:nvSpPr>
          <p:cNvPr id="4" name="文本占位符 3">
            <a:extLst>
              <a:ext uri="{FF2B5EF4-FFF2-40B4-BE49-F238E27FC236}">
                <a16:creationId xmlns:a16="http://schemas.microsoft.com/office/drawing/2014/main" id="{9E2647BA-2544-44E1-8EAF-91E41D8ACC3D}"/>
              </a:ext>
            </a:extLst>
          </p:cNvPr>
          <p:cNvSpPr>
            <a:spLocks noGrp="1"/>
          </p:cNvSpPr>
          <p:nvPr>
            <p:ph type="body" sz="quarter" idx="62"/>
          </p:nvPr>
        </p:nvSpPr>
        <p:spPr/>
        <p:txBody>
          <a:bodyPr/>
          <a:lstStyle/>
          <a:p>
            <a:endParaRPr lang="zh-CN" altLang="en-US" dirty="0"/>
          </a:p>
        </p:txBody>
      </p:sp>
    </p:spTree>
    <p:extLst>
      <p:ext uri="{BB962C8B-B14F-4D97-AF65-F5344CB8AC3E}">
        <p14:creationId xmlns:p14="http://schemas.microsoft.com/office/powerpoint/2010/main" val="466524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17" name="标题 5"/>
          <p:cNvSpPr txBox="1">
            <a:spLocks/>
          </p:cNvSpPr>
          <p:nvPr/>
        </p:nvSpPr>
        <p:spPr>
          <a:xfrm>
            <a:off x="561861" y="349776"/>
            <a:ext cx="7469619"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pitchFamily="50" charset="-122"/>
            </a:endParaRPr>
          </a:p>
        </p:txBody>
      </p:sp>
      <p:sp>
        <p:nvSpPr>
          <p:cNvPr id="7" name="文本框 6">
            <a:extLst>
              <a:ext uri="{FF2B5EF4-FFF2-40B4-BE49-F238E27FC236}">
                <a16:creationId xmlns:a16="http://schemas.microsoft.com/office/drawing/2014/main" id="{0E0A4481-8443-4636-8411-D4E6D20AA186}"/>
              </a:ext>
            </a:extLst>
          </p:cNvPr>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457200" lvl="1" indent="0">
              <a:buNone/>
            </a:pPr>
            <a:endParaRPr lang="en-US" altLang="zh-CN" dirty="0">
              <a:latin typeface="+mn-lt"/>
              <a:ea typeface="vivo type CN简 Light" panose="02000400000000000000" pitchFamily="50" charset="-122"/>
              <a:cs typeface="Times New Roman"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5" name="文本占位符 4">
            <a:extLst>
              <a:ext uri="{FF2B5EF4-FFF2-40B4-BE49-F238E27FC236}">
                <a16:creationId xmlns:a16="http://schemas.microsoft.com/office/drawing/2014/main" id="{78F2CB76-F9DF-4BCF-9697-3FC6978F4A06}"/>
              </a:ext>
            </a:extLst>
          </p:cNvPr>
          <p:cNvSpPr>
            <a:spLocks noGrp="1"/>
          </p:cNvSpPr>
          <p:nvPr>
            <p:ph type="body" sz="quarter" idx="62"/>
          </p:nvPr>
        </p:nvSpPr>
        <p:spPr/>
        <p:txBody>
          <a:bodyPr/>
          <a:lstStyle/>
          <a:p>
            <a:endParaRPr lang="zh-CN" altLang="en-US" dirty="0"/>
          </a:p>
        </p:txBody>
      </p:sp>
      <p:sp>
        <p:nvSpPr>
          <p:cNvPr id="11" name="内容占位符 1">
            <a:extLst>
              <a:ext uri="{FF2B5EF4-FFF2-40B4-BE49-F238E27FC236}">
                <a16:creationId xmlns:a16="http://schemas.microsoft.com/office/drawing/2014/main" id="{720E1A38-0D2A-EA4A-A88E-1191422D1D2F}"/>
              </a:ext>
            </a:extLst>
          </p:cNvPr>
          <p:cNvSpPr>
            <a:spLocks noGrp="1"/>
          </p:cNvSpPr>
          <p:nvPr>
            <p:ph sz="quarter" idx="59"/>
          </p:nvPr>
        </p:nvSpPr>
        <p:spPr>
          <a:xfrm>
            <a:off x="433303" y="1235136"/>
            <a:ext cx="11395729" cy="5342792"/>
          </a:xfrm>
        </p:spPr>
        <p:txBody>
          <a:bodyPr>
            <a:normAutofit/>
          </a:bodyPr>
          <a:lstStyle/>
          <a:p>
            <a:pPr marL="285750" indent="-285750" hangingPunct="0">
              <a:lnSpc>
                <a:spcPct val="110000"/>
              </a:lnSpc>
              <a:spcBef>
                <a:spcPts val="600"/>
              </a:spcBef>
            </a:pPr>
            <a:r>
              <a:rPr lang="en-US" altLang="zh-CN" sz="1800" dirty="0">
                <a:latin typeface="vivo Bold"/>
                <a:ea typeface="vivo type CNS"/>
                <a:cs typeface="Arial" panose="020B0604020202020204" pitchFamily="34" charset="0"/>
              </a:rPr>
              <a:t>Progress</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in</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RAN1:</a:t>
            </a: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sz="1800" dirty="0">
                <a:latin typeface="vivo Bold"/>
                <a:ea typeface="vivo type CNS"/>
                <a:cs typeface="Arial" panose="020B0604020202020204" pitchFamily="34" charset="0"/>
              </a:rPr>
              <a:t>Conclusions</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in</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RAN2:</a:t>
            </a: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sz="1800" dirty="0">
                <a:latin typeface="vivo Bold"/>
                <a:ea typeface="vivo type CNS"/>
                <a:cs typeface="Arial" panose="020B0604020202020204" pitchFamily="34" charset="0"/>
              </a:rPr>
              <a:t>It</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could</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be</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observed</a:t>
            </a:r>
            <a:r>
              <a:rPr lang="zh-CN" altLang="en-US" sz="1800" dirty="0">
                <a:latin typeface="vivo Bold"/>
                <a:ea typeface="vivo type CNS"/>
                <a:cs typeface="Arial" panose="020B0604020202020204" pitchFamily="34" charset="0"/>
              </a:rPr>
              <a:t> </a:t>
            </a:r>
            <a:r>
              <a:rPr lang="en-US" altLang="zh-CN" sz="1800" dirty="0">
                <a:latin typeface="vivo Bold"/>
                <a:ea typeface="vivo type CNS"/>
                <a:cs typeface="Arial" panose="020B0604020202020204" pitchFamily="34" charset="0"/>
              </a:rPr>
              <a:t>that</a:t>
            </a:r>
            <a:r>
              <a:rPr lang="zh-CN" altLang="en-US" sz="1800" dirty="0">
                <a:latin typeface="vivo Bold"/>
                <a:ea typeface="vivo type CNS"/>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following</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objectives</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on</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power</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saving</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could</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be</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considered</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during</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WI</a:t>
            </a:r>
            <a:r>
              <a:rPr lang="zh-CN" altLang="en-US" sz="1800" dirty="0">
                <a:solidFill>
                  <a:schemeClr val="accent3"/>
                </a:solidFill>
                <a:latin typeface="Arial" panose="020B0604020202020204" pitchFamily="34" charset="0"/>
                <a:ea typeface="+mn-ea"/>
                <a:cs typeface="Arial" panose="020B0604020202020204" pitchFamily="34" charset="0"/>
              </a:rPr>
              <a:t> </a:t>
            </a:r>
            <a:r>
              <a:rPr lang="en-US" altLang="zh-CN" sz="1800" dirty="0">
                <a:solidFill>
                  <a:schemeClr val="accent3"/>
                </a:solidFill>
                <a:latin typeface="Arial" panose="020B0604020202020204" pitchFamily="34" charset="0"/>
                <a:ea typeface="+mn-ea"/>
                <a:cs typeface="Arial" panose="020B0604020202020204" pitchFamily="34" charset="0"/>
              </a:rPr>
              <a:t>phase:</a:t>
            </a:r>
          </a:p>
          <a:p>
            <a:pPr marL="536575" lvl="1" indent="-236538" hangingPunct="0">
              <a:lnSpc>
                <a:spcPct val="110000"/>
              </a:lnSpc>
              <a:spcBef>
                <a:spcPts val="600"/>
              </a:spcBef>
              <a:buFont typeface="系统字体常规体"/>
              <a:buChar char="⁃"/>
            </a:pPr>
            <a:r>
              <a:rPr lang="en-US" altLang="zh-CN" sz="1400" dirty="0">
                <a:solidFill>
                  <a:schemeClr val="accent3"/>
                </a:solidFill>
                <a:latin typeface="Arial" panose="020B0604020202020204" pitchFamily="34" charset="0"/>
                <a:ea typeface="+mn-ea"/>
                <a:cs typeface="Arial" panose="020B0604020202020204" pitchFamily="34" charset="0"/>
              </a:rPr>
              <a:t>Specify mechanism for the non-integer DRX periodicity</a:t>
            </a:r>
          </a:p>
          <a:p>
            <a:pPr marL="536575" lvl="1" indent="-236538" hangingPunct="0">
              <a:lnSpc>
                <a:spcPct val="110000"/>
              </a:lnSpc>
              <a:spcBef>
                <a:spcPts val="600"/>
              </a:spcBef>
              <a:buFont typeface="系统字体常规体"/>
              <a:buChar char="⁃"/>
            </a:pPr>
            <a:r>
              <a:rPr lang="en-US" altLang="zh-CN" sz="1400" dirty="0">
                <a:solidFill>
                  <a:schemeClr val="accent3"/>
                </a:solidFill>
                <a:latin typeface="Arial" panose="020B0604020202020204" pitchFamily="34" charset="0"/>
                <a:ea typeface="+mn-ea"/>
                <a:cs typeface="Arial" panose="020B0604020202020204" pitchFamily="34" charset="0"/>
              </a:rPr>
              <a:t>Specify the mechanism to switch between DRX configurations at least based on RRC pre-configuration</a:t>
            </a:r>
          </a:p>
          <a:p>
            <a:pPr marL="536575" lvl="1" indent="-236538" hangingPunct="0">
              <a:lnSpc>
                <a:spcPct val="110000"/>
              </a:lnSpc>
              <a:spcBef>
                <a:spcPts val="600"/>
              </a:spcBef>
              <a:buFont typeface="系统字体常规体"/>
              <a:buChar char="⁃"/>
            </a:pPr>
            <a:r>
              <a:rPr lang="en-US" altLang="zh-CN" sz="1400" dirty="0">
                <a:solidFill>
                  <a:schemeClr val="accent3"/>
                </a:solidFill>
                <a:latin typeface="Arial" panose="020B0604020202020204" pitchFamily="34" charset="0"/>
                <a:ea typeface="+mn-ea"/>
                <a:cs typeface="Arial" panose="020B0604020202020204" pitchFamily="34" charset="0"/>
              </a:rPr>
              <a:t>Specify mechanism on PDCCH monitoring resume if UE transmits NACK after PDCCH skipping starts</a:t>
            </a:r>
          </a:p>
        </p:txBody>
      </p:sp>
      <p:graphicFrame>
        <p:nvGraphicFramePr>
          <p:cNvPr id="12" name="表格 11">
            <a:extLst>
              <a:ext uri="{FF2B5EF4-FFF2-40B4-BE49-F238E27FC236}">
                <a16:creationId xmlns:a16="http://schemas.microsoft.com/office/drawing/2014/main" id="{481A9752-8893-D648-AE63-7F93581F14DE}"/>
              </a:ext>
            </a:extLst>
          </p:cNvPr>
          <p:cNvGraphicFramePr>
            <a:graphicFrameLocks noGrp="1"/>
          </p:cNvGraphicFramePr>
          <p:nvPr>
            <p:extLst>
              <p:ext uri="{D42A27DB-BD31-4B8C-83A1-F6EECF244321}">
                <p14:modId xmlns:p14="http://schemas.microsoft.com/office/powerpoint/2010/main" val="4147656973"/>
              </p:ext>
            </p:extLst>
          </p:nvPr>
        </p:nvGraphicFramePr>
        <p:xfrm>
          <a:off x="828917" y="1624659"/>
          <a:ext cx="10604499" cy="944880"/>
        </p:xfrm>
        <a:graphic>
          <a:graphicData uri="http://schemas.openxmlformats.org/drawingml/2006/table">
            <a:tbl>
              <a:tblPr firstRow="1" bandRow="1">
                <a:tableStyleId>{5C22544A-7EE6-4342-B048-85BDC9FD1C3A}</a:tableStyleId>
              </a:tblPr>
              <a:tblGrid>
                <a:gridCol w="10604499">
                  <a:extLst>
                    <a:ext uri="{9D8B030D-6E8A-4147-A177-3AD203B41FA5}">
                      <a16:colId xmlns:a16="http://schemas.microsoft.com/office/drawing/2014/main" val="2794059805"/>
                    </a:ext>
                  </a:extLst>
                </a:gridCol>
              </a:tblGrid>
              <a:tr h="888636">
                <a:tc>
                  <a:txBody>
                    <a:bodyPr/>
                    <a:lstStyle/>
                    <a:p>
                      <a:pPr marL="228600" lvl="0" indent="-228600" algn="just" hangingPunct="0">
                        <a:spcAft>
                          <a:spcPts val="0"/>
                        </a:spcAft>
                        <a:buFont typeface="+mj-lt"/>
                        <a:buAutoNum type="arabicPeriod"/>
                      </a:pPr>
                      <a:r>
                        <a:rPr lang="en-US" altLang="zh-CN" sz="1400" b="0" dirty="0">
                          <a:solidFill>
                            <a:schemeClr val="tx1"/>
                          </a:solidFill>
                          <a:effectLst/>
                          <a:latin typeface="Times New Roman" panose="02020603050405020304" pitchFamily="18" charset="0"/>
                          <a:ea typeface="+mn-ea"/>
                        </a:rPr>
                        <a:t>No</a:t>
                      </a:r>
                      <a:r>
                        <a:rPr lang="zh-CN" altLang="en-US" sz="1400" b="0" dirty="0">
                          <a:solidFill>
                            <a:schemeClr val="tx1"/>
                          </a:solidFill>
                          <a:effectLst/>
                          <a:latin typeface="Times New Roman" panose="02020603050405020304" pitchFamily="18" charset="0"/>
                          <a:ea typeface="+mn-ea"/>
                        </a:rPr>
                        <a:t> </a:t>
                      </a:r>
                      <a:r>
                        <a:rPr lang="en-US" altLang="zh-CN" sz="1400" b="0" dirty="0">
                          <a:solidFill>
                            <a:schemeClr val="tx1"/>
                          </a:solidFill>
                          <a:effectLst/>
                          <a:latin typeface="Times New Roman" panose="02020603050405020304" pitchFamily="18" charset="0"/>
                          <a:ea typeface="+mn-ea"/>
                        </a:rPr>
                        <a:t>recommended techniques</a:t>
                      </a:r>
                      <a:r>
                        <a:rPr lang="zh-CN" altLang="en-US" sz="1400" b="0" dirty="0">
                          <a:solidFill>
                            <a:schemeClr val="tx1"/>
                          </a:solidFill>
                          <a:effectLst/>
                          <a:latin typeface="Times New Roman" panose="02020603050405020304" pitchFamily="18" charset="0"/>
                          <a:ea typeface="+mn-ea"/>
                        </a:rPr>
                        <a:t> </a:t>
                      </a:r>
                      <a:r>
                        <a:rPr lang="en-US" altLang="zh-CN" sz="1400" b="0" dirty="0">
                          <a:solidFill>
                            <a:schemeClr val="tx1"/>
                          </a:solidFill>
                          <a:effectLst/>
                          <a:latin typeface="Times New Roman" panose="02020603050405020304" pitchFamily="18" charset="0"/>
                          <a:ea typeface="+mn-ea"/>
                        </a:rPr>
                        <a:t>in</a:t>
                      </a:r>
                      <a:r>
                        <a:rPr lang="zh-CN" altLang="en-US" sz="1400" b="0" dirty="0">
                          <a:solidFill>
                            <a:schemeClr val="tx1"/>
                          </a:solidFill>
                          <a:effectLst/>
                          <a:latin typeface="Times New Roman" panose="02020603050405020304" pitchFamily="18" charset="0"/>
                          <a:ea typeface="+mn-ea"/>
                        </a:rPr>
                        <a:t> </a:t>
                      </a:r>
                      <a:r>
                        <a:rPr lang="en-US" altLang="zh-CN" sz="1400" b="0" dirty="0">
                          <a:solidFill>
                            <a:schemeClr val="tx1"/>
                          </a:solidFill>
                          <a:effectLst/>
                          <a:latin typeface="Times New Roman" panose="02020603050405020304" pitchFamily="18" charset="0"/>
                          <a:ea typeface="+mn-ea"/>
                        </a:rPr>
                        <a:t>RAN1.</a:t>
                      </a:r>
                    </a:p>
                    <a:p>
                      <a:pPr marL="228600" lvl="0" indent="-228600" algn="just" hangingPunct="0">
                        <a:spcAft>
                          <a:spcPts val="0"/>
                        </a:spcAft>
                        <a:buFont typeface="+mj-lt"/>
                        <a:buAutoNum type="arabicPeriod"/>
                      </a:pPr>
                      <a:r>
                        <a:rPr lang="en-US" altLang="zh-CN" sz="1400" b="0" dirty="0">
                          <a:solidFill>
                            <a:schemeClr val="tx1"/>
                          </a:solidFill>
                          <a:effectLst/>
                          <a:latin typeface="Times New Roman" panose="02020603050405020304" pitchFamily="18" charset="0"/>
                          <a:ea typeface="+mn-ea"/>
                        </a:rPr>
                        <a:t>During SI in RAN1, following enhancement for PDCCH monitoring adaptation was proposed and intensively discussed:</a:t>
                      </a:r>
                    </a:p>
                    <a:p>
                      <a:pPr marL="457177" lvl="1" indent="0" algn="just" hangingPunct="0">
                        <a:spcAft>
                          <a:spcPts val="0"/>
                        </a:spcAft>
                        <a:buFont typeface="+mj-lt"/>
                        <a:buNone/>
                      </a:pPr>
                      <a:r>
                        <a:rPr lang="en-US" altLang="zh-CN" sz="1400" b="0" dirty="0">
                          <a:solidFill>
                            <a:schemeClr val="tx1"/>
                          </a:solidFill>
                          <a:effectLst/>
                          <a:latin typeface="Times New Roman" panose="02020603050405020304" pitchFamily="18" charset="0"/>
                          <a:ea typeface="+mn-ea"/>
                        </a:rPr>
                        <a:t>Proposal 3.1: Support PDCCH monitoring resume if UE transmits NACK after PDCCH skipping starts</a:t>
                      </a:r>
                    </a:p>
                    <a:p>
                      <a:pPr marL="0" marR="0" lvl="0" indent="0" algn="just" defTabSz="914355" rtl="0" eaLnBrk="1" fontAlgn="auto" latinLnBrk="0" hangingPunct="0">
                        <a:lnSpc>
                          <a:spcPct val="100000"/>
                        </a:lnSpc>
                        <a:spcBef>
                          <a:spcPts val="0"/>
                        </a:spcBef>
                        <a:spcAft>
                          <a:spcPts val="0"/>
                        </a:spcAft>
                        <a:buClrTx/>
                        <a:buSzTx/>
                        <a:buFont typeface="+mj-lt"/>
                        <a:buNone/>
                        <a:tabLst/>
                        <a:defRPr/>
                      </a:pPr>
                      <a:r>
                        <a:rPr lang="en-US" altLang="zh-CN" sz="1400" b="0" dirty="0">
                          <a:solidFill>
                            <a:schemeClr val="accent1"/>
                          </a:solidFill>
                          <a:effectLst/>
                          <a:latin typeface="Times New Roman" panose="02020603050405020304" pitchFamily="18" charset="0"/>
                          <a:ea typeface="+mn-ea"/>
                        </a:rPr>
                        <a:t>More</a:t>
                      </a:r>
                      <a:r>
                        <a:rPr lang="zh-CN" altLang="en-US" sz="1400" b="0" dirty="0">
                          <a:solidFill>
                            <a:schemeClr val="accent1"/>
                          </a:solidFill>
                          <a:effectLst/>
                          <a:latin typeface="Times New Roman" panose="02020603050405020304" pitchFamily="18" charset="0"/>
                          <a:ea typeface="+mn-ea"/>
                        </a:rPr>
                        <a:t> </a:t>
                      </a:r>
                      <a:r>
                        <a:rPr lang="en-US" altLang="zh-CN" sz="1400" b="0" dirty="0">
                          <a:solidFill>
                            <a:schemeClr val="accent1"/>
                          </a:solidFill>
                          <a:effectLst/>
                          <a:latin typeface="Times New Roman" panose="02020603050405020304" pitchFamily="18" charset="0"/>
                          <a:ea typeface="+mn-ea"/>
                        </a:rPr>
                        <a:t>details</a:t>
                      </a:r>
                      <a:r>
                        <a:rPr lang="zh-CN" altLang="en-US" sz="1400" b="0" dirty="0">
                          <a:solidFill>
                            <a:schemeClr val="accent1"/>
                          </a:solidFill>
                          <a:effectLst/>
                          <a:latin typeface="Times New Roman" panose="02020603050405020304" pitchFamily="18" charset="0"/>
                          <a:ea typeface="+mn-ea"/>
                        </a:rPr>
                        <a:t> </a:t>
                      </a:r>
                      <a:r>
                        <a:rPr lang="en-US" altLang="zh-CN" sz="1400" b="0" dirty="0">
                          <a:solidFill>
                            <a:schemeClr val="accent1"/>
                          </a:solidFill>
                          <a:effectLst/>
                          <a:latin typeface="Times New Roman" panose="02020603050405020304" pitchFamily="18" charset="0"/>
                          <a:ea typeface="+mn-ea"/>
                        </a:rPr>
                        <a:t>please</a:t>
                      </a:r>
                      <a:r>
                        <a:rPr lang="zh-CN" altLang="en-US" sz="1400" b="0" dirty="0">
                          <a:solidFill>
                            <a:schemeClr val="accent1"/>
                          </a:solidFill>
                          <a:effectLst/>
                          <a:latin typeface="Times New Roman" panose="02020603050405020304" pitchFamily="18" charset="0"/>
                          <a:ea typeface="+mn-ea"/>
                        </a:rPr>
                        <a:t> </a:t>
                      </a:r>
                      <a:r>
                        <a:rPr lang="en-US" altLang="zh-CN" sz="1400" b="0" dirty="0">
                          <a:solidFill>
                            <a:schemeClr val="accent1"/>
                          </a:solidFill>
                          <a:effectLst/>
                          <a:latin typeface="Times New Roman" panose="02020603050405020304" pitchFamily="18" charset="0"/>
                          <a:ea typeface="+mn-ea"/>
                        </a:rPr>
                        <a:t>see</a:t>
                      </a:r>
                      <a:r>
                        <a:rPr lang="zh-CN" altLang="en-US" sz="1400" b="0" dirty="0">
                          <a:solidFill>
                            <a:schemeClr val="accent1"/>
                          </a:solidFill>
                          <a:effectLst/>
                          <a:latin typeface="Times New Roman" panose="02020603050405020304" pitchFamily="18" charset="0"/>
                          <a:ea typeface="+mn-ea"/>
                        </a:rPr>
                        <a:t> </a:t>
                      </a:r>
                      <a:r>
                        <a:rPr lang="en-US" altLang="zh-CN" sz="1400" b="0" dirty="0">
                          <a:solidFill>
                            <a:schemeClr val="accent1"/>
                          </a:solidFill>
                          <a:effectLst/>
                          <a:latin typeface="Times New Roman" panose="02020603050405020304" pitchFamily="18" charset="0"/>
                          <a:ea typeface="+mn-ea"/>
                        </a:rPr>
                        <a:t>our</a:t>
                      </a:r>
                      <a:r>
                        <a:rPr lang="zh-CN" altLang="en-US" sz="1400" b="0" dirty="0">
                          <a:solidFill>
                            <a:schemeClr val="accent1"/>
                          </a:solidFill>
                          <a:effectLst/>
                          <a:latin typeface="Times New Roman" panose="02020603050405020304" pitchFamily="18" charset="0"/>
                          <a:ea typeface="+mn-ea"/>
                        </a:rPr>
                        <a:t> </a:t>
                      </a:r>
                      <a:r>
                        <a:rPr lang="en-US" altLang="zh-CN" sz="1400" b="0" dirty="0">
                          <a:solidFill>
                            <a:schemeClr val="accent1"/>
                          </a:solidFill>
                          <a:effectLst/>
                          <a:latin typeface="Times New Roman" panose="02020603050405020304" pitchFamily="18" charset="0"/>
                          <a:ea typeface="+mn-ea"/>
                        </a:rPr>
                        <a:t>contribution</a:t>
                      </a:r>
                      <a:r>
                        <a:rPr lang="zh-CN" altLang="en-US" sz="1400" b="0" dirty="0">
                          <a:solidFill>
                            <a:schemeClr val="accent1"/>
                          </a:solidFill>
                          <a:effectLst/>
                          <a:latin typeface="Times New Roman" panose="02020603050405020304" pitchFamily="18" charset="0"/>
                          <a:ea typeface="+mn-ea"/>
                        </a:rPr>
                        <a:t> </a:t>
                      </a:r>
                      <a:r>
                        <a:rPr lang="en-US" altLang="zh-CN" sz="1400" b="0" dirty="0">
                          <a:solidFill>
                            <a:schemeClr val="accent1"/>
                          </a:solidFill>
                          <a:effectLst/>
                          <a:latin typeface="Times New Roman" panose="02020603050405020304" pitchFamily="18" charset="0"/>
                          <a:ea typeface="+mn-ea"/>
                        </a:rPr>
                        <a:t>in</a:t>
                      </a:r>
                      <a:r>
                        <a:rPr lang="zh-CN" altLang="en-US" sz="1400" b="0" dirty="0">
                          <a:solidFill>
                            <a:schemeClr val="accent1"/>
                          </a:solidFill>
                          <a:effectLst/>
                          <a:latin typeface="Times New Roman" panose="02020603050405020304" pitchFamily="18" charset="0"/>
                          <a:ea typeface="+mn-ea"/>
                        </a:rPr>
                        <a:t> </a:t>
                      </a:r>
                      <a:r>
                        <a:rPr lang="en-US" altLang="zh-CN" sz="1400" b="0" dirty="0">
                          <a:solidFill>
                            <a:schemeClr val="accent1"/>
                          </a:solidFill>
                          <a:effectLst/>
                          <a:latin typeface="Times New Roman" panose="02020603050405020304" pitchFamily="18" charset="0"/>
                          <a:ea typeface="+mn-ea"/>
                        </a:rPr>
                        <a:t>[RP-223098]</a:t>
                      </a:r>
                    </a:p>
                  </a:txBody>
                  <a:tcPr>
                    <a:solidFill>
                      <a:schemeClr val="bg2">
                        <a:lumMod val="20000"/>
                        <a:lumOff val="80000"/>
                      </a:schemeClr>
                    </a:solidFill>
                  </a:tcPr>
                </a:tc>
                <a:extLst>
                  <a:ext uri="{0D108BD9-81ED-4DB2-BD59-A6C34878D82A}">
                    <a16:rowId xmlns:a16="http://schemas.microsoft.com/office/drawing/2014/main" val="4274879161"/>
                  </a:ext>
                </a:extLst>
              </a:tr>
            </a:tbl>
          </a:graphicData>
        </a:graphic>
      </p:graphicFrame>
      <p:graphicFrame>
        <p:nvGraphicFramePr>
          <p:cNvPr id="2" name="表格 1">
            <a:extLst>
              <a:ext uri="{FF2B5EF4-FFF2-40B4-BE49-F238E27FC236}">
                <a16:creationId xmlns:a16="http://schemas.microsoft.com/office/drawing/2014/main" id="{86BEBDA5-D889-0293-ABBE-C39A3E9CF7A1}"/>
              </a:ext>
            </a:extLst>
          </p:cNvPr>
          <p:cNvGraphicFramePr>
            <a:graphicFrameLocks noGrp="1"/>
          </p:cNvGraphicFramePr>
          <p:nvPr>
            <p:extLst>
              <p:ext uri="{D42A27DB-BD31-4B8C-83A1-F6EECF244321}">
                <p14:modId xmlns:p14="http://schemas.microsoft.com/office/powerpoint/2010/main" val="216948810"/>
              </p:ext>
            </p:extLst>
          </p:nvPr>
        </p:nvGraphicFramePr>
        <p:xfrm>
          <a:off x="816076" y="3142661"/>
          <a:ext cx="10604499" cy="944880"/>
        </p:xfrm>
        <a:graphic>
          <a:graphicData uri="http://schemas.openxmlformats.org/drawingml/2006/table">
            <a:tbl>
              <a:tblPr firstRow="1" bandRow="1">
                <a:tableStyleId>{5C22544A-7EE6-4342-B048-85BDC9FD1C3A}</a:tableStyleId>
              </a:tblPr>
              <a:tblGrid>
                <a:gridCol w="10604499">
                  <a:extLst>
                    <a:ext uri="{9D8B030D-6E8A-4147-A177-3AD203B41FA5}">
                      <a16:colId xmlns:a16="http://schemas.microsoft.com/office/drawing/2014/main" val="2794059805"/>
                    </a:ext>
                  </a:extLst>
                </a:gridCol>
              </a:tblGrid>
              <a:tr h="162242">
                <a:tc>
                  <a:txBody>
                    <a:bodyPr/>
                    <a:lstStyle/>
                    <a:p>
                      <a:pPr marL="228600" lvl="0" indent="-228600" algn="just" hangingPunct="0">
                        <a:spcAft>
                          <a:spcPts val="0"/>
                        </a:spcAft>
                        <a:buFont typeface="+mj-lt"/>
                        <a:buAutoNum type="arabicPeriod"/>
                      </a:pPr>
                      <a:r>
                        <a:rPr lang="en" altLang="zh-CN" sz="1400" b="0" dirty="0">
                          <a:solidFill>
                            <a:schemeClr val="tx1"/>
                          </a:solidFill>
                          <a:effectLst/>
                          <a:latin typeface="Times New Roman" panose="02020603050405020304" pitchFamily="18" charset="0"/>
                          <a:ea typeface="+mn-ea"/>
                        </a:rPr>
                        <a:t>At least RRC pre-configuration and switching of configurations of DRX could be considered for enhancements of XR power saving. Other solutions are not precluded and can be further discussed.</a:t>
                      </a:r>
                    </a:p>
                    <a:p>
                      <a:pPr marL="228600" lvl="0" indent="-228600" algn="just" hangingPunct="0">
                        <a:spcAft>
                          <a:spcPts val="0"/>
                        </a:spcAft>
                        <a:buFont typeface="+mj-lt"/>
                        <a:buAutoNum type="arabicPeriod"/>
                      </a:pPr>
                      <a:r>
                        <a:rPr lang="en" altLang="zh-CN" sz="1400" b="0" dirty="0">
                          <a:solidFill>
                            <a:schemeClr val="tx1"/>
                          </a:solidFill>
                          <a:effectLst/>
                          <a:latin typeface="Times New Roman" panose="02020603050405020304" pitchFamily="18" charset="0"/>
                          <a:ea typeface="+mn-ea"/>
                        </a:rPr>
                        <a:t>RAN2 aims to allow XR frame rates that correspond to non-integer periodicities in at least semi-static manner (e.g. RRC). Details can be left to WI phase.</a:t>
                      </a:r>
                      <a:endParaRPr lang="zh-CN" altLang="zh-CN" sz="1400" b="0" dirty="0">
                        <a:solidFill>
                          <a:schemeClr val="tx1"/>
                        </a:solidFill>
                        <a:effectLst/>
                        <a:latin typeface="Times New Roman" panose="02020603050405020304" pitchFamily="18" charset="0"/>
                        <a:ea typeface="+mn-ea"/>
                      </a:endParaRPr>
                    </a:p>
                  </a:txBody>
                  <a:tcPr>
                    <a:solidFill>
                      <a:schemeClr val="bg2">
                        <a:lumMod val="20000"/>
                        <a:lumOff val="80000"/>
                      </a:schemeClr>
                    </a:solidFill>
                  </a:tcPr>
                </a:tc>
                <a:extLst>
                  <a:ext uri="{0D108BD9-81ED-4DB2-BD59-A6C34878D82A}">
                    <a16:rowId xmlns:a16="http://schemas.microsoft.com/office/drawing/2014/main" val="4274879161"/>
                  </a:ext>
                </a:extLst>
              </a:tr>
            </a:tbl>
          </a:graphicData>
        </a:graphic>
      </p:graphicFrame>
      <p:sp>
        <p:nvSpPr>
          <p:cNvPr id="4" name="文本占位符 2">
            <a:extLst>
              <a:ext uri="{FF2B5EF4-FFF2-40B4-BE49-F238E27FC236}">
                <a16:creationId xmlns:a16="http://schemas.microsoft.com/office/drawing/2014/main" id="{6206C226-6EFF-B77B-AA64-AB76F36F7D20}"/>
              </a:ext>
            </a:extLst>
          </p:cNvPr>
          <p:cNvSpPr txBox="1">
            <a:spLocks/>
          </p:cNvSpPr>
          <p:nvPr/>
        </p:nvSpPr>
        <p:spPr>
          <a:xfrm>
            <a:off x="560743" y="237640"/>
            <a:ext cx="9194219" cy="456860"/>
          </a:xfrm>
          <a:prstGeom prst="rect">
            <a:avLst/>
          </a:prstGeom>
        </p:spPr>
        <p:txBody>
          <a:bodyPr vert="horz" lIns="0" tIns="0" rIns="0" bIns="0" rtlCol="0" anchor="ctr">
            <a:noAutofit/>
          </a:bodyPr>
          <a:lstStyle>
            <a:lvl1pPr marL="0" indent="0" algn="l" defTabSz="914355" rtl="0" eaLnBrk="1" latinLnBrk="0" hangingPunct="1">
              <a:lnSpc>
                <a:spcPct val="150000"/>
              </a:lnSpc>
              <a:spcBef>
                <a:spcPts val="0"/>
              </a:spcBef>
              <a:spcAft>
                <a:spcPts val="0"/>
              </a:spcAft>
              <a:buFont typeface="Arial" panose="020B0604020202020204" pitchFamily="34" charset="0"/>
              <a:buNone/>
              <a:defRPr sz="2600" b="0" i="0" kern="120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t>Power</a:t>
            </a:r>
            <a:r>
              <a:rPr lang="zh-CN" altLang="en-US" sz="2400" dirty="0"/>
              <a:t> </a:t>
            </a:r>
            <a:r>
              <a:rPr lang="en-US" altLang="zh-CN" sz="2400" dirty="0"/>
              <a:t>saving</a:t>
            </a:r>
            <a:r>
              <a:rPr lang="zh-CN" altLang="en-US" sz="2400" dirty="0"/>
              <a:t> </a:t>
            </a:r>
            <a:r>
              <a:rPr lang="en-US" altLang="zh-CN" sz="2400" dirty="0"/>
              <a:t>progress</a:t>
            </a:r>
            <a:r>
              <a:rPr lang="zh-CN" altLang="en-US" sz="2400" dirty="0"/>
              <a:t> </a:t>
            </a:r>
            <a:r>
              <a:rPr lang="en-US" altLang="zh-CN" sz="2400" dirty="0"/>
              <a:t>and</a:t>
            </a:r>
            <a:r>
              <a:rPr lang="zh-CN" altLang="en-US" sz="2400" dirty="0"/>
              <a:t> </a:t>
            </a:r>
            <a:r>
              <a:rPr lang="en-US" altLang="zh-CN" sz="2400" dirty="0"/>
              <a:t>conclusion</a:t>
            </a:r>
            <a:endParaRPr lang="zh-CN" altLang="en-US" sz="2400" dirty="0"/>
          </a:p>
        </p:txBody>
      </p:sp>
    </p:spTree>
    <p:extLst>
      <p:ext uri="{BB962C8B-B14F-4D97-AF65-F5344CB8AC3E}">
        <p14:creationId xmlns:p14="http://schemas.microsoft.com/office/powerpoint/2010/main" val="2252775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17" name="标题 5"/>
          <p:cNvSpPr txBox="1">
            <a:spLocks/>
          </p:cNvSpPr>
          <p:nvPr/>
        </p:nvSpPr>
        <p:spPr>
          <a:xfrm>
            <a:off x="561861" y="349776"/>
            <a:ext cx="7469619"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pitchFamily="50" charset="-122"/>
            </a:endParaRPr>
          </a:p>
        </p:txBody>
      </p:sp>
      <p:sp>
        <p:nvSpPr>
          <p:cNvPr id="7" name="文本框 6">
            <a:extLst>
              <a:ext uri="{FF2B5EF4-FFF2-40B4-BE49-F238E27FC236}">
                <a16:creationId xmlns:a16="http://schemas.microsoft.com/office/drawing/2014/main" id="{0E0A4481-8443-4636-8411-D4E6D20AA186}"/>
              </a:ext>
            </a:extLst>
          </p:cNvPr>
          <p:cNvSpPr txBox="1"/>
          <p:nvPr/>
        </p:nvSpPr>
        <p:spPr>
          <a:xfrm>
            <a:off x="72082" y="799443"/>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457200" lvl="1" indent="0">
              <a:buNone/>
            </a:pPr>
            <a:endParaRPr lang="en-US" altLang="zh-CN" dirty="0">
              <a:latin typeface="+mn-lt"/>
              <a:ea typeface="vivo type CN简 Light" panose="02000400000000000000" pitchFamily="50" charset="-122"/>
              <a:cs typeface="Times New Roman"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11" name="内容占位符 1">
            <a:extLst>
              <a:ext uri="{FF2B5EF4-FFF2-40B4-BE49-F238E27FC236}">
                <a16:creationId xmlns:a16="http://schemas.microsoft.com/office/drawing/2014/main" id="{720E1A38-0D2A-EA4A-A88E-1191422D1D2F}"/>
              </a:ext>
            </a:extLst>
          </p:cNvPr>
          <p:cNvSpPr>
            <a:spLocks noGrp="1"/>
          </p:cNvSpPr>
          <p:nvPr>
            <p:ph sz="quarter" idx="59"/>
          </p:nvPr>
        </p:nvSpPr>
        <p:spPr>
          <a:xfrm>
            <a:off x="398135" y="806636"/>
            <a:ext cx="11395729" cy="6162106"/>
          </a:xfrm>
        </p:spPr>
        <p:txBody>
          <a:bodyPr>
            <a:normAutofit/>
          </a:bodyPr>
          <a:lstStyle/>
          <a:p>
            <a:pPr marL="285750" indent="-285750" hangingPunct="0">
              <a:lnSpc>
                <a:spcPct val="110000"/>
              </a:lnSpc>
              <a:spcBef>
                <a:spcPts val="600"/>
              </a:spcBef>
            </a:pPr>
            <a:r>
              <a:rPr lang="en-US" altLang="zh-CN" dirty="0">
                <a:latin typeface="vivo Bold"/>
                <a:ea typeface="vivo type CNS"/>
                <a:cs typeface="Arial" panose="020B0604020202020204" pitchFamily="34" charset="0"/>
              </a:rPr>
              <a:t>Conclusions</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in</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RAN1:</a:t>
            </a: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dirty="0">
                <a:latin typeface="vivo Bold"/>
                <a:ea typeface="vivo type CNS"/>
                <a:cs typeface="Arial" panose="020B0604020202020204" pitchFamily="34" charset="0"/>
              </a:rPr>
              <a:t>Conclusions</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in</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RAN2:</a:t>
            </a: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dirty="0">
                <a:latin typeface="vivo Bold"/>
                <a:ea typeface="vivo type CNS"/>
                <a:cs typeface="Arial" panose="020B0604020202020204" pitchFamily="34" charset="0"/>
              </a:rPr>
              <a:t>It</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could</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be</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observed</a:t>
            </a:r>
            <a:r>
              <a:rPr lang="zh-CN" altLang="en-US" dirty="0">
                <a:latin typeface="vivo Bold"/>
                <a:ea typeface="vivo type CNS"/>
                <a:cs typeface="Arial" panose="020B0604020202020204" pitchFamily="34" charset="0"/>
              </a:rPr>
              <a:t> </a:t>
            </a:r>
            <a:r>
              <a:rPr lang="en-US" altLang="zh-CN" dirty="0">
                <a:latin typeface="vivo Bold"/>
                <a:ea typeface="vivo type CNS"/>
                <a:cs typeface="Arial" panose="020B0604020202020204" pitchFamily="34" charset="0"/>
              </a:rPr>
              <a:t>that</a:t>
            </a:r>
            <a:r>
              <a:rPr lang="zh-CN" altLang="en-US" dirty="0">
                <a:latin typeface="vivo Bold"/>
                <a:ea typeface="vivo type CNS"/>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following</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objectives</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on</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capacity</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enhancements could</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be</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considered</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during</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WI</a:t>
            </a:r>
            <a:r>
              <a:rPr lang="zh-CN" altLang="en-US" dirty="0">
                <a:solidFill>
                  <a:schemeClr val="accent3"/>
                </a:solidFill>
                <a:latin typeface="Arial" panose="020B0604020202020204" pitchFamily="34" charset="0"/>
                <a:ea typeface="+mn-ea"/>
                <a:cs typeface="Arial" panose="020B0604020202020204" pitchFamily="34" charset="0"/>
              </a:rPr>
              <a:t> </a:t>
            </a:r>
            <a:r>
              <a:rPr lang="en-US" altLang="zh-CN" dirty="0">
                <a:solidFill>
                  <a:schemeClr val="accent3"/>
                </a:solidFill>
                <a:latin typeface="Arial" panose="020B0604020202020204" pitchFamily="34" charset="0"/>
                <a:ea typeface="+mn-ea"/>
                <a:cs typeface="Arial" panose="020B0604020202020204" pitchFamily="34" charset="0"/>
              </a:rPr>
              <a:t>phase:</a:t>
            </a:r>
          </a:p>
          <a:p>
            <a:pPr marL="536575" lvl="1" indent="-236538" hangingPunct="0">
              <a:lnSpc>
                <a:spcPct val="110000"/>
              </a:lnSpc>
              <a:spcBef>
                <a:spcPts val="600"/>
              </a:spcBef>
              <a:buFont typeface="系统字体常规体"/>
              <a:buChar char="⁃"/>
            </a:pPr>
            <a:r>
              <a:rPr lang="en-US" altLang="zh-CN" sz="1200" dirty="0">
                <a:solidFill>
                  <a:schemeClr val="accent3"/>
                </a:solidFill>
                <a:latin typeface="Arial" panose="020B0604020202020204" pitchFamily="34" charset="0"/>
                <a:ea typeface="+mn-ea"/>
                <a:cs typeface="Arial" panose="020B0604020202020204" pitchFamily="34" charset="0"/>
              </a:rPr>
              <a:t>Specify mechanism on multiple CG PUSCH transmission occasions in a period of a single CG PUSCH configuration.</a:t>
            </a:r>
          </a:p>
          <a:p>
            <a:pPr marL="536575" lvl="1" indent="-236538" hangingPunct="0">
              <a:lnSpc>
                <a:spcPct val="110000"/>
              </a:lnSpc>
              <a:spcBef>
                <a:spcPts val="600"/>
              </a:spcBef>
              <a:buFont typeface="系统字体常规体"/>
              <a:buChar char="⁃"/>
            </a:pPr>
            <a:r>
              <a:rPr lang="en-US" altLang="zh-CN" sz="1200" dirty="0">
                <a:solidFill>
                  <a:schemeClr val="accent3"/>
                </a:solidFill>
                <a:latin typeface="Arial" panose="020B0604020202020204" pitchFamily="34" charset="0"/>
                <a:ea typeface="+mn-ea"/>
                <a:cs typeface="Arial" panose="020B0604020202020204" pitchFamily="34" charset="0"/>
              </a:rPr>
              <a:t>Specify mechanism on dynamic indication of unused CG PUSCH occasion(s) based on UCI (e.g., CG-UCI or a new UCI) by the UE.</a:t>
            </a:r>
          </a:p>
          <a:p>
            <a:pPr marL="536575" lvl="1" indent="-236538" hangingPunct="0">
              <a:lnSpc>
                <a:spcPct val="110000"/>
              </a:lnSpc>
              <a:spcBef>
                <a:spcPts val="600"/>
              </a:spcBef>
              <a:buFont typeface="系统字体常规体"/>
              <a:buChar char="⁃"/>
            </a:pPr>
            <a:r>
              <a:rPr lang="en-US" altLang="zh-CN" sz="1200" dirty="0">
                <a:solidFill>
                  <a:schemeClr val="accent3"/>
                </a:solidFill>
                <a:latin typeface="Arial" panose="020B0604020202020204" pitchFamily="34" charset="0"/>
                <a:ea typeface="+mn-ea"/>
                <a:cs typeface="Arial" panose="020B0604020202020204" pitchFamily="34" charset="0"/>
              </a:rPr>
              <a:t>Introduce new BSR table(s) reduce the quantization errors (e.g. for high bit rates).</a:t>
            </a:r>
          </a:p>
          <a:p>
            <a:pPr marL="536575" lvl="1" indent="-236538" hangingPunct="0">
              <a:lnSpc>
                <a:spcPct val="110000"/>
              </a:lnSpc>
              <a:spcBef>
                <a:spcPts val="600"/>
              </a:spcBef>
              <a:buFont typeface="系统字体常规体"/>
              <a:buChar char="⁃"/>
            </a:pPr>
            <a:r>
              <a:rPr lang="en-US" altLang="zh-CN" sz="1200" dirty="0">
                <a:solidFill>
                  <a:schemeClr val="accent3"/>
                </a:solidFill>
                <a:latin typeface="Arial" panose="020B0604020202020204" pitchFamily="34" charset="0"/>
                <a:ea typeface="+mn-ea"/>
                <a:cs typeface="Arial" panose="020B0604020202020204" pitchFamily="34" charset="0"/>
              </a:rPr>
              <a:t>Introduce additional BSR triggering conditions to allow timely availability of buffer status information at </a:t>
            </a:r>
            <a:r>
              <a:rPr lang="en-US" altLang="zh-CN" sz="1200" dirty="0" err="1">
                <a:solidFill>
                  <a:schemeClr val="accent3"/>
                </a:solidFill>
                <a:latin typeface="Arial" panose="020B0604020202020204" pitchFamily="34" charset="0"/>
                <a:ea typeface="+mn-ea"/>
                <a:cs typeface="Arial" panose="020B0604020202020204" pitchFamily="34" charset="0"/>
              </a:rPr>
              <a:t>gNB</a:t>
            </a:r>
            <a:r>
              <a:rPr lang="en-US" altLang="zh-CN" sz="1200" dirty="0">
                <a:solidFill>
                  <a:schemeClr val="accent3"/>
                </a:solidFill>
                <a:latin typeface="Arial" panose="020B0604020202020204" pitchFamily="34" charset="0"/>
                <a:ea typeface="+mn-ea"/>
                <a:cs typeface="Arial" panose="020B0604020202020204" pitchFamily="34" charset="0"/>
              </a:rPr>
              <a:t>.</a:t>
            </a:r>
          </a:p>
          <a:p>
            <a:pPr marL="536575" lvl="1" indent="-236538" hangingPunct="0">
              <a:lnSpc>
                <a:spcPct val="110000"/>
              </a:lnSpc>
              <a:spcBef>
                <a:spcPts val="600"/>
              </a:spcBef>
              <a:buFont typeface="系统字体常规体"/>
              <a:buChar char="⁃"/>
            </a:pPr>
            <a:r>
              <a:rPr lang="en-US" altLang="zh-CN" sz="1200" dirty="0">
                <a:solidFill>
                  <a:schemeClr val="accent3"/>
                </a:solidFill>
                <a:latin typeface="Arial" panose="020B0604020202020204" pitchFamily="34" charset="0"/>
                <a:ea typeface="+mn-ea"/>
                <a:cs typeface="Arial" panose="020B0604020202020204" pitchFamily="34" charset="0"/>
              </a:rPr>
              <a:t>Specify the mechanism to introduce data volume information associated with delay information (e.g. remaining time) in a MAC CE Specify assistance information on UL XR traffic to network for efficient scheduling or configuration.</a:t>
            </a:r>
          </a:p>
          <a:p>
            <a:pPr marL="536575" lvl="1" indent="-236538" hangingPunct="0">
              <a:lnSpc>
                <a:spcPct val="110000"/>
              </a:lnSpc>
              <a:spcBef>
                <a:spcPts val="600"/>
              </a:spcBef>
              <a:buFont typeface="系统字体常规体"/>
              <a:buChar char="⁃"/>
            </a:pPr>
            <a:r>
              <a:rPr lang="en-US" altLang="zh-CN" sz="1200" dirty="0">
                <a:solidFill>
                  <a:schemeClr val="accent3"/>
                </a:solidFill>
                <a:latin typeface="Arial" panose="020B0604020202020204" pitchFamily="34" charset="0"/>
                <a:ea typeface="+mn-ea"/>
                <a:cs typeface="Arial" panose="020B0604020202020204" pitchFamily="34" charset="0"/>
              </a:rPr>
              <a:t>Specify</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timer based PDCP discard</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per</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PDU</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set</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basis</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for UE transmitter.</a:t>
            </a:r>
          </a:p>
          <a:p>
            <a:pPr marL="536575" lvl="1" indent="-236538" hangingPunct="0">
              <a:lnSpc>
                <a:spcPct val="110000"/>
              </a:lnSpc>
              <a:spcBef>
                <a:spcPts val="600"/>
              </a:spcBef>
              <a:buFont typeface="系统字体常规体"/>
              <a:buChar char="⁃"/>
            </a:pPr>
            <a:r>
              <a:rPr lang="en-US" altLang="zh-CN" sz="1200" dirty="0">
                <a:solidFill>
                  <a:schemeClr val="accent3"/>
                </a:solidFill>
                <a:latin typeface="Arial" panose="020B0604020202020204" pitchFamily="34" charset="0"/>
                <a:ea typeface="+mn-ea"/>
                <a:cs typeface="Arial" panose="020B0604020202020204" pitchFamily="34" charset="0"/>
              </a:rPr>
              <a:t>Specify</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PDCP discard based on the integrity of a PDU set</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for</a:t>
            </a:r>
            <a:r>
              <a:rPr lang="zh-CN" altLang="en-US" sz="1200" dirty="0">
                <a:solidFill>
                  <a:schemeClr val="accent3"/>
                </a:solidFill>
                <a:latin typeface="Arial" panose="020B0604020202020204" pitchFamily="34" charset="0"/>
                <a:ea typeface="+mn-ea"/>
                <a:cs typeface="Arial" panose="020B0604020202020204" pitchFamily="34" charset="0"/>
              </a:rPr>
              <a:t> </a:t>
            </a:r>
            <a:r>
              <a:rPr lang="en-US" altLang="zh-CN" sz="1200" dirty="0">
                <a:solidFill>
                  <a:schemeClr val="accent3"/>
                </a:solidFill>
                <a:latin typeface="Arial" panose="020B0604020202020204" pitchFamily="34" charset="0"/>
                <a:ea typeface="+mn-ea"/>
                <a:cs typeface="Arial" panose="020B0604020202020204" pitchFamily="34" charset="0"/>
              </a:rPr>
              <a:t>UE transmitter.</a:t>
            </a:r>
            <a:endParaRPr lang="en-US" altLang="zh-CN" dirty="0">
              <a:latin typeface="vivo Bold"/>
              <a:ea typeface="vivo type CNS"/>
              <a:cs typeface="Arial" panose="020B0604020202020204" pitchFamily="34" charset="0"/>
            </a:endParaRPr>
          </a:p>
        </p:txBody>
      </p:sp>
      <p:graphicFrame>
        <p:nvGraphicFramePr>
          <p:cNvPr id="12" name="表格 11">
            <a:extLst>
              <a:ext uri="{FF2B5EF4-FFF2-40B4-BE49-F238E27FC236}">
                <a16:creationId xmlns:a16="http://schemas.microsoft.com/office/drawing/2014/main" id="{481A9752-8893-D648-AE63-7F93581F14DE}"/>
              </a:ext>
            </a:extLst>
          </p:cNvPr>
          <p:cNvGraphicFramePr>
            <a:graphicFrameLocks noGrp="1"/>
          </p:cNvGraphicFramePr>
          <p:nvPr>
            <p:extLst>
              <p:ext uri="{D42A27DB-BD31-4B8C-83A1-F6EECF244321}">
                <p14:modId xmlns:p14="http://schemas.microsoft.com/office/powerpoint/2010/main" val="195975220"/>
              </p:ext>
            </p:extLst>
          </p:nvPr>
        </p:nvGraphicFramePr>
        <p:xfrm>
          <a:off x="793749" y="1121836"/>
          <a:ext cx="10604499" cy="733008"/>
        </p:xfrm>
        <a:graphic>
          <a:graphicData uri="http://schemas.openxmlformats.org/drawingml/2006/table">
            <a:tbl>
              <a:tblPr firstRow="1" bandRow="1">
                <a:tableStyleId>{5C22544A-7EE6-4342-B048-85BDC9FD1C3A}</a:tableStyleId>
              </a:tblPr>
              <a:tblGrid>
                <a:gridCol w="10604499">
                  <a:extLst>
                    <a:ext uri="{9D8B030D-6E8A-4147-A177-3AD203B41FA5}">
                      <a16:colId xmlns:a16="http://schemas.microsoft.com/office/drawing/2014/main" val="2794059805"/>
                    </a:ext>
                  </a:extLst>
                </a:gridCol>
              </a:tblGrid>
              <a:tr h="733008">
                <a:tc>
                  <a:txBody>
                    <a:bodyPr/>
                    <a:lstStyle/>
                    <a:p>
                      <a:pPr marL="0" marR="0" lvl="0" indent="0" algn="just" defTabSz="914355" rtl="0" eaLnBrk="1" fontAlgn="auto" latinLnBrk="0" hangingPunct="0">
                        <a:lnSpc>
                          <a:spcPct val="100000"/>
                        </a:lnSpc>
                        <a:spcBef>
                          <a:spcPts val="0"/>
                        </a:spcBef>
                        <a:spcAft>
                          <a:spcPts val="0"/>
                        </a:spcAft>
                        <a:buClrTx/>
                        <a:buSzTx/>
                        <a:buFont typeface="+mj-lt"/>
                        <a:buNone/>
                        <a:tabLst/>
                        <a:defRPr/>
                      </a:pPr>
                      <a:r>
                        <a:rPr lang="en-US" altLang="zh-CN" sz="1200" b="0" dirty="0">
                          <a:solidFill>
                            <a:schemeClr val="tx1"/>
                          </a:solidFill>
                          <a:effectLst/>
                          <a:latin typeface="Times New Roman" panose="02020603050405020304" pitchFamily="18" charset="0"/>
                          <a:ea typeface="+mn-ea"/>
                        </a:rPr>
                        <a:t>The following enhancements for configured grant based transmission are recommended:</a:t>
                      </a:r>
                    </a:p>
                    <a:p>
                      <a:pPr marL="228600" marR="0" lvl="0" indent="-228600" algn="just" defTabSz="914355" rtl="0" eaLnBrk="1" fontAlgn="auto" latinLnBrk="0" hangingPunct="0">
                        <a:lnSpc>
                          <a:spcPct val="100000"/>
                        </a:lnSpc>
                        <a:spcBef>
                          <a:spcPts val="0"/>
                        </a:spcBef>
                        <a:spcAft>
                          <a:spcPts val="0"/>
                        </a:spcAft>
                        <a:buClrTx/>
                        <a:buSzTx/>
                        <a:buFont typeface="+mj-lt"/>
                        <a:buAutoNum type="arabicPeriod"/>
                        <a:tabLst/>
                        <a:defRPr/>
                      </a:pPr>
                      <a:r>
                        <a:rPr lang="en-US" altLang="zh-CN" sz="1200" b="0" dirty="0">
                          <a:solidFill>
                            <a:schemeClr val="tx1"/>
                          </a:solidFill>
                          <a:effectLst/>
                          <a:latin typeface="Times New Roman" panose="02020603050405020304" pitchFamily="18" charset="0"/>
                          <a:ea typeface="+mn-ea"/>
                        </a:rPr>
                        <a:t>Multiple CG PUSCH transmission occasions in a period of a single CG PUSCH configuration;</a:t>
                      </a:r>
                    </a:p>
                    <a:p>
                      <a:pPr marL="228600" marR="0" lvl="0" indent="-228600" algn="just" defTabSz="914355" rtl="0" eaLnBrk="1" fontAlgn="auto" latinLnBrk="0" hangingPunct="0">
                        <a:lnSpc>
                          <a:spcPct val="100000"/>
                        </a:lnSpc>
                        <a:spcBef>
                          <a:spcPts val="0"/>
                        </a:spcBef>
                        <a:spcAft>
                          <a:spcPts val="0"/>
                        </a:spcAft>
                        <a:buClrTx/>
                        <a:buSzTx/>
                        <a:buFont typeface="+mj-lt"/>
                        <a:buAutoNum type="arabicPeriod"/>
                        <a:tabLst/>
                        <a:defRPr/>
                      </a:pPr>
                      <a:r>
                        <a:rPr lang="en-US" altLang="zh-CN" sz="1200" b="0" dirty="0">
                          <a:solidFill>
                            <a:schemeClr val="tx1"/>
                          </a:solidFill>
                          <a:effectLst/>
                          <a:latin typeface="Times New Roman" panose="02020603050405020304" pitchFamily="18" charset="0"/>
                          <a:ea typeface="+mn-ea"/>
                        </a:rPr>
                        <a:t>Dynamic indication of unused CG PUSCH occasion(s) based on UCI (e.g., CG-UCI or a new UCI) by the UE.</a:t>
                      </a:r>
                    </a:p>
                  </a:txBody>
                  <a:tcPr>
                    <a:solidFill>
                      <a:schemeClr val="bg2">
                        <a:lumMod val="20000"/>
                        <a:lumOff val="80000"/>
                      </a:schemeClr>
                    </a:solidFill>
                  </a:tcPr>
                </a:tc>
                <a:extLst>
                  <a:ext uri="{0D108BD9-81ED-4DB2-BD59-A6C34878D82A}">
                    <a16:rowId xmlns:a16="http://schemas.microsoft.com/office/drawing/2014/main" val="4274879161"/>
                  </a:ext>
                </a:extLst>
              </a:tr>
            </a:tbl>
          </a:graphicData>
        </a:graphic>
      </p:graphicFrame>
      <p:graphicFrame>
        <p:nvGraphicFramePr>
          <p:cNvPr id="2" name="表格 1">
            <a:extLst>
              <a:ext uri="{FF2B5EF4-FFF2-40B4-BE49-F238E27FC236}">
                <a16:creationId xmlns:a16="http://schemas.microsoft.com/office/drawing/2014/main" id="{86BEBDA5-D889-0293-ABBE-C39A3E9CF7A1}"/>
              </a:ext>
            </a:extLst>
          </p:cNvPr>
          <p:cNvGraphicFramePr>
            <a:graphicFrameLocks noGrp="1"/>
          </p:cNvGraphicFramePr>
          <p:nvPr>
            <p:extLst>
              <p:ext uri="{D42A27DB-BD31-4B8C-83A1-F6EECF244321}">
                <p14:modId xmlns:p14="http://schemas.microsoft.com/office/powerpoint/2010/main" val="2007599033"/>
              </p:ext>
            </p:extLst>
          </p:nvPr>
        </p:nvGraphicFramePr>
        <p:xfrm>
          <a:off x="793749" y="2174673"/>
          <a:ext cx="10604499" cy="2103120"/>
        </p:xfrm>
        <a:graphic>
          <a:graphicData uri="http://schemas.openxmlformats.org/drawingml/2006/table">
            <a:tbl>
              <a:tblPr firstRow="1" bandRow="1">
                <a:tableStyleId>{5C22544A-7EE6-4342-B048-85BDC9FD1C3A}</a:tableStyleId>
              </a:tblPr>
              <a:tblGrid>
                <a:gridCol w="10604499">
                  <a:extLst>
                    <a:ext uri="{9D8B030D-6E8A-4147-A177-3AD203B41FA5}">
                      <a16:colId xmlns:a16="http://schemas.microsoft.com/office/drawing/2014/main" val="2794059805"/>
                    </a:ext>
                  </a:extLst>
                </a:gridCol>
              </a:tblGrid>
              <a:tr h="1628884">
                <a:tc>
                  <a:txBody>
                    <a:bodyPr/>
                    <a:lstStyle/>
                    <a:p>
                      <a:pPr marL="228600" lvl="0" indent="-228600" algn="just" hangingPunct="0">
                        <a:spcAft>
                          <a:spcPts val="0"/>
                        </a:spcAft>
                        <a:buFont typeface="+mj-lt"/>
                        <a:buAutoNum type="arabicPeriod"/>
                      </a:pPr>
                      <a:r>
                        <a:rPr lang="en" altLang="zh-CN" sz="1200" b="0" dirty="0">
                          <a:solidFill>
                            <a:schemeClr val="tx1"/>
                          </a:solidFill>
                          <a:effectLst/>
                          <a:latin typeface="Times New Roman" panose="02020603050405020304" pitchFamily="18" charset="0"/>
                          <a:ea typeface="+mn-ea"/>
                        </a:rPr>
                        <a:t>RAN2 thinks we need one or more additional BSR table(s) for XR. FFS whether these are static (=specified) or dynamic (e.g. generated, differs according to some RRC parameter), can be discussed in WI phase. </a:t>
                      </a:r>
                    </a:p>
                    <a:p>
                      <a:pPr marL="228600" lvl="0" indent="-228600" algn="just" hangingPunct="0">
                        <a:spcAft>
                          <a:spcPts val="0"/>
                        </a:spcAft>
                        <a:buFont typeface="+mj-lt"/>
                        <a:buAutoNum type="arabicPeriod"/>
                      </a:pPr>
                      <a:r>
                        <a:rPr lang="en" altLang="zh-CN" sz="1200" b="0" dirty="0">
                          <a:solidFill>
                            <a:schemeClr val="tx1"/>
                          </a:solidFill>
                          <a:effectLst/>
                          <a:latin typeface="Times New Roman" panose="02020603050405020304" pitchFamily="18" charset="0"/>
                          <a:ea typeface="+mn-ea"/>
                        </a:rPr>
                        <a:t>RAN2 will introduce data volume information associated with delay information (e.g. remaining time) in a MAC CE. FFS if this is extension of BSR or new format. FFS how to do that (e.g. what exactly is reported) and how to ensure this information is up-to-date e.g. considering UL scheduling delay. </a:t>
                      </a:r>
                    </a:p>
                    <a:p>
                      <a:pPr marL="228600" lvl="0" indent="-228600" algn="just" hangingPunct="0">
                        <a:spcAft>
                          <a:spcPts val="0"/>
                        </a:spcAft>
                        <a:buFont typeface="+mj-lt"/>
                        <a:buAutoNum type="arabicPeriod"/>
                      </a:pPr>
                      <a:r>
                        <a:rPr lang="en" altLang="zh-CN" sz="1200" b="0" dirty="0">
                          <a:solidFill>
                            <a:schemeClr val="tx1"/>
                          </a:solidFill>
                          <a:effectLst/>
                          <a:latin typeface="Times New Roman" panose="02020603050405020304" pitchFamily="18" charset="0"/>
                          <a:ea typeface="+mn-ea"/>
                        </a:rPr>
                        <a:t>RAN2 needs to discuss additional BSR triggering conditions to allow timely availability of buffer status information at </a:t>
                      </a:r>
                      <a:r>
                        <a:rPr lang="en" altLang="zh-CN" sz="1200" b="0" dirty="0" err="1">
                          <a:solidFill>
                            <a:schemeClr val="tx1"/>
                          </a:solidFill>
                          <a:effectLst/>
                          <a:latin typeface="Times New Roman" panose="02020603050405020304" pitchFamily="18" charset="0"/>
                          <a:ea typeface="+mn-ea"/>
                        </a:rPr>
                        <a:t>gNB</a:t>
                      </a:r>
                      <a:r>
                        <a:rPr lang="en" altLang="zh-CN" sz="1200" b="0" dirty="0">
                          <a:solidFill>
                            <a:schemeClr val="tx1"/>
                          </a:solidFill>
                          <a:effectLst/>
                          <a:latin typeface="Times New Roman" panose="02020603050405020304" pitchFamily="18" charset="0"/>
                          <a:ea typeface="+mn-ea"/>
                        </a:rPr>
                        <a:t>. This can be discussed in WI phase</a:t>
                      </a:r>
                      <a:r>
                        <a:rPr lang="en-US" altLang="zh-CN" sz="1200" b="0" dirty="0">
                          <a:solidFill>
                            <a:schemeClr val="tx1"/>
                          </a:solidFill>
                          <a:effectLst/>
                          <a:latin typeface="Times New Roman" panose="02020603050405020304" pitchFamily="18" charset="0"/>
                          <a:ea typeface="+mn-ea"/>
                        </a:rPr>
                        <a:t>.</a:t>
                      </a:r>
                    </a:p>
                    <a:p>
                      <a:pPr marL="228600" lvl="0" indent="-228600" algn="just" hangingPunct="0">
                        <a:spcAft>
                          <a:spcPts val="0"/>
                        </a:spcAft>
                        <a:buFont typeface="+mj-lt"/>
                        <a:buAutoNum type="arabicPeriod"/>
                      </a:pPr>
                      <a:r>
                        <a:rPr lang="en" altLang="zh-CN" sz="1200" b="0" dirty="0">
                          <a:solidFill>
                            <a:schemeClr val="tx1"/>
                          </a:solidFill>
                          <a:effectLst/>
                          <a:latin typeface="Times New Roman" panose="02020603050405020304" pitchFamily="18" charset="0"/>
                          <a:ea typeface="+mn-ea"/>
                        </a:rPr>
                        <a:t>RAN2 agrees some assistance information can be beneficial (e.g. periodicity, packet size). RAN2 assumes baseline could be TSCAI (pending SA2 conclusions), can discuss during WI phase whether something additional is needed on top of that. If any assistance information is needed, its definition should be standardized.</a:t>
                      </a:r>
                    </a:p>
                    <a:p>
                      <a:pPr marL="228600" lvl="0" indent="-228600" algn="just" hangingPunct="0">
                        <a:spcAft>
                          <a:spcPts val="0"/>
                        </a:spcAft>
                        <a:buFont typeface="+mj-lt"/>
                        <a:buAutoNum type="arabicPeriod"/>
                      </a:pPr>
                      <a:r>
                        <a:rPr lang="en" altLang="zh-CN" sz="1200" b="0" dirty="0">
                          <a:solidFill>
                            <a:schemeClr val="tx1"/>
                          </a:solidFill>
                          <a:effectLst/>
                          <a:latin typeface="Times New Roman" panose="02020603050405020304" pitchFamily="18" charset="0"/>
                          <a:ea typeface="+mn-ea"/>
                        </a:rPr>
                        <a:t>For UE transmitter, the PDCP discard should be performed per PDU set basis. </a:t>
                      </a:r>
                    </a:p>
                    <a:p>
                      <a:pPr marL="228600" lvl="0" indent="-228600" algn="just" hangingPunct="0">
                        <a:spcAft>
                          <a:spcPts val="0"/>
                        </a:spcAft>
                        <a:buFont typeface="+mj-lt"/>
                        <a:buAutoNum type="arabicPeriod"/>
                      </a:pPr>
                      <a:r>
                        <a:rPr lang="en" altLang="zh-CN" sz="1200" b="0" dirty="0">
                          <a:solidFill>
                            <a:schemeClr val="tx1"/>
                          </a:solidFill>
                          <a:effectLst/>
                          <a:latin typeface="Times New Roman" panose="02020603050405020304" pitchFamily="18" charset="0"/>
                          <a:ea typeface="+mn-ea"/>
                        </a:rPr>
                        <a:t>For UE transmitter, </a:t>
                      </a:r>
                      <a:r>
                        <a:rPr lang="en-US" altLang="zh-CN" sz="1200" b="0" dirty="0">
                          <a:solidFill>
                            <a:schemeClr val="tx1"/>
                          </a:solidFill>
                          <a:effectLst/>
                          <a:latin typeface="Times New Roman" panose="02020603050405020304" pitchFamily="18" charset="0"/>
                          <a:ea typeface="+mn-ea"/>
                        </a:rPr>
                        <a:t>t</a:t>
                      </a:r>
                      <a:r>
                        <a:rPr lang="en" altLang="zh-CN" sz="1200" b="0" dirty="0">
                          <a:solidFill>
                            <a:schemeClr val="tx1"/>
                          </a:solidFill>
                          <a:effectLst/>
                          <a:latin typeface="Times New Roman" panose="02020603050405020304" pitchFamily="18" charset="0"/>
                          <a:ea typeface="+mn-ea"/>
                        </a:rPr>
                        <a:t>he PDCP discard is managed per SDU for PDU set, the PDCP entity discards all PDCP SDUs associated with the PDU set.</a:t>
                      </a:r>
                    </a:p>
                    <a:p>
                      <a:pPr marL="228600" lvl="0" indent="-228600" algn="just" hangingPunct="0">
                        <a:spcAft>
                          <a:spcPts val="0"/>
                        </a:spcAft>
                        <a:buFont typeface="+mj-lt"/>
                        <a:buAutoNum type="arabicPeriod"/>
                      </a:pPr>
                      <a:r>
                        <a:rPr lang="en" altLang="zh-CN" sz="1200" b="0" dirty="0">
                          <a:solidFill>
                            <a:schemeClr val="tx1"/>
                          </a:solidFill>
                          <a:effectLst/>
                          <a:latin typeface="Times New Roman" panose="02020603050405020304" pitchFamily="18" charset="0"/>
                          <a:ea typeface="+mn-ea"/>
                        </a:rPr>
                        <a:t>RAN2 to support timer-based discarding of UL transmit side of PDCP PDU/SDUs of a PDU set. FFS how this is modelled in PDCP specification, can be discussed in WI phase.</a:t>
                      </a:r>
                      <a:endParaRPr lang="zh-CN" altLang="zh-CN" sz="1200" b="0" dirty="0">
                        <a:solidFill>
                          <a:schemeClr val="tx1"/>
                        </a:solidFill>
                        <a:effectLst/>
                        <a:latin typeface="Times New Roman" panose="02020603050405020304" pitchFamily="18" charset="0"/>
                        <a:ea typeface="+mn-ea"/>
                      </a:endParaRPr>
                    </a:p>
                  </a:txBody>
                  <a:tcPr>
                    <a:solidFill>
                      <a:schemeClr val="bg2">
                        <a:lumMod val="20000"/>
                        <a:lumOff val="80000"/>
                      </a:schemeClr>
                    </a:solidFill>
                  </a:tcPr>
                </a:tc>
                <a:extLst>
                  <a:ext uri="{0D108BD9-81ED-4DB2-BD59-A6C34878D82A}">
                    <a16:rowId xmlns:a16="http://schemas.microsoft.com/office/drawing/2014/main" val="4274879161"/>
                  </a:ext>
                </a:extLst>
              </a:tr>
            </a:tbl>
          </a:graphicData>
        </a:graphic>
      </p:graphicFrame>
      <p:sp>
        <p:nvSpPr>
          <p:cNvPr id="9" name="文本占位符 2">
            <a:extLst>
              <a:ext uri="{FF2B5EF4-FFF2-40B4-BE49-F238E27FC236}">
                <a16:creationId xmlns:a16="http://schemas.microsoft.com/office/drawing/2014/main" id="{D23FD1C0-C620-7BB6-CC99-CDF0A9AF618C}"/>
              </a:ext>
            </a:extLst>
          </p:cNvPr>
          <p:cNvSpPr txBox="1">
            <a:spLocks/>
          </p:cNvSpPr>
          <p:nvPr/>
        </p:nvSpPr>
        <p:spPr>
          <a:xfrm>
            <a:off x="560743" y="233380"/>
            <a:ext cx="9194219" cy="456860"/>
          </a:xfrm>
          <a:prstGeom prst="rect">
            <a:avLst/>
          </a:prstGeom>
        </p:spPr>
        <p:txBody>
          <a:bodyPr vert="horz" lIns="0" tIns="0" rIns="0" bIns="0" rtlCol="0" anchor="ctr">
            <a:noAutofit/>
          </a:bodyPr>
          <a:lstStyle>
            <a:lvl1pPr marL="0" indent="0" algn="l" defTabSz="914355" rtl="0" eaLnBrk="1" latinLnBrk="0" hangingPunct="1">
              <a:lnSpc>
                <a:spcPct val="150000"/>
              </a:lnSpc>
              <a:spcBef>
                <a:spcPts val="0"/>
              </a:spcBef>
              <a:spcAft>
                <a:spcPts val="0"/>
              </a:spcAft>
              <a:buFont typeface="Arial" panose="020B0604020202020204" pitchFamily="34" charset="0"/>
              <a:buNone/>
              <a:defRPr sz="2600" b="0" i="0" kern="120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t>Capacity</a:t>
            </a:r>
            <a:r>
              <a:rPr lang="zh-CN" altLang="en-US" sz="2400" dirty="0"/>
              <a:t> </a:t>
            </a:r>
            <a:r>
              <a:rPr lang="en-US" altLang="zh-CN" sz="2400" dirty="0"/>
              <a:t>enhancement</a:t>
            </a:r>
            <a:r>
              <a:rPr lang="zh-CN" altLang="en-US" sz="2400" dirty="0"/>
              <a:t> </a:t>
            </a:r>
            <a:r>
              <a:rPr lang="en-US" altLang="zh-CN" sz="2400" dirty="0"/>
              <a:t>conclusion</a:t>
            </a:r>
            <a:endParaRPr lang="zh-CN" altLang="en-US" sz="2400" dirty="0"/>
          </a:p>
        </p:txBody>
      </p:sp>
    </p:spTree>
    <p:extLst>
      <p:ext uri="{BB962C8B-B14F-4D97-AF65-F5344CB8AC3E}">
        <p14:creationId xmlns:p14="http://schemas.microsoft.com/office/powerpoint/2010/main" val="1818729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17" name="标题 5"/>
          <p:cNvSpPr txBox="1">
            <a:spLocks/>
          </p:cNvSpPr>
          <p:nvPr/>
        </p:nvSpPr>
        <p:spPr>
          <a:xfrm>
            <a:off x="561861" y="349776"/>
            <a:ext cx="7469619"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pitchFamily="50" charset="-122"/>
            </a:endParaRPr>
          </a:p>
        </p:txBody>
      </p:sp>
      <p:sp>
        <p:nvSpPr>
          <p:cNvPr id="7" name="文本框 6">
            <a:extLst>
              <a:ext uri="{FF2B5EF4-FFF2-40B4-BE49-F238E27FC236}">
                <a16:creationId xmlns:a16="http://schemas.microsoft.com/office/drawing/2014/main" id="{0E0A4481-8443-4636-8411-D4E6D20AA186}"/>
              </a:ext>
            </a:extLst>
          </p:cNvPr>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457200" lvl="1" indent="0">
              <a:buNone/>
            </a:pPr>
            <a:endParaRPr lang="en-US" altLang="zh-CN" dirty="0">
              <a:latin typeface="+mn-lt"/>
              <a:ea typeface="vivo type CN简 Light" panose="02000400000000000000" pitchFamily="50" charset="-122"/>
              <a:cs typeface="Times New Roman"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5" name="文本占位符 4">
            <a:extLst>
              <a:ext uri="{FF2B5EF4-FFF2-40B4-BE49-F238E27FC236}">
                <a16:creationId xmlns:a16="http://schemas.microsoft.com/office/drawing/2014/main" id="{78F2CB76-F9DF-4BCF-9697-3FC6978F4A06}"/>
              </a:ext>
            </a:extLst>
          </p:cNvPr>
          <p:cNvSpPr>
            <a:spLocks noGrp="1"/>
          </p:cNvSpPr>
          <p:nvPr>
            <p:ph type="body" sz="quarter" idx="62"/>
          </p:nvPr>
        </p:nvSpPr>
        <p:spPr/>
        <p:txBody>
          <a:bodyPr/>
          <a:lstStyle/>
          <a:p>
            <a:endParaRPr lang="zh-CN" altLang="en-US" dirty="0"/>
          </a:p>
        </p:txBody>
      </p:sp>
      <p:sp>
        <p:nvSpPr>
          <p:cNvPr id="11" name="内容占位符 1">
            <a:extLst>
              <a:ext uri="{FF2B5EF4-FFF2-40B4-BE49-F238E27FC236}">
                <a16:creationId xmlns:a16="http://schemas.microsoft.com/office/drawing/2014/main" id="{720E1A38-0D2A-EA4A-A88E-1191422D1D2F}"/>
              </a:ext>
            </a:extLst>
          </p:cNvPr>
          <p:cNvSpPr>
            <a:spLocks noGrp="1"/>
          </p:cNvSpPr>
          <p:nvPr>
            <p:ph sz="quarter" idx="59"/>
          </p:nvPr>
        </p:nvSpPr>
        <p:spPr>
          <a:xfrm>
            <a:off x="433303" y="1235136"/>
            <a:ext cx="11395729" cy="5342792"/>
          </a:xfrm>
        </p:spPr>
        <p:txBody>
          <a:bodyPr>
            <a:normAutofit/>
          </a:bodyPr>
          <a:lstStyle/>
          <a:p>
            <a:pPr marL="285750" indent="-285750" hangingPunct="0">
              <a:lnSpc>
                <a:spcPct val="110000"/>
              </a:lnSpc>
              <a:spcBef>
                <a:spcPts val="600"/>
              </a:spcBef>
            </a:pPr>
            <a:r>
              <a:rPr lang="en-US" altLang="zh-CN" sz="2000" dirty="0">
                <a:latin typeface="vivo Bold"/>
                <a:ea typeface="vivo type CNS"/>
                <a:cs typeface="Arial" panose="020B0604020202020204" pitchFamily="34" charset="0"/>
              </a:rPr>
              <a:t>In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RAN2#120</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and</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RAN3#118</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meeting,</a:t>
            </a:r>
            <a:r>
              <a:rPr lang="zh-CN" altLang="en-US" sz="2000" dirty="0">
                <a:latin typeface="vivo Bold"/>
                <a:ea typeface="vivo type CNS"/>
                <a:cs typeface="Arial" panose="020B0604020202020204" pitchFamily="34" charset="0"/>
              </a:rPr>
              <a:t> </a:t>
            </a:r>
            <a:r>
              <a:rPr lang="en-GB" altLang="zh-CN" sz="2000" dirty="0">
                <a:effectLst/>
                <a:latin typeface="Arial" panose="020B0604020202020204" pitchFamily="34" charset="0"/>
                <a:ea typeface="MS Mincho" panose="02020609040205080304" pitchFamily="49" charset="-128"/>
                <a:cs typeface="Times New Roman" panose="02020603050405020304" pitchFamily="18" charset="0"/>
              </a:rPr>
              <a:t>network exposure of </a:t>
            </a:r>
            <a:r>
              <a:rPr lang="en" altLang="zh-CN" sz="2000" dirty="0">
                <a:latin typeface="vivo Bold"/>
                <a:ea typeface="vivo type CNS"/>
                <a:cs typeface="Arial" panose="020B0604020202020204" pitchFamily="34" charset="0"/>
              </a:rPr>
              <a:t>per QoS flow</a:t>
            </a:r>
            <a:r>
              <a:rPr lang="en-US" altLang="zh-CN" sz="2000" dirty="0">
                <a:latin typeface="vivo Bold"/>
                <a:ea typeface="vivo type CNS"/>
                <a:cs typeface="Arial" panose="020B0604020202020204" pitchFamily="34" charset="0"/>
              </a:rPr>
              <a:t>/</a:t>
            </a:r>
            <a:r>
              <a:rPr lang="en" altLang="zh-CN" sz="2000" dirty="0">
                <a:latin typeface="vivo Bold"/>
                <a:ea typeface="vivo type CNS"/>
                <a:cs typeface="Arial" panose="020B0604020202020204" pitchFamily="34" charset="0"/>
              </a:rPr>
              <a:t>per DRB congestion information in </a:t>
            </a:r>
            <a:r>
              <a:rPr lang="en-US" altLang="zh-CN" sz="2000" dirty="0">
                <a:latin typeface="vivo Bold"/>
                <a:ea typeface="vivo type CNS"/>
                <a:cs typeface="Arial" panose="020B0604020202020204" pitchFamily="34" charset="0"/>
              </a:rPr>
              <a:t>both</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DL</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and</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UL</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has</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been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discussed.</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Both</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RAN2</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and</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RAN3</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confirm</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that:</a:t>
            </a:r>
          </a:p>
          <a:p>
            <a:pPr marL="536575" lvl="1" indent="-236538" hangingPunct="0">
              <a:lnSpc>
                <a:spcPct val="110000"/>
              </a:lnSpc>
              <a:spcBef>
                <a:spcPts val="600"/>
              </a:spcBef>
              <a:buFont typeface="系统字体常规体"/>
              <a:buChar char="⁃"/>
            </a:pPr>
            <a:r>
              <a:rPr lang="en-US" altLang="zh-CN" dirty="0">
                <a:latin typeface="Arial" panose="020B0604020202020204" pitchFamily="34" charset="0"/>
                <a:ea typeface="+mn-ea"/>
                <a:cs typeface="Arial" panose="020B0604020202020204" pitchFamily="34" charset="0"/>
              </a:rPr>
              <a:t>It is feasible for RAN to estimate the congestion information per-QoS flow and per-DRB in downlink and uplink directions. </a:t>
            </a:r>
          </a:p>
          <a:p>
            <a:pPr marL="536575" lvl="1" indent="-236538" hangingPunct="0">
              <a:lnSpc>
                <a:spcPct val="110000"/>
              </a:lnSpc>
              <a:spcBef>
                <a:spcPts val="600"/>
              </a:spcBef>
              <a:buFont typeface="系统字体常规体"/>
              <a:buChar char="⁃"/>
            </a:pPr>
            <a:r>
              <a:rPr lang="en-US" altLang="zh-CN" dirty="0">
                <a:latin typeface="Arial" panose="020B0604020202020204" pitchFamily="34" charset="0"/>
                <a:ea typeface="+mn-ea"/>
                <a:cs typeface="Arial" panose="020B0604020202020204" pitchFamily="34" charset="0"/>
              </a:rPr>
              <a:t>It is feasible for RAN to estimate the congestion information per-QoS flow and per-DRB in uplink without UE impacts.</a:t>
            </a:r>
            <a:endParaRPr lang="en-US" altLang="zh-CN" sz="2000"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sz="2000" dirty="0">
                <a:latin typeface="vivo Bold"/>
                <a:ea typeface="vivo type CNS"/>
                <a:cs typeface="Arial" panose="020B0604020202020204" pitchFamily="34" charset="0"/>
              </a:rPr>
              <a:t>In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our</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understanding,</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the</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discussion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on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network</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exposure</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in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SA2</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would</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need</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some</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inputs</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from</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RAN</a:t>
            </a:r>
            <a:r>
              <a:rPr lang="zh-CN" altLang="en-US" sz="2000" dirty="0">
                <a:latin typeface="vivo Bold"/>
                <a:ea typeface="vivo type CNS"/>
                <a:cs typeface="Arial" panose="020B0604020202020204" pitchFamily="34" charset="0"/>
              </a:rPr>
              <a:t> </a:t>
            </a:r>
            <a:r>
              <a:rPr lang="en-US" altLang="zh-CN" sz="2000" dirty="0">
                <a:latin typeface="vivo Bold"/>
                <a:ea typeface="vivo type CNS"/>
                <a:cs typeface="Arial" panose="020B0604020202020204" pitchFamily="34" charset="0"/>
              </a:rPr>
              <a:t>side.</a:t>
            </a:r>
            <a:r>
              <a:rPr lang="zh-CN" altLang="en-US" sz="2000" dirty="0">
                <a:latin typeface="vivo Bold"/>
                <a:ea typeface="vivo type CNS"/>
                <a:cs typeface="Arial" panose="020B0604020202020204" pitchFamily="34" charset="0"/>
              </a:rPr>
              <a:t> </a:t>
            </a:r>
            <a:endParaRPr lang="en-US" altLang="zh-CN" sz="20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2000" dirty="0">
              <a:latin typeface="vivo Bold"/>
              <a:ea typeface="vivo type CNS"/>
              <a:cs typeface="Arial" panose="020B0604020202020204" pitchFamily="34" charset="0"/>
            </a:endParaRPr>
          </a:p>
          <a:p>
            <a:pPr marL="285750" indent="-285750" hangingPunct="0">
              <a:lnSpc>
                <a:spcPct val="110000"/>
              </a:lnSpc>
              <a:spcBef>
                <a:spcPts val="600"/>
              </a:spcBef>
            </a:pPr>
            <a:r>
              <a:rPr lang="en-US" altLang="zh-CN" sz="2000" dirty="0">
                <a:latin typeface="vivo Bold"/>
                <a:ea typeface="vivo type CNS"/>
                <a:cs typeface="Arial" panose="020B0604020202020204" pitchFamily="34" charset="0"/>
              </a:rPr>
              <a:t>Thus,</a:t>
            </a:r>
            <a:r>
              <a:rPr lang="zh-CN" altLang="en-US" sz="2000" dirty="0">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RAN2</a:t>
            </a:r>
            <a:r>
              <a:rPr lang="zh-CN" altLang="en-US" sz="2000" dirty="0">
                <a:solidFill>
                  <a:schemeClr val="accent1"/>
                </a:solidFill>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and/or</a:t>
            </a:r>
            <a:r>
              <a:rPr lang="zh-CN" altLang="en-US" sz="2000" dirty="0">
                <a:solidFill>
                  <a:schemeClr val="accent1"/>
                </a:solidFill>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RAN3</a:t>
            </a:r>
            <a:r>
              <a:rPr lang="zh-CN" altLang="en-US" sz="2000" dirty="0">
                <a:solidFill>
                  <a:schemeClr val="accent1"/>
                </a:solidFill>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should</a:t>
            </a:r>
            <a:r>
              <a:rPr lang="zh-CN" altLang="en-US" sz="2000" dirty="0">
                <a:solidFill>
                  <a:schemeClr val="accent1"/>
                </a:solidFill>
                <a:latin typeface="vivo Bold"/>
                <a:ea typeface="vivo type CNS"/>
                <a:cs typeface="Arial" panose="020B0604020202020204" pitchFamily="34" charset="0"/>
              </a:rPr>
              <a:t> </a:t>
            </a:r>
            <a:r>
              <a:rPr lang="en-US" altLang="zh-CN" sz="2000" dirty="0">
                <a:solidFill>
                  <a:schemeClr val="accent1"/>
                </a:solidFill>
                <a:latin typeface="vivo Bold"/>
                <a:ea typeface="vivo type CNS"/>
                <a:cs typeface="Arial" panose="020B0604020202020204" pitchFamily="34" charset="0"/>
              </a:rPr>
              <a:t>discuss/specify corresponding signaling (e.g. via NG or X2 interface), subject to SA2 progress and requirement e.g. per-QoS flow/per-DRB congestion information. </a:t>
            </a:r>
            <a:endParaRPr lang="en-US" altLang="zh-CN" sz="2000" dirty="0">
              <a:solidFill>
                <a:schemeClr val="accent3"/>
              </a:solidFill>
              <a:latin typeface="Arial" panose="020B0604020202020204" pitchFamily="34" charset="0"/>
              <a:ea typeface="+mn-ea"/>
              <a:cs typeface="Arial" panose="020B0604020202020204" pitchFamily="34" charset="0"/>
            </a:endParaRP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a:p>
            <a:pPr marL="285750" indent="-285750" hangingPunct="0">
              <a:lnSpc>
                <a:spcPct val="110000"/>
              </a:lnSpc>
              <a:spcBef>
                <a:spcPts val="600"/>
              </a:spcBef>
            </a:pPr>
            <a:endParaRPr lang="en-US" altLang="zh-CN" sz="1800" dirty="0">
              <a:latin typeface="vivo Bold"/>
              <a:ea typeface="vivo type CNS"/>
              <a:cs typeface="Arial" panose="020B0604020202020204" pitchFamily="34" charset="0"/>
            </a:endParaRPr>
          </a:p>
        </p:txBody>
      </p:sp>
      <p:sp>
        <p:nvSpPr>
          <p:cNvPr id="9" name="文本占位符 2">
            <a:extLst>
              <a:ext uri="{FF2B5EF4-FFF2-40B4-BE49-F238E27FC236}">
                <a16:creationId xmlns:a16="http://schemas.microsoft.com/office/drawing/2014/main" id="{D23FD1C0-C620-7BB6-CC99-CDF0A9AF618C}"/>
              </a:ext>
            </a:extLst>
          </p:cNvPr>
          <p:cNvSpPr txBox="1">
            <a:spLocks/>
          </p:cNvSpPr>
          <p:nvPr/>
        </p:nvSpPr>
        <p:spPr>
          <a:xfrm>
            <a:off x="560743" y="233380"/>
            <a:ext cx="9194219" cy="456860"/>
          </a:xfrm>
          <a:prstGeom prst="rect">
            <a:avLst/>
          </a:prstGeom>
        </p:spPr>
        <p:txBody>
          <a:bodyPr vert="horz" lIns="0" tIns="0" rIns="0" bIns="0" rtlCol="0" anchor="ctr">
            <a:noAutofit/>
          </a:bodyPr>
          <a:lstStyle>
            <a:lvl1pPr marL="0" indent="0" algn="l" defTabSz="914355" rtl="0" eaLnBrk="1" latinLnBrk="0" hangingPunct="1">
              <a:lnSpc>
                <a:spcPct val="150000"/>
              </a:lnSpc>
              <a:spcBef>
                <a:spcPts val="0"/>
              </a:spcBef>
              <a:spcAft>
                <a:spcPts val="0"/>
              </a:spcAft>
              <a:buFont typeface="Arial" panose="020B0604020202020204" pitchFamily="34" charset="0"/>
              <a:buNone/>
              <a:defRPr sz="2600" b="0" i="0" kern="120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t>Coordination</a:t>
            </a:r>
            <a:r>
              <a:rPr lang="zh-CN" altLang="en-US" sz="2400" dirty="0"/>
              <a:t> </a:t>
            </a:r>
            <a:r>
              <a:rPr lang="en-US" altLang="zh-CN" sz="2400" dirty="0"/>
              <a:t>with</a:t>
            </a:r>
            <a:r>
              <a:rPr lang="zh-CN" altLang="en-US" sz="2400" dirty="0"/>
              <a:t> </a:t>
            </a:r>
            <a:r>
              <a:rPr lang="en-US" altLang="zh-CN" sz="2400" dirty="0"/>
              <a:t>SA2</a:t>
            </a:r>
            <a:r>
              <a:rPr lang="zh-CN" altLang="en-US" sz="2400" dirty="0"/>
              <a:t> </a:t>
            </a:r>
            <a:r>
              <a:rPr lang="en-US" altLang="zh-CN" sz="2400" dirty="0"/>
              <a:t>aspects:</a:t>
            </a:r>
            <a:endParaRPr lang="zh-CN" altLang="en-US" sz="2400" dirty="0"/>
          </a:p>
        </p:txBody>
      </p:sp>
    </p:spTree>
    <p:extLst>
      <p:ext uri="{BB962C8B-B14F-4D97-AF65-F5344CB8AC3E}">
        <p14:creationId xmlns:p14="http://schemas.microsoft.com/office/powerpoint/2010/main" val="1855002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BF902BC-F9D9-40DB-AE20-97FB741915FB}"/>
              </a:ext>
            </a:extLst>
          </p:cNvPr>
          <p:cNvSpPr>
            <a:spLocks noGrp="1"/>
          </p:cNvSpPr>
          <p:nvPr>
            <p:ph type="body" sz="quarter" idx="61"/>
          </p:nvPr>
        </p:nvSpPr>
        <p:spPr/>
        <p:txBody>
          <a:bodyPr/>
          <a:lstStyle/>
          <a:p>
            <a:r>
              <a:rPr lang="en-US" altLang="zh-CN" dirty="0"/>
              <a:t>Conclusions</a:t>
            </a:r>
            <a:endParaRPr lang="en-US" dirty="0"/>
          </a:p>
        </p:txBody>
      </p:sp>
      <p:sp>
        <p:nvSpPr>
          <p:cNvPr id="4" name="文本占位符 3">
            <a:extLst>
              <a:ext uri="{FF2B5EF4-FFF2-40B4-BE49-F238E27FC236}">
                <a16:creationId xmlns:a16="http://schemas.microsoft.com/office/drawing/2014/main" id="{1F368923-F86B-48EF-830D-5DAE43DA2DE7}"/>
              </a:ext>
            </a:extLst>
          </p:cNvPr>
          <p:cNvSpPr>
            <a:spLocks noGrp="1"/>
          </p:cNvSpPr>
          <p:nvPr>
            <p:ph type="body" sz="quarter" idx="62"/>
          </p:nvPr>
        </p:nvSpPr>
        <p:spPr>
          <a:xfrm>
            <a:off x="560744" y="742370"/>
            <a:ext cx="9194219" cy="267033"/>
          </a:xfrm>
        </p:spPr>
        <p:txBody>
          <a:bodyPr/>
          <a:lstStyle/>
          <a:p>
            <a:r>
              <a:rPr lang="en-US" altLang="zh-CN" dirty="0"/>
              <a:t>WID</a:t>
            </a:r>
            <a:r>
              <a:rPr lang="zh-CN" altLang="en-US" dirty="0"/>
              <a:t> </a:t>
            </a:r>
            <a:r>
              <a:rPr lang="en-US" altLang="zh-CN" dirty="0"/>
              <a:t>objectives</a:t>
            </a:r>
            <a:r>
              <a:rPr lang="zh-CN" altLang="en-US" dirty="0"/>
              <a:t> </a:t>
            </a:r>
            <a:r>
              <a:rPr lang="en-US" altLang="zh-CN" dirty="0"/>
              <a:t>–</a:t>
            </a:r>
            <a:r>
              <a:rPr lang="zh-CN" altLang="en-US" dirty="0"/>
              <a:t> </a:t>
            </a:r>
            <a:r>
              <a:rPr lang="en-US" altLang="zh-CN" dirty="0"/>
              <a:t>on</a:t>
            </a:r>
            <a:r>
              <a:rPr lang="zh-CN" altLang="en-US" dirty="0"/>
              <a:t> </a:t>
            </a:r>
            <a:r>
              <a:rPr lang="en-US" altLang="zh-CN" dirty="0" err="1"/>
              <a:t>PowSav</a:t>
            </a:r>
            <a:r>
              <a:rPr lang="zh-CN" altLang="en-US" dirty="0"/>
              <a:t> </a:t>
            </a:r>
            <a:r>
              <a:rPr lang="en-US" altLang="zh-CN" dirty="0"/>
              <a:t>and</a:t>
            </a:r>
            <a:r>
              <a:rPr lang="zh-CN" altLang="en-US" dirty="0"/>
              <a:t> </a:t>
            </a:r>
            <a:r>
              <a:rPr lang="en-US" altLang="zh-CN" dirty="0"/>
              <a:t>Capacity</a:t>
            </a:r>
            <a:r>
              <a:rPr lang="zh-CN" altLang="en-US" dirty="0"/>
              <a:t> </a:t>
            </a:r>
            <a:r>
              <a:rPr lang="en-US" altLang="zh-CN" dirty="0" err="1"/>
              <a:t>enh</a:t>
            </a:r>
            <a:r>
              <a:rPr lang="en-US" altLang="zh-CN" dirty="0"/>
              <a:t>.</a:t>
            </a:r>
            <a:endParaRPr lang="en-US" dirty="0"/>
          </a:p>
        </p:txBody>
      </p:sp>
      <p:sp>
        <p:nvSpPr>
          <p:cNvPr id="257" name="内容占位符 2">
            <a:extLst>
              <a:ext uri="{FF2B5EF4-FFF2-40B4-BE49-F238E27FC236}">
                <a16:creationId xmlns:a16="http://schemas.microsoft.com/office/drawing/2014/main" id="{48734BBD-3447-412E-B69A-25F74CB887E9}"/>
              </a:ext>
            </a:extLst>
          </p:cNvPr>
          <p:cNvSpPr txBox="1">
            <a:spLocks/>
          </p:cNvSpPr>
          <p:nvPr/>
        </p:nvSpPr>
        <p:spPr>
          <a:xfrm>
            <a:off x="174172" y="1237242"/>
            <a:ext cx="5326084" cy="5496067"/>
          </a:xfrm>
          <a:prstGeom prst="rect">
            <a:avLst/>
          </a:prstGeom>
          <a:ln>
            <a:solidFill>
              <a:schemeClr val="accent1"/>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Wingdings" panose="05000000000000000000" pitchFamily="2" charset="2"/>
              <a:buChar char="Ø"/>
              <a:defRPr sz="2800" kern="1200" baseline="0">
                <a:solidFill>
                  <a:schemeClr val="tx1"/>
                </a:solidFill>
                <a:latin typeface="Calibri" panose="020F0502020204030204" pitchFamily="34" charset="0"/>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宋体" panose="02010600030101010101" pitchFamily="2" charset="-122"/>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ü"/>
              <a:defRPr sz="2000" kern="1200" baseline="0">
                <a:solidFill>
                  <a:schemeClr val="tx1"/>
                </a:solidFill>
                <a:latin typeface="Calibri" panose="020F0502020204030204" pitchFamily="34" charset="0"/>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None/>
            </a:pPr>
            <a:r>
              <a:rPr lang="en-US" altLang="zh-CN" sz="2000" u="sng" dirty="0"/>
              <a:t>Objectives on XR-specific Power Saving [RAN1, RAN2]:</a:t>
            </a:r>
          </a:p>
          <a:p>
            <a:pPr>
              <a:lnSpc>
                <a:spcPct val="120000"/>
              </a:lnSpc>
              <a:spcBef>
                <a:spcPts val="600"/>
              </a:spcBef>
              <a:buFont typeface="Arial" panose="020B0604020202020204" pitchFamily="34" charset="0"/>
              <a:buChar char="•"/>
            </a:pPr>
            <a:r>
              <a:rPr lang="en-US" altLang="zh-CN" sz="2000" dirty="0"/>
              <a:t>Specify mechanism on DRX enhancements to address the issues of DRX cycle mismatch [RAN2, RAN1]:</a:t>
            </a:r>
          </a:p>
          <a:p>
            <a:pPr marL="536575" lvl="1" indent="-236538" defTabSz="914355" hangingPunct="0">
              <a:lnSpc>
                <a:spcPct val="130000"/>
              </a:lnSpc>
              <a:spcBef>
                <a:spcPts val="600"/>
              </a:spcBef>
              <a:buFont typeface="系统字体常规体"/>
              <a:buChar char="⁃"/>
            </a:pPr>
            <a:r>
              <a:rPr lang="en-US" altLang="zh-CN" sz="1600" dirty="0">
                <a:latin typeface="Arial" panose="020B0604020202020204" pitchFamily="34" charset="0"/>
                <a:ea typeface="+mn-ea"/>
                <a:cs typeface="Arial" panose="020B0604020202020204" pitchFamily="34" charset="0"/>
              </a:rPr>
              <a:t>Specify mechanism for the non-integer DRX periodicity;</a:t>
            </a:r>
          </a:p>
          <a:p>
            <a:pPr marL="536575" lvl="1" indent="-236538" defTabSz="914355" hangingPunct="0">
              <a:lnSpc>
                <a:spcPct val="130000"/>
              </a:lnSpc>
              <a:spcBef>
                <a:spcPts val="600"/>
              </a:spcBef>
              <a:buFont typeface="系统字体常规体"/>
              <a:buChar char="⁃"/>
            </a:pPr>
            <a:r>
              <a:rPr lang="en-US" altLang="zh-CN" sz="1600" dirty="0">
                <a:latin typeface="Arial" panose="020B0604020202020204" pitchFamily="34" charset="0"/>
                <a:ea typeface="+mn-ea"/>
                <a:cs typeface="Arial" panose="020B0604020202020204" pitchFamily="34" charset="0"/>
              </a:rPr>
              <a:t>Specify the mechanism to switch between DRX configurations at least based on RRC pre-configuration.</a:t>
            </a:r>
          </a:p>
          <a:p>
            <a:pPr>
              <a:lnSpc>
                <a:spcPct val="120000"/>
              </a:lnSpc>
              <a:spcBef>
                <a:spcPts val="600"/>
              </a:spcBef>
              <a:buFont typeface="Arial" panose="020B0604020202020204" pitchFamily="34" charset="0"/>
              <a:buChar char="•"/>
            </a:pPr>
            <a:r>
              <a:rPr lang="en-US" altLang="zh-CN" sz="2000" dirty="0"/>
              <a:t>Specify the following enhancements for PDCCH monitoring adaptation for power saving [RAN1]:</a:t>
            </a:r>
          </a:p>
          <a:p>
            <a:pPr marL="536575" lvl="1" indent="-236538" defTabSz="914355" hangingPunct="0">
              <a:lnSpc>
                <a:spcPct val="130000"/>
              </a:lnSpc>
              <a:spcBef>
                <a:spcPts val="600"/>
              </a:spcBef>
              <a:buFont typeface="系统字体常规体"/>
              <a:buChar char="⁃"/>
            </a:pPr>
            <a:r>
              <a:rPr lang="en-US" altLang="zh-CN" sz="1600" dirty="0">
                <a:latin typeface="Arial" panose="020B0604020202020204" pitchFamily="34" charset="0"/>
                <a:ea typeface="+mn-ea"/>
                <a:cs typeface="Arial" panose="020B0604020202020204" pitchFamily="34" charset="0"/>
              </a:rPr>
              <a:t>Specify mechanism on PDCCH monitoring resume if UE transmits NACK after PDCCH skipping starts.</a:t>
            </a:r>
          </a:p>
          <a:p>
            <a:pPr>
              <a:lnSpc>
                <a:spcPct val="120000"/>
              </a:lnSpc>
              <a:spcBef>
                <a:spcPts val="600"/>
              </a:spcBef>
              <a:buFont typeface="Arial" panose="020B0604020202020204" pitchFamily="34" charset="0"/>
              <a:buChar char="•"/>
            </a:pPr>
            <a:r>
              <a:rPr lang="en-US" altLang="zh-CN" sz="2000" dirty="0"/>
              <a:t>To specify RRM core requirements for the power saving objectives, as necessary [RAN4]. </a:t>
            </a:r>
          </a:p>
          <a:p>
            <a:pPr>
              <a:lnSpc>
                <a:spcPct val="120000"/>
              </a:lnSpc>
              <a:spcBef>
                <a:spcPts val="600"/>
              </a:spcBef>
              <a:buFont typeface="Arial" panose="020B0604020202020204" pitchFamily="34" charset="0"/>
              <a:buChar char="•"/>
            </a:pPr>
            <a:endParaRPr lang="en-US" altLang="zh-CN" sz="2000" dirty="0"/>
          </a:p>
          <a:p>
            <a:pPr>
              <a:lnSpc>
                <a:spcPct val="120000"/>
              </a:lnSpc>
              <a:spcBef>
                <a:spcPts val="600"/>
              </a:spcBef>
              <a:buFont typeface="Arial" panose="020B0604020202020204" pitchFamily="34" charset="0"/>
              <a:buChar char="•"/>
            </a:pPr>
            <a:endParaRPr lang="en-US" altLang="zh-CN" sz="2000" dirty="0"/>
          </a:p>
          <a:p>
            <a:pPr marL="0" indent="0">
              <a:lnSpc>
                <a:spcPct val="120000"/>
              </a:lnSpc>
              <a:spcBef>
                <a:spcPts val="600"/>
              </a:spcBef>
              <a:buNone/>
            </a:pPr>
            <a:r>
              <a:rPr lang="en-US" altLang="zh-CN" sz="2000" u="sng" dirty="0"/>
              <a:t>Coordination with SA2:</a:t>
            </a:r>
          </a:p>
          <a:p>
            <a:pPr>
              <a:lnSpc>
                <a:spcPct val="120000"/>
              </a:lnSpc>
              <a:spcBef>
                <a:spcPts val="600"/>
              </a:spcBef>
              <a:buFont typeface="Arial" panose="020B0604020202020204" pitchFamily="34" charset="0"/>
              <a:buChar char="•"/>
            </a:pPr>
            <a:r>
              <a:rPr lang="en-US" altLang="zh-CN" sz="2000" dirty="0"/>
              <a:t>Specify corresponding signaling (e.g. via NG or X2 interface), subject to SA2 progress and requirement e.g. per-QoS flow/per-DRB congestion information. [RAN3, RAN2, including coordination and alignment SA2 as required].</a:t>
            </a:r>
          </a:p>
          <a:p>
            <a:pPr>
              <a:lnSpc>
                <a:spcPct val="120000"/>
              </a:lnSpc>
              <a:spcBef>
                <a:spcPts val="600"/>
              </a:spcBef>
              <a:buFont typeface="Arial" panose="020B0604020202020204" pitchFamily="34" charset="0"/>
              <a:buChar char="•"/>
            </a:pPr>
            <a:endParaRPr lang="en-US" altLang="zh-CN" sz="2000" dirty="0"/>
          </a:p>
        </p:txBody>
      </p:sp>
      <p:sp>
        <p:nvSpPr>
          <p:cNvPr id="2" name="内容占位符 2">
            <a:extLst>
              <a:ext uri="{FF2B5EF4-FFF2-40B4-BE49-F238E27FC236}">
                <a16:creationId xmlns:a16="http://schemas.microsoft.com/office/drawing/2014/main" id="{66C5976F-E11F-4C03-26BC-214B08174790}"/>
              </a:ext>
            </a:extLst>
          </p:cNvPr>
          <p:cNvSpPr txBox="1">
            <a:spLocks/>
          </p:cNvSpPr>
          <p:nvPr/>
        </p:nvSpPr>
        <p:spPr>
          <a:xfrm>
            <a:off x="5573485" y="1237241"/>
            <a:ext cx="6444343" cy="5496067"/>
          </a:xfrm>
          <a:prstGeom prst="rect">
            <a:avLst/>
          </a:prstGeom>
          <a:ln>
            <a:solidFill>
              <a:schemeClr val="accent1"/>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Wingdings" panose="05000000000000000000" pitchFamily="2" charset="2"/>
              <a:buChar char="Ø"/>
              <a:defRPr sz="2800" kern="1200" baseline="0">
                <a:solidFill>
                  <a:schemeClr val="tx1"/>
                </a:solidFill>
                <a:latin typeface="Calibri" panose="020F0502020204030204" pitchFamily="34" charset="0"/>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宋体" panose="02010600030101010101" pitchFamily="2" charset="-122"/>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ü"/>
              <a:defRPr sz="2000" kern="1200" baseline="0">
                <a:solidFill>
                  <a:schemeClr val="tx1"/>
                </a:solidFill>
                <a:latin typeface="Calibri" panose="020F0502020204030204" pitchFamily="34" charset="0"/>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None/>
            </a:pPr>
            <a:r>
              <a:rPr lang="en-US" altLang="zh-CN" sz="2000" u="sng" dirty="0"/>
              <a:t>Objectives on XR-specific capacity improvements [RAN1, RAN2]:</a:t>
            </a:r>
          </a:p>
          <a:p>
            <a:pPr>
              <a:lnSpc>
                <a:spcPct val="120000"/>
              </a:lnSpc>
              <a:spcBef>
                <a:spcPts val="600"/>
              </a:spcBef>
              <a:buFont typeface="Arial" panose="020B0604020202020204" pitchFamily="34" charset="0"/>
              <a:buChar char="•"/>
            </a:pPr>
            <a:r>
              <a:rPr lang="en-US" altLang="zh-CN" sz="2000" dirty="0"/>
              <a:t>Specify CG enhancements for capacity improvement [RAN1, RAN2] </a:t>
            </a:r>
          </a:p>
          <a:p>
            <a:pPr marL="536575" lvl="1" indent="-236538" defTabSz="914355" hangingPunct="0">
              <a:lnSpc>
                <a:spcPct val="130000"/>
              </a:lnSpc>
              <a:spcBef>
                <a:spcPts val="600"/>
              </a:spcBef>
              <a:buFont typeface="系统字体常规体"/>
              <a:buChar char="⁃"/>
            </a:pPr>
            <a:r>
              <a:rPr lang="en-US" altLang="zh-CN" sz="1600" dirty="0">
                <a:latin typeface="Arial" panose="020B0604020202020204" pitchFamily="34" charset="0"/>
                <a:ea typeface="+mn-ea"/>
                <a:cs typeface="Arial" panose="020B0604020202020204" pitchFamily="34" charset="0"/>
              </a:rPr>
              <a:t>Specify mechanism on multiple CG PUSCH transmission occasions in a period of a single CG PUSCH configuration;</a:t>
            </a:r>
          </a:p>
          <a:p>
            <a:pPr marL="536575" lvl="1" indent="-236538" defTabSz="914355" hangingPunct="0">
              <a:lnSpc>
                <a:spcPct val="130000"/>
              </a:lnSpc>
              <a:spcBef>
                <a:spcPts val="600"/>
              </a:spcBef>
              <a:buFont typeface="系统字体常规体"/>
              <a:buChar char="⁃"/>
            </a:pPr>
            <a:r>
              <a:rPr lang="en-US" altLang="zh-CN" sz="1600" dirty="0">
                <a:latin typeface="Arial" panose="020B0604020202020204" pitchFamily="34" charset="0"/>
                <a:ea typeface="+mn-ea"/>
                <a:cs typeface="Arial" panose="020B0604020202020204" pitchFamily="34" charset="0"/>
              </a:rPr>
              <a:t>Specify mechanism on dynamic indication of unused CG PUSCH occasion(s) based on UCI (e.g., CG-UCI or a new UCI) by the UE.</a:t>
            </a:r>
          </a:p>
          <a:p>
            <a:pPr>
              <a:lnSpc>
                <a:spcPct val="120000"/>
              </a:lnSpc>
              <a:spcBef>
                <a:spcPts val="600"/>
              </a:spcBef>
              <a:buFont typeface="Arial" panose="020B0604020202020204" pitchFamily="34" charset="0"/>
              <a:buChar char="•"/>
            </a:pPr>
            <a:r>
              <a:rPr lang="en-US" altLang="zh-CN" sz="2000" dirty="0"/>
              <a:t>Specify BSR enhancements for capacity improvement [RAN2]:</a:t>
            </a:r>
          </a:p>
          <a:p>
            <a:pPr marL="536575" lvl="1" indent="-236538" defTabSz="914355" hangingPunct="0">
              <a:lnSpc>
                <a:spcPct val="130000"/>
              </a:lnSpc>
              <a:spcBef>
                <a:spcPts val="600"/>
              </a:spcBef>
              <a:buFont typeface="系统字体常规体"/>
              <a:buChar char="⁃"/>
            </a:pPr>
            <a:r>
              <a:rPr lang="en-US" altLang="zh-CN" sz="1600" dirty="0">
                <a:latin typeface="Arial" panose="020B0604020202020204" pitchFamily="34" charset="0"/>
                <a:ea typeface="+mn-ea"/>
                <a:cs typeface="Arial" panose="020B0604020202020204" pitchFamily="34" charset="0"/>
              </a:rPr>
              <a:t>Introduce new BSR table(s) reduce the quantization errors (e.g. for high bit rates);</a:t>
            </a:r>
          </a:p>
          <a:p>
            <a:pPr marL="536575" lvl="1" indent="-236538" defTabSz="914355" hangingPunct="0">
              <a:lnSpc>
                <a:spcPct val="130000"/>
              </a:lnSpc>
              <a:spcBef>
                <a:spcPts val="600"/>
              </a:spcBef>
              <a:buFont typeface="系统字体常规体"/>
              <a:buChar char="⁃"/>
            </a:pPr>
            <a:r>
              <a:rPr lang="en-US" altLang="zh-CN" sz="1600" dirty="0">
                <a:latin typeface="Arial" panose="020B0604020202020204" pitchFamily="34" charset="0"/>
                <a:ea typeface="+mn-ea"/>
                <a:cs typeface="Arial" panose="020B0604020202020204" pitchFamily="34" charset="0"/>
              </a:rPr>
              <a:t>Introduce additional BSR triggering conditions to allow timely availability of buffer status information at </a:t>
            </a:r>
            <a:r>
              <a:rPr lang="en-US" altLang="zh-CN" sz="1600" dirty="0" err="1">
                <a:latin typeface="Arial" panose="020B0604020202020204" pitchFamily="34" charset="0"/>
                <a:ea typeface="+mn-ea"/>
                <a:cs typeface="Arial" panose="020B0604020202020204" pitchFamily="34" charset="0"/>
              </a:rPr>
              <a:t>gNB</a:t>
            </a:r>
            <a:r>
              <a:rPr lang="en-US" altLang="zh-CN" sz="1600" dirty="0">
                <a:latin typeface="Arial" panose="020B0604020202020204" pitchFamily="34" charset="0"/>
                <a:ea typeface="+mn-ea"/>
                <a:cs typeface="Arial" panose="020B0604020202020204" pitchFamily="34" charset="0"/>
              </a:rPr>
              <a:t>.</a:t>
            </a:r>
          </a:p>
          <a:p>
            <a:pPr>
              <a:lnSpc>
                <a:spcPct val="120000"/>
              </a:lnSpc>
              <a:spcBef>
                <a:spcPts val="600"/>
              </a:spcBef>
              <a:buFont typeface="Arial" panose="020B0604020202020204" pitchFamily="34" charset="0"/>
              <a:buChar char="•"/>
            </a:pPr>
            <a:r>
              <a:rPr lang="en-US" altLang="zh-CN" sz="2000" dirty="0"/>
              <a:t>Specify the mechanism to introduce data volume information associated with delay information (e.g. remaining time) in a MAC CE [RAN2].</a:t>
            </a:r>
          </a:p>
          <a:p>
            <a:pPr>
              <a:lnSpc>
                <a:spcPct val="120000"/>
              </a:lnSpc>
              <a:spcBef>
                <a:spcPts val="600"/>
              </a:spcBef>
              <a:buFont typeface="Arial" panose="020B0604020202020204" pitchFamily="34" charset="0"/>
              <a:buChar char="•"/>
            </a:pPr>
            <a:r>
              <a:rPr lang="en-US" altLang="zh-CN" sz="2000" dirty="0"/>
              <a:t>Specify assistance information on UL XR traffic to network for efficient scheduling or configuration [RAN2]. </a:t>
            </a:r>
          </a:p>
          <a:p>
            <a:pPr>
              <a:lnSpc>
                <a:spcPct val="120000"/>
              </a:lnSpc>
              <a:spcBef>
                <a:spcPts val="600"/>
              </a:spcBef>
              <a:buFont typeface="Arial" panose="020B0604020202020204" pitchFamily="34" charset="0"/>
              <a:buChar char="•"/>
            </a:pPr>
            <a:r>
              <a:rPr lang="en-US" altLang="zh-CN" sz="2000" dirty="0"/>
              <a:t>Specify PDU(s)/PDU set(s) discard,</a:t>
            </a:r>
            <a:r>
              <a:rPr lang="zh-CN" altLang="en-US" sz="2000" dirty="0"/>
              <a:t> </a:t>
            </a:r>
            <a:r>
              <a:rPr lang="en-US" altLang="zh-CN" sz="2000" dirty="0"/>
              <a:t>including [RAN2]:</a:t>
            </a:r>
          </a:p>
          <a:p>
            <a:pPr marL="536575" lvl="1" indent="-236538" defTabSz="914355" hangingPunct="0">
              <a:lnSpc>
                <a:spcPct val="130000"/>
              </a:lnSpc>
              <a:spcBef>
                <a:spcPts val="600"/>
              </a:spcBef>
              <a:buFont typeface="系统字体常规体"/>
              <a:buChar char="⁃"/>
            </a:pPr>
            <a:r>
              <a:rPr lang="en-US" altLang="zh-CN" sz="1500" dirty="0">
                <a:latin typeface="Arial" panose="020B0604020202020204" pitchFamily="34" charset="0"/>
                <a:ea typeface="+mn-ea"/>
                <a:cs typeface="Arial" panose="020B0604020202020204" pitchFamily="34" charset="0"/>
              </a:rPr>
              <a:t>Specify timer based PDCP discard per PDU set basis for UE transmitter.</a:t>
            </a:r>
          </a:p>
          <a:p>
            <a:pPr marL="536575" lvl="1" indent="-236538" defTabSz="914355" hangingPunct="0">
              <a:lnSpc>
                <a:spcPct val="130000"/>
              </a:lnSpc>
              <a:spcBef>
                <a:spcPts val="600"/>
              </a:spcBef>
              <a:buFont typeface="系统字体常规体"/>
              <a:buChar char="⁃"/>
            </a:pPr>
            <a:r>
              <a:rPr lang="en-US" altLang="zh-CN" sz="1500" dirty="0">
                <a:latin typeface="Arial" panose="020B0604020202020204" pitchFamily="34" charset="0"/>
                <a:ea typeface="+mn-ea"/>
                <a:cs typeface="Arial" panose="020B0604020202020204" pitchFamily="34" charset="0"/>
              </a:rPr>
              <a:t>Specify PDCP discard based on the integrity of a PDU set for UE transmitter.</a:t>
            </a:r>
          </a:p>
          <a:p>
            <a:pPr>
              <a:lnSpc>
                <a:spcPct val="120000"/>
              </a:lnSpc>
              <a:spcBef>
                <a:spcPts val="600"/>
              </a:spcBef>
              <a:buFont typeface="Arial" panose="020B0604020202020204" pitchFamily="34" charset="0"/>
              <a:buChar char="•"/>
            </a:pPr>
            <a:r>
              <a:rPr lang="en-US" altLang="zh-CN" sz="2000" dirty="0"/>
              <a:t>To specify RRM core requirements for the capacity improvements, as necessary [RAN4]. </a:t>
            </a:r>
          </a:p>
        </p:txBody>
      </p:sp>
    </p:spTree>
    <p:extLst>
      <p:ext uri="{BB962C8B-B14F-4D97-AF65-F5344CB8AC3E}">
        <p14:creationId xmlns:p14="http://schemas.microsoft.com/office/powerpoint/2010/main" val="3296960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10134</TotalTime>
  <Words>1621</Words>
  <Application>Microsoft Macintosh PowerPoint</Application>
  <PresentationFormat>宽屏</PresentationFormat>
  <Paragraphs>129</Paragraphs>
  <Slides>9</Slides>
  <Notes>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vt:i4>
      </vt:variant>
    </vt:vector>
  </HeadingPairs>
  <TitlesOfParts>
    <vt:vector size="24" baseType="lpstr">
      <vt:lpstr>等线</vt:lpstr>
      <vt:lpstr>方正兰亭黑简体</vt:lpstr>
      <vt:lpstr>系统字体常规体</vt:lpstr>
      <vt:lpstr>vivo Bold</vt:lpstr>
      <vt:lpstr>vivo type CN简 Bold</vt:lpstr>
      <vt:lpstr>vivo type CN简 Light</vt:lpstr>
      <vt:lpstr>vivo type CN简 Regular</vt:lpstr>
      <vt:lpstr>vivo type CNS</vt:lpstr>
      <vt:lpstr>vivo type CNS Light</vt:lpstr>
      <vt:lpstr>Arial</vt:lpstr>
      <vt:lpstr>Calibri</vt:lpstr>
      <vt:lpstr>Calibri Light</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vivo-Chenli</cp:lastModifiedBy>
  <cp:revision>924</cp:revision>
  <dcterms:created xsi:type="dcterms:W3CDTF">2019-03-21T01:16:59Z</dcterms:created>
  <dcterms:modified xsi:type="dcterms:W3CDTF">2022-12-05T10:50:18Z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