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8"/>
  </p:notesMasterIdLst>
  <p:sldIdLst>
    <p:sldId id="595" r:id="rId2"/>
    <p:sldId id="618" r:id="rId3"/>
    <p:sldId id="638" r:id="rId4"/>
    <p:sldId id="644" r:id="rId5"/>
    <p:sldId id="637" r:id="rId6"/>
    <p:sldId id="642" r:id="rId7"/>
    <p:sldId id="639" r:id="rId8"/>
    <p:sldId id="645" r:id="rId9"/>
    <p:sldId id="641" r:id="rId10"/>
    <p:sldId id="628" r:id="rId11"/>
    <p:sldId id="629" r:id="rId12"/>
    <p:sldId id="630" r:id="rId13"/>
    <p:sldId id="631" r:id="rId14"/>
    <p:sldId id="632" r:id="rId15"/>
    <p:sldId id="633" r:id="rId16"/>
    <p:sldId id="646" r:id="rId17"/>
    <p:sldId id="635" r:id="rId18"/>
    <p:sldId id="621" r:id="rId19"/>
    <p:sldId id="623" r:id="rId20"/>
    <p:sldId id="624" r:id="rId21"/>
    <p:sldId id="625" r:id="rId22"/>
    <p:sldId id="626" r:id="rId23"/>
    <p:sldId id="627" r:id="rId24"/>
    <p:sldId id="622" r:id="rId25"/>
    <p:sldId id="643" r:id="rId26"/>
    <p:sldId id="617"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y-Luc Champel" initials="MC"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0AC2E"/>
    <a:srgbClr val="E20074"/>
    <a:srgbClr val="7E025B"/>
    <a:srgbClr val="FF6700"/>
    <a:srgbClr val="E88134"/>
    <a:srgbClr val="5380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5320" autoAdjust="0"/>
  </p:normalViewPr>
  <p:slideViewPr>
    <p:cSldViewPr snapToGrid="0">
      <p:cViewPr varScale="1">
        <p:scale>
          <a:sx n="69" d="100"/>
          <a:sy n="69" d="100"/>
        </p:scale>
        <p:origin x="232" y="4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FD3DE37-79BB-4896-9BB5-53AB977D136D}" type="datetimeFigureOut">
              <a:rPr lang="en-US" smtClean="0"/>
              <a:t>12/5/2022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6CCCA36-1B41-459C-B9D9-F4E1156B1456}" type="slidenum">
              <a:rPr lang="en-US" smtClean="0"/>
              <a:t>‹#›</a:t>
            </a:fld>
            <a:endParaRPr lang="en-US"/>
          </a:p>
        </p:txBody>
      </p:sp>
    </p:spTree>
    <p:extLst>
      <p:ext uri="{BB962C8B-B14F-4D97-AF65-F5344CB8AC3E}">
        <p14:creationId xmlns:p14="http://schemas.microsoft.com/office/powerpoint/2010/main" val="25633450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267478" y="1473144"/>
            <a:ext cx="10058400" cy="1832924"/>
          </a:xfrm>
        </p:spPr>
        <p:txBody>
          <a:bodyPr anchor="b">
            <a:normAutofit/>
          </a:bodyPr>
          <a:lstStyle>
            <a:lvl1pPr algn="ctr">
              <a:lnSpc>
                <a:spcPct val="85000"/>
              </a:lnSpc>
              <a:defRPr sz="5400" spc="-50" baseline="0">
                <a:solidFill>
                  <a:schemeClr val="tx1">
                    <a:lumMod val="85000"/>
                    <a:lumOff val="15000"/>
                  </a:schemeClr>
                </a:solidFill>
              </a:defRPr>
            </a:lvl1pPr>
          </a:lstStyle>
          <a:p>
            <a:r>
              <a:rPr lang="zh-CN" altLang="en-US" dirty="0"/>
              <a:t>单击此处编辑母版标题样式</a:t>
            </a:r>
            <a:endParaRPr lang="en-US" dirty="0"/>
          </a:p>
        </p:txBody>
      </p:sp>
      <p:sp>
        <p:nvSpPr>
          <p:cNvPr id="3" name="Subtitle 2"/>
          <p:cNvSpPr>
            <a:spLocks noGrp="1"/>
          </p:cNvSpPr>
          <p:nvPr>
            <p:ph type="subTitle" idx="1"/>
          </p:nvPr>
        </p:nvSpPr>
        <p:spPr>
          <a:xfrm>
            <a:off x="2402541" y="3691783"/>
            <a:ext cx="7404847" cy="1570498"/>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1DE8E9BB-3773-4906-A3E7-88733CC8E239}" type="datetimeFigureOut">
              <a:rPr lang="zh-CN" altLang="en-US" smtClean="0"/>
              <a:t>2022/12/5</a:t>
            </a:fld>
            <a:endParaRPr lang="zh-CN" altLang="en-US"/>
          </a:p>
        </p:txBody>
      </p:sp>
      <p:pic>
        <p:nvPicPr>
          <p:cNvPr id="11" name="图片 10"/>
          <p:cNvPicPr>
            <a:picLocks noChangeAspect="1"/>
          </p:cNvPicPr>
          <p:nvPr userDrawn="1"/>
        </p:nvPicPr>
        <p:blipFill>
          <a:blip r:embed="rId2"/>
          <a:stretch>
            <a:fillRect/>
          </a:stretch>
        </p:blipFill>
        <p:spPr>
          <a:xfrm>
            <a:off x="11282957" y="108027"/>
            <a:ext cx="743833" cy="754551"/>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414778"/>
            <a:ext cx="2628900" cy="5757421"/>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DE8E9BB-3773-4906-A3E7-88733CC8E239}" type="datetimeFigureOut">
              <a:rPr lang="zh-CN" altLang="en-US" smtClean="0"/>
              <a:t>2022/12/5</a:t>
            </a:fld>
            <a:endParaRPr lang="zh-CN" alt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p:txBody>
          <a:bodyPr/>
          <a:lstStyle/>
          <a:p>
            <a:fld id="{511C5545-0BFC-4754-929C-A08561083B5E}"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标题+正文">
    <p:spTree>
      <p:nvGrpSpPr>
        <p:cNvPr id="1" name=""/>
        <p:cNvGrpSpPr/>
        <p:nvPr/>
      </p:nvGrpSpPr>
      <p:grpSpPr>
        <a:xfrm>
          <a:off x="0" y="0"/>
          <a:ext cx="0" cy="0"/>
          <a:chOff x="0" y="0"/>
          <a:chExt cx="0" cy="0"/>
        </a:xfrm>
      </p:grpSpPr>
      <p:sp>
        <p:nvSpPr>
          <p:cNvPr id="22" name="标题文本"/>
          <p:cNvSpPr txBox="1">
            <a:spLocks noGrp="1"/>
          </p:cNvSpPr>
          <p:nvPr>
            <p:ph type="title" hasCustomPrompt="1"/>
          </p:nvPr>
        </p:nvSpPr>
        <p:spPr>
          <a:xfrm>
            <a:off x="3321050" y="570862"/>
            <a:ext cx="5549900" cy="733511"/>
          </a:xfrm>
          <a:prstGeom prst="rect">
            <a:avLst/>
          </a:prstGeom>
        </p:spPr>
        <p:txBody>
          <a:bodyPr/>
          <a:lstStyle>
            <a:lvl1pPr>
              <a:defRPr sz="2560"/>
            </a:lvl1pPr>
          </a:lstStyle>
          <a:p>
            <a:r>
              <a:t>标题文本</a:t>
            </a:r>
          </a:p>
        </p:txBody>
      </p:sp>
      <p:sp>
        <p:nvSpPr>
          <p:cNvPr id="23" name="正文级别 1…"/>
          <p:cNvSpPr txBox="1">
            <a:spLocks noGrp="1"/>
          </p:cNvSpPr>
          <p:nvPr>
            <p:ph type="body" sz="quarter" idx="1" hasCustomPrompt="1"/>
          </p:nvPr>
        </p:nvSpPr>
        <p:spPr>
          <a:xfrm>
            <a:off x="3321050" y="2601129"/>
            <a:ext cx="5549900" cy="2593360"/>
          </a:xfrm>
          <a:prstGeom prst="rect">
            <a:avLst/>
          </a:prstGeom>
        </p:spPr>
        <p:txBody>
          <a:bodyPr anchor="t"/>
          <a:lstStyle>
            <a:lvl1pPr>
              <a:spcBef>
                <a:spcPts val="640"/>
              </a:spcBef>
              <a:buClrTx/>
            </a:lvl1pPr>
            <a:lvl2pPr>
              <a:spcBef>
                <a:spcPts val="640"/>
              </a:spcBef>
              <a:buClrTx/>
            </a:lvl2pPr>
            <a:lvl3pPr>
              <a:spcBef>
                <a:spcPts val="640"/>
              </a:spcBef>
              <a:buClrTx/>
            </a:lvl3pPr>
            <a:lvl4pPr>
              <a:spcBef>
                <a:spcPts val="640"/>
              </a:spcBef>
              <a:buClrTx/>
            </a:lvl4pPr>
            <a:lvl5pPr>
              <a:spcBef>
                <a:spcPts val="640"/>
              </a:spcBef>
              <a:buClrTx/>
            </a:lvl5pPr>
          </a:lstStyle>
          <a:p>
            <a:r>
              <a:t>正文级别 1</a:t>
            </a:r>
          </a:p>
          <a:p>
            <a:pPr lvl="1"/>
            <a:r>
              <a:t>正文级别 2</a:t>
            </a:r>
          </a:p>
          <a:p>
            <a:pPr lvl="2"/>
            <a:r>
              <a:t>正文级别 3</a:t>
            </a:r>
          </a:p>
          <a:p>
            <a:pPr lvl="3"/>
            <a:r>
              <a:t>正文级别 4</a:t>
            </a:r>
          </a:p>
          <a:p>
            <a:pPr lvl="4"/>
            <a:r>
              <a:t>正文级别 5</a:t>
            </a:r>
          </a:p>
        </p:txBody>
      </p:sp>
      <p:sp>
        <p:nvSpPr>
          <p:cNvPr id="24" name="幻灯片编号"/>
          <p:cNvSpPr txBox="1">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1097280" y="111095"/>
            <a:ext cx="10058400" cy="811851"/>
          </a:xfrm>
        </p:spPr>
        <p:txBody>
          <a:bodyPr/>
          <a:lstStyle>
            <a:lvl1pPr marL="0">
              <a:defRPr/>
            </a:lvl1pPr>
          </a:lstStyle>
          <a:p>
            <a:r>
              <a:rPr lang="zh-CN" altLang="en-US" dirty="0"/>
              <a:t>单击此处编辑母版标题样式</a:t>
            </a:r>
            <a:endParaRPr lang="en-US" dirty="0"/>
          </a:p>
        </p:txBody>
      </p:sp>
      <p:sp>
        <p:nvSpPr>
          <p:cNvPr id="3" name="Content Placeholder 2"/>
          <p:cNvSpPr>
            <a:spLocks noGrp="1"/>
          </p:cNvSpPr>
          <p:nvPr>
            <p:ph idx="1"/>
          </p:nvPr>
        </p:nvSpPr>
        <p:spPr>
          <a:xfrm>
            <a:off x="1097280" y="1222049"/>
            <a:ext cx="10058400" cy="504428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DE8E9BB-3773-4906-A3E7-88733CC8E239}" type="datetimeFigureOut">
              <a:rPr lang="zh-CN" altLang="en-US" smtClean="0"/>
              <a:t>2022/12/5</a:t>
            </a:fld>
            <a:endParaRPr lang="zh-CN" altLang="en-US"/>
          </a:p>
        </p:txBody>
      </p:sp>
      <p:sp>
        <p:nvSpPr>
          <p:cNvPr id="6" name="Slide Number Placeholder 5"/>
          <p:cNvSpPr>
            <a:spLocks noGrp="1"/>
          </p:cNvSpPr>
          <p:nvPr>
            <p:ph type="sldNum" sz="quarter" idx="12"/>
          </p:nvPr>
        </p:nvSpPr>
        <p:spPr/>
        <p:txBody>
          <a:bodyPr/>
          <a:lstStyle/>
          <a:p>
            <a:fld id="{511C5545-0BFC-4754-929C-A08561083B5E}" type="slidenum">
              <a:rPr lang="zh-CN" altLang="en-US" smtClean="0"/>
              <a:t>‹#›</a:t>
            </a:fld>
            <a:endParaRPr lang="zh-CN" altLang="en-US"/>
          </a:p>
        </p:txBody>
      </p:sp>
      <p:cxnSp>
        <p:nvCxnSpPr>
          <p:cNvPr id="9" name="Straight Connector 9"/>
          <p:cNvCxnSpPr/>
          <p:nvPr userDrawn="1"/>
        </p:nvCxnSpPr>
        <p:spPr>
          <a:xfrm>
            <a:off x="0" y="922946"/>
            <a:ext cx="12192000"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0" name="Slide Number Placeholder 6"/>
          <p:cNvSpPr txBox="1"/>
          <p:nvPr userDrawn="1"/>
        </p:nvSpPr>
        <p:spPr>
          <a:xfrm>
            <a:off x="9900457" y="6464882"/>
            <a:ext cx="1312025" cy="365125"/>
          </a:xfrm>
          <a:prstGeom prst="rect">
            <a:avLst/>
          </a:prstGeom>
        </p:spPr>
        <p:txBody>
          <a:bodyPr vert="horz" lIns="91440" tIns="45720" rIns="91440" bIns="45720" rtlCol="0" anchor="ctr"/>
          <a:lstStyle>
            <a:defPPr>
              <a:defRPr lang="zh-CN"/>
            </a:defPPr>
            <a:lvl1pPr marL="0" algn="r" defTabSz="914400" rtl="0" eaLnBrk="1" latinLnBrk="0" hangingPunct="1">
              <a:defRPr sz="1050" kern="120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11C5545-0BFC-4754-929C-A08561083B5E}" type="slidenum">
              <a:rPr lang="zh-CN" altLang="en-US" smtClean="0"/>
              <a:t>‹#›</a:t>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1DE8E9BB-3773-4906-A3E7-88733CC8E239}" type="datetimeFigureOut">
              <a:rPr lang="zh-CN" altLang="en-US" smtClean="0"/>
              <a:t>2022/12/5</a:t>
            </a:fld>
            <a:endParaRPr lang="zh-CN" altLang="en-US"/>
          </a:p>
        </p:txBody>
      </p:sp>
      <p:sp>
        <p:nvSpPr>
          <p:cNvPr id="6" name="Slide Number Placeholder 5"/>
          <p:cNvSpPr>
            <a:spLocks noGrp="1"/>
          </p:cNvSpPr>
          <p:nvPr>
            <p:ph type="sldNum" sz="quarter" idx="12"/>
          </p:nvPr>
        </p:nvSpPr>
        <p:spPr/>
        <p:txBody>
          <a:bodyPr/>
          <a:lstStyle/>
          <a:p>
            <a:fld id="{511C5545-0BFC-4754-929C-A08561083B5E}" type="slidenum">
              <a:rPr lang="zh-CN" altLang="en-US" smtClean="0"/>
              <a:t>‹#›</a:t>
            </a:fld>
            <a:endParaRPr lang="zh-CN" alt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Slide Number Placeholder 6"/>
          <p:cNvSpPr txBox="1"/>
          <p:nvPr userDrawn="1"/>
        </p:nvSpPr>
        <p:spPr>
          <a:xfrm>
            <a:off x="9936191" y="6459785"/>
            <a:ext cx="1312025" cy="365125"/>
          </a:xfrm>
          <a:prstGeom prst="rect">
            <a:avLst/>
          </a:prstGeom>
        </p:spPr>
        <p:txBody>
          <a:bodyPr vert="horz" lIns="91440" tIns="45720" rIns="91440" bIns="45720" rtlCol="0" anchor="ctr"/>
          <a:lstStyle>
            <a:defPPr>
              <a:defRPr lang="zh-CN"/>
            </a:defPPr>
            <a:lvl1pPr marL="0" algn="r" defTabSz="914400" rtl="0" eaLnBrk="1" latinLnBrk="0" hangingPunct="1">
              <a:defRPr sz="1050" kern="120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11C5545-0BFC-4754-929C-A08561083B5E}"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两栏内容">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1097279" y="1187865"/>
            <a:ext cx="4937760" cy="4681229"/>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6217920" y="1187866"/>
            <a:ext cx="4937760" cy="468123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1DE8E9BB-3773-4906-A3E7-88733CC8E239}" type="datetimeFigureOut">
              <a:rPr lang="zh-CN" altLang="en-US" smtClean="0"/>
              <a:t>2022/12/5</a:t>
            </a:fld>
            <a:endParaRPr lang="zh-CN" altLang="en-US"/>
          </a:p>
        </p:txBody>
      </p:sp>
      <p:sp>
        <p:nvSpPr>
          <p:cNvPr id="7" name="Slide Number Placeholder 6"/>
          <p:cNvSpPr>
            <a:spLocks noGrp="1"/>
          </p:cNvSpPr>
          <p:nvPr>
            <p:ph type="sldNum" sz="quarter" idx="12"/>
          </p:nvPr>
        </p:nvSpPr>
        <p:spPr/>
        <p:txBody>
          <a:bodyPr/>
          <a:lstStyle/>
          <a:p>
            <a:fld id="{511C5545-0BFC-4754-929C-A08561083B5E}" type="slidenum">
              <a:rPr lang="zh-CN" altLang="en-US" smtClean="0"/>
              <a:t>‹#›</a:t>
            </a:fld>
            <a:endParaRPr lang="zh-CN" altLang="en-US"/>
          </a:p>
        </p:txBody>
      </p:sp>
      <p:sp>
        <p:nvSpPr>
          <p:cNvPr id="9" name="Title Placeholder 1"/>
          <p:cNvSpPr>
            <a:spLocks noGrp="1"/>
          </p:cNvSpPr>
          <p:nvPr>
            <p:ph type="title"/>
          </p:nvPr>
        </p:nvSpPr>
        <p:spPr>
          <a:xfrm>
            <a:off x="1075397" y="133840"/>
            <a:ext cx="10058400" cy="718786"/>
          </a:xfrm>
          <a:prstGeom prst="rect">
            <a:avLst/>
          </a:prstGeom>
        </p:spPr>
        <p:txBody>
          <a:bodyPr vert="horz" lIns="91440" tIns="45720" rIns="91440" bIns="45720" rtlCol="0" anchor="b">
            <a:normAutofit/>
          </a:bodyPr>
          <a:lstStyle/>
          <a:p>
            <a:r>
              <a:rPr lang="zh-CN" altLang="en-US" dirty="0"/>
              <a:t>单击此处编辑母版标题样式</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比较">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097280" y="1434353"/>
            <a:ext cx="4937760" cy="753035"/>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1097280" y="2339788"/>
            <a:ext cx="4937760" cy="362074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6217920" y="1434353"/>
            <a:ext cx="4937760" cy="753035"/>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217920" y="2339788"/>
            <a:ext cx="4937760" cy="362074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1DE8E9BB-3773-4906-A3E7-88733CC8E239}" type="datetimeFigureOut">
              <a:rPr lang="zh-CN" altLang="en-US" smtClean="0"/>
              <a:t>2022/12/5</a:t>
            </a:fld>
            <a:endParaRPr lang="zh-CN" altLang="en-US"/>
          </a:p>
        </p:txBody>
      </p:sp>
      <p:sp>
        <p:nvSpPr>
          <p:cNvPr id="9" name="Slide Number Placeholder 8"/>
          <p:cNvSpPr>
            <a:spLocks noGrp="1"/>
          </p:cNvSpPr>
          <p:nvPr>
            <p:ph type="sldNum" sz="quarter" idx="12"/>
          </p:nvPr>
        </p:nvSpPr>
        <p:spPr/>
        <p:txBody>
          <a:bodyPr/>
          <a:lstStyle/>
          <a:p>
            <a:fld id="{511C5545-0BFC-4754-929C-A08561083B5E}" type="slidenum">
              <a:rPr lang="zh-CN" altLang="en-US" smtClean="0"/>
              <a:t>‹#›</a:t>
            </a:fld>
            <a:endParaRPr lang="zh-CN" altLang="en-US"/>
          </a:p>
        </p:txBody>
      </p:sp>
      <p:sp>
        <p:nvSpPr>
          <p:cNvPr id="11" name="Title Placeholder 1"/>
          <p:cNvSpPr>
            <a:spLocks noGrp="1"/>
          </p:cNvSpPr>
          <p:nvPr>
            <p:ph type="title"/>
          </p:nvPr>
        </p:nvSpPr>
        <p:spPr>
          <a:xfrm>
            <a:off x="1075397" y="133840"/>
            <a:ext cx="10058400" cy="986020"/>
          </a:xfrm>
          <a:prstGeom prst="rect">
            <a:avLst/>
          </a:prstGeom>
        </p:spPr>
        <p:txBody>
          <a:bodyPr vert="horz" lIns="91440" tIns="45720" rIns="91440" bIns="45720" rtlCol="0" anchor="b">
            <a:normAutofit/>
          </a:bodyPr>
          <a:lstStyle/>
          <a:p>
            <a:r>
              <a:rPr lang="zh-CN" altLang="en-US"/>
              <a:t>单击此处编辑母版标题样式</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1DE8E9BB-3773-4906-A3E7-88733CC8E239}" type="datetimeFigureOut">
              <a:rPr lang="zh-CN" altLang="en-US" smtClean="0"/>
              <a:t>2022/12/5</a:t>
            </a:fld>
            <a:endParaRPr lang="zh-CN" altLang="en-US"/>
          </a:p>
        </p:txBody>
      </p:sp>
      <p:sp>
        <p:nvSpPr>
          <p:cNvPr id="5" name="Slide Number Placeholder 4"/>
          <p:cNvSpPr>
            <a:spLocks noGrp="1"/>
          </p:cNvSpPr>
          <p:nvPr>
            <p:ph type="sldNum" sz="quarter" idx="12"/>
          </p:nvPr>
        </p:nvSpPr>
        <p:spPr/>
        <p:txBody>
          <a:bodyPr/>
          <a:lstStyle/>
          <a:p>
            <a:fld id="{511C5545-0BFC-4754-929C-A08561083B5E}"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1DE8E9BB-3773-4906-A3E7-88733CC8E239}" type="datetimeFigureOut">
              <a:rPr lang="zh-CN" altLang="en-US" smtClean="0"/>
              <a:t>2022/12/5</a:t>
            </a:fld>
            <a:endParaRPr lang="zh-CN" altLang="en-US"/>
          </a:p>
        </p:txBody>
      </p:sp>
      <p:sp>
        <p:nvSpPr>
          <p:cNvPr id="8" name="Footer Placeholder 7"/>
          <p:cNvSpPr>
            <a:spLocks noGrp="1"/>
          </p:cNvSpPr>
          <p:nvPr>
            <p:ph type="ftr" sz="quarter" idx="11"/>
          </p:nvPr>
        </p:nvSpPr>
        <p:spPr>
          <a:xfrm>
            <a:off x="3686185" y="6459785"/>
            <a:ext cx="4822804" cy="365125"/>
          </a:xfrm>
          <a:prstGeom prst="rect">
            <a:avLst/>
          </a:prstGeom>
        </p:spPr>
        <p:txBody>
          <a:bodyPr/>
          <a:lstStyle>
            <a:lvl1pPr>
              <a:defRPr>
                <a:solidFill>
                  <a:srgbClr val="FFFFFF"/>
                </a:solidFill>
              </a:defRPr>
            </a:lvl1pPr>
          </a:lstStyle>
          <a:p>
            <a:endParaRPr lang="zh-CN" altLang="en-US"/>
          </a:p>
        </p:txBody>
      </p:sp>
      <p:sp>
        <p:nvSpPr>
          <p:cNvPr id="9" name="Slide Number Placeholder 8"/>
          <p:cNvSpPr>
            <a:spLocks noGrp="1"/>
          </p:cNvSpPr>
          <p:nvPr>
            <p:ph type="sldNum" sz="quarter" idx="12"/>
          </p:nvPr>
        </p:nvSpPr>
        <p:spPr/>
        <p:txBody>
          <a:bodyPr/>
          <a:lstStyle/>
          <a:p>
            <a:fld id="{511C5545-0BFC-4754-929C-A08561083B5E}"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zh-CN" altLang="en-US"/>
              <a:t>单击此处编辑母版标题样式</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1DE8E9BB-3773-4906-A3E7-88733CC8E239}" type="datetimeFigureOut">
              <a:rPr lang="zh-CN" altLang="en-US" smtClean="0"/>
              <a:t>2022/12/5</a:t>
            </a:fld>
            <a:endParaRPr lang="zh-CN" altLang="en-US"/>
          </a:p>
        </p:txBody>
      </p:sp>
      <p:sp>
        <p:nvSpPr>
          <p:cNvPr id="6" name="Footer Placeholder 5"/>
          <p:cNvSpPr>
            <a:spLocks noGrp="1"/>
          </p:cNvSpPr>
          <p:nvPr>
            <p:ph type="ftr" sz="quarter" idx="11"/>
          </p:nvPr>
        </p:nvSpPr>
        <p:spPr>
          <a:xfrm>
            <a:off x="4800600" y="6459785"/>
            <a:ext cx="4648200" cy="365125"/>
          </a:xfrm>
          <a:prstGeom prst="rect">
            <a:avLst/>
          </a:prstGeom>
        </p:spPr>
        <p:txBody>
          <a:bodyPr/>
          <a:lstStyle>
            <a:lvl1pPr algn="l">
              <a:defRPr>
                <a:solidFill>
                  <a:schemeClr val="tx2"/>
                </a:solidFill>
              </a:defRPr>
            </a:lvl1pPr>
          </a:lstStyle>
          <a:p>
            <a:endParaRPr lang="zh-CN" alt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511C5545-0BFC-4754-929C-A08561083B5E}"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DE8E9BB-3773-4906-A3E7-88733CC8E239}" type="datetimeFigureOut">
              <a:rPr lang="zh-CN" altLang="en-US" smtClean="0"/>
              <a:t>2022/12/5</a:t>
            </a:fld>
            <a:endParaRPr lang="zh-CN" alt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endParaRPr lang="zh-CN" altLang="en-US" dirty="0"/>
          </a:p>
        </p:txBody>
      </p:sp>
      <p:sp>
        <p:nvSpPr>
          <p:cNvPr id="6" name="Slide Number Placeholder 5"/>
          <p:cNvSpPr>
            <a:spLocks noGrp="1"/>
          </p:cNvSpPr>
          <p:nvPr>
            <p:ph type="sldNum" sz="quarter" idx="12"/>
          </p:nvPr>
        </p:nvSpPr>
        <p:spPr/>
        <p:txBody>
          <a:bodyPr/>
          <a:lstStyle/>
          <a:p>
            <a:fld id="{511C5545-0BFC-4754-929C-A08561083B5E}"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75397" y="133840"/>
            <a:ext cx="10058400" cy="728738"/>
          </a:xfrm>
          <a:prstGeom prst="rect">
            <a:avLst/>
          </a:prstGeom>
        </p:spPr>
        <p:txBody>
          <a:bodyPr vert="horz" lIns="91440" tIns="45720" rIns="91440" bIns="45720" rtlCol="0" anchor="b">
            <a:normAutofit/>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1097280" y="1135739"/>
            <a:ext cx="10058400" cy="4733356"/>
          </a:xfrm>
          <a:prstGeom prst="rect">
            <a:avLst/>
          </a:prstGeom>
        </p:spPr>
        <p:txBody>
          <a:bodyPr vert="horz" lIns="0" tIns="45720" rIns="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1DE8E9BB-3773-4906-A3E7-88733CC8E239}" type="datetimeFigureOut">
              <a:rPr lang="zh-CN" altLang="en-US" smtClean="0"/>
              <a:t>2022/12/5</a:t>
            </a:fld>
            <a:endParaRPr lang="zh-CN" altLang="en-US"/>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511C5545-0BFC-4754-929C-A08561083B5E}" type="slidenum">
              <a:rPr lang="zh-CN" altLang="en-US" smtClean="0"/>
              <a:t>‹#›</a:t>
            </a:fld>
            <a:endParaRPr lang="zh-CN" altLang="en-US"/>
          </a:p>
        </p:txBody>
      </p:sp>
      <p:pic>
        <p:nvPicPr>
          <p:cNvPr id="7" name="图片 6"/>
          <p:cNvPicPr>
            <a:picLocks noChangeAspect="1"/>
          </p:cNvPicPr>
          <p:nvPr userDrawn="1"/>
        </p:nvPicPr>
        <p:blipFill>
          <a:blip r:embed="rId13"/>
          <a:stretch>
            <a:fillRect/>
          </a:stretch>
        </p:blipFill>
        <p:spPr>
          <a:xfrm>
            <a:off x="11282957" y="108027"/>
            <a:ext cx="743833" cy="754551"/>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Wingdings" panose="05000000000000000000" pitchFamily="2" charset="2"/>
        <a:buChar char="n"/>
        <a:defRPr sz="24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1pPr>
      <a:lvl2pPr marL="384175"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20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2pPr>
      <a:lvl3pPr marL="567055" indent="-182880" algn="l" defTabSz="914400" rtl="0" eaLnBrk="1" latinLnBrk="0" hangingPunct="1">
        <a:lnSpc>
          <a:spcPct val="90000"/>
        </a:lnSpc>
        <a:spcBef>
          <a:spcPts val="200"/>
        </a:spcBef>
        <a:spcAft>
          <a:spcPts val="400"/>
        </a:spcAft>
        <a:buClr>
          <a:schemeClr val="accent1"/>
        </a:buClr>
        <a:buFont typeface="宋体" pitchFamily="2" charset="-122"/>
        <a:buChar char="－"/>
        <a:defRPr sz="18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3pPr>
      <a:lvl4pPr marL="749935"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6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4pPr>
      <a:lvl5pPr marL="932815"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497771" y="3244924"/>
            <a:ext cx="9378776" cy="957232"/>
          </a:xfrm>
        </p:spPr>
        <p:txBody>
          <a:bodyPr>
            <a:normAutofit fontScale="90000"/>
          </a:bodyPr>
          <a:lstStyle/>
          <a:p>
            <a:r>
              <a:rPr lang="en-US" altLang="zh-CN" sz="4800" dirty="0"/>
              <a:t>Discussion on </a:t>
            </a:r>
            <a:r>
              <a:rPr lang="en-US" altLang="zh-CN" sz="4800" dirty="0" smtClean="0"/>
              <a:t> </a:t>
            </a:r>
            <a:r>
              <a:rPr lang="en-US" altLang="zh-CN" sz="4800" dirty="0"/>
              <a:t>representative sub-use case </a:t>
            </a:r>
            <a:r>
              <a:rPr lang="en-US" altLang="zh-CN" sz="4800" dirty="0" smtClean="0"/>
              <a:t>for AI/ML in NR air interface</a:t>
            </a:r>
            <a:endParaRPr lang="zh-CN" altLang="en-US" sz="4800" dirty="0"/>
          </a:p>
        </p:txBody>
      </p:sp>
      <p:sp>
        <p:nvSpPr>
          <p:cNvPr id="3" name="文本框 2"/>
          <p:cNvSpPr txBox="1"/>
          <p:nvPr/>
        </p:nvSpPr>
        <p:spPr>
          <a:xfrm>
            <a:off x="1270488" y="4443923"/>
            <a:ext cx="9378278" cy="461665"/>
          </a:xfrm>
          <a:prstGeom prst="rect">
            <a:avLst/>
          </a:prstGeom>
          <a:noFill/>
        </p:spPr>
        <p:txBody>
          <a:bodyPr wrap="square" rtlCol="0">
            <a:spAutoFit/>
          </a:bodyPr>
          <a:lstStyle/>
          <a:p>
            <a:pPr algn="ctr"/>
            <a:r>
              <a:rPr lang="en-US" altLang="zh-CN" sz="2400" dirty="0"/>
              <a:t>Xiaomi</a:t>
            </a:r>
            <a:endParaRPr lang="zh-CN" altLang="en-US" sz="2400" dirty="0"/>
          </a:p>
        </p:txBody>
      </p:sp>
      <p:sp>
        <p:nvSpPr>
          <p:cNvPr id="4" name="文本框 3"/>
          <p:cNvSpPr txBox="1"/>
          <p:nvPr/>
        </p:nvSpPr>
        <p:spPr>
          <a:xfrm>
            <a:off x="443345" y="240145"/>
            <a:ext cx="3602182" cy="1477328"/>
          </a:xfrm>
          <a:prstGeom prst="rect">
            <a:avLst/>
          </a:prstGeom>
          <a:noFill/>
        </p:spPr>
        <p:txBody>
          <a:bodyPr wrap="square" rtlCol="0">
            <a:spAutoFit/>
          </a:bodyPr>
          <a:lstStyle/>
          <a:p>
            <a:r>
              <a:rPr lang="en-US" altLang="zh-CN" dirty="0" smtClean="0"/>
              <a:t>3GPP RAN #98-e</a:t>
            </a:r>
          </a:p>
          <a:p>
            <a:r>
              <a:rPr lang="en-US" altLang="zh-CN" dirty="0" smtClean="0"/>
              <a:t>December 12-16, 2022</a:t>
            </a:r>
          </a:p>
          <a:p>
            <a:r>
              <a:rPr lang="en-US" altLang="zh-CN" dirty="0" smtClean="0"/>
              <a:t>Electronic Meeting </a:t>
            </a:r>
          </a:p>
          <a:p>
            <a:endParaRPr lang="en-US" altLang="zh-CN" dirty="0"/>
          </a:p>
          <a:p>
            <a:r>
              <a:rPr lang="en-US" altLang="zh-CN" dirty="0" smtClean="0"/>
              <a:t>Agenda Item: 9.2.8</a:t>
            </a:r>
            <a:endParaRPr lang="zh-CN" altLang="en-US" dirty="0"/>
          </a:p>
        </p:txBody>
      </p:sp>
      <p:sp>
        <p:nvSpPr>
          <p:cNvPr id="5" name="文本框 4"/>
          <p:cNvSpPr txBox="1"/>
          <p:nvPr/>
        </p:nvSpPr>
        <p:spPr>
          <a:xfrm>
            <a:off x="9854439" y="170872"/>
            <a:ext cx="3602182" cy="369332"/>
          </a:xfrm>
          <a:prstGeom prst="rect">
            <a:avLst/>
          </a:prstGeom>
          <a:noFill/>
        </p:spPr>
        <p:txBody>
          <a:bodyPr wrap="square" rtlCol="0">
            <a:spAutoFit/>
          </a:bodyPr>
          <a:lstStyle/>
          <a:p>
            <a:r>
              <a:rPr lang="en-US" altLang="zh-CN" dirty="0" smtClean="0"/>
              <a:t>RP-223090</a:t>
            </a:r>
            <a:endParaRPr lang="zh-CN"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5624" y="111095"/>
            <a:ext cx="11050056" cy="811851"/>
          </a:xfrm>
        </p:spPr>
        <p:txBody>
          <a:bodyPr>
            <a:noAutofit/>
          </a:bodyPr>
          <a:lstStyle/>
          <a:p>
            <a:r>
              <a:rPr lang="en-US" altLang="zh-CN" sz="3600" dirty="0"/>
              <a:t>Beam management- S</a:t>
            </a:r>
            <a:r>
              <a:rPr lang="en-US" altLang="zh-CN" sz="3600" dirty="0" smtClean="0"/>
              <a:t>ub </a:t>
            </a:r>
            <a:r>
              <a:rPr lang="en-US" altLang="zh-CN" sz="3600" dirty="0"/>
              <a:t>use cases for study </a:t>
            </a:r>
            <a:endParaRPr lang="zh-CN" altLang="en-US" sz="3600" dirty="0"/>
          </a:p>
        </p:txBody>
      </p:sp>
      <p:sp>
        <p:nvSpPr>
          <p:cNvPr id="5" name="矩形 4"/>
          <p:cNvSpPr/>
          <p:nvPr/>
        </p:nvSpPr>
        <p:spPr>
          <a:xfrm>
            <a:off x="118884" y="1050212"/>
            <a:ext cx="11645774" cy="5525615"/>
          </a:xfrm>
          <a:prstGeom prst="rect">
            <a:avLst/>
          </a:prstGeom>
          <a:ln>
            <a:solidFill>
              <a:schemeClr val="accent1"/>
            </a:solidFill>
          </a:ln>
        </p:spPr>
        <p:txBody>
          <a:bodyPr wrap="square">
            <a:spAutoFit/>
          </a:bodyPr>
          <a:lstStyle/>
          <a:p>
            <a:pPr algn="just">
              <a:spcAft>
                <a:spcPts val="600"/>
              </a:spcAft>
            </a:pPr>
            <a:r>
              <a:rPr lang="en-GB" altLang="zh-CN" dirty="0">
                <a:highlight>
                  <a:srgbClr val="00FF00"/>
                </a:highlight>
                <a:latin typeface="Times" panose="02020603050405020304" pitchFamily="18" charset="0"/>
                <a:ea typeface="Batang"/>
                <a:cs typeface="Times New Roman" panose="02020603050405020304" pitchFamily="18" charset="0"/>
              </a:rPr>
              <a:t>RAN1-109’s Agreement</a:t>
            </a:r>
            <a:endParaRPr lang="zh-CN" altLang="zh-CN" dirty="0">
              <a:highlight>
                <a:srgbClr val="00FF00"/>
              </a:highlight>
              <a:latin typeface="Times" panose="02020603050405020304" pitchFamily="18" charset="0"/>
              <a:ea typeface="Batang"/>
              <a:cs typeface="Times New Roman" panose="02020603050405020304" pitchFamily="18" charset="0"/>
            </a:endParaRPr>
          </a:p>
          <a:p>
            <a:pPr algn="just">
              <a:spcAft>
                <a:spcPts val="600"/>
              </a:spcAft>
            </a:pPr>
            <a:r>
              <a:rPr lang="en-GB" altLang="zh-CN" dirty="0">
                <a:latin typeface="Times" panose="02020603050405020304" pitchFamily="18" charset="0"/>
                <a:ea typeface="Batang"/>
                <a:cs typeface="Times New Roman" panose="02020603050405020304" pitchFamily="18" charset="0"/>
              </a:rPr>
              <a:t>For AI/ML-based beam management, </a:t>
            </a:r>
            <a:r>
              <a:rPr lang="en-GB" altLang="zh-CN" dirty="0">
                <a:solidFill>
                  <a:schemeClr val="accent1"/>
                </a:solidFill>
                <a:latin typeface="Times" panose="02020603050405020304" pitchFamily="18" charset="0"/>
                <a:ea typeface="Batang"/>
                <a:cs typeface="Times New Roman" panose="02020603050405020304" pitchFamily="18" charset="0"/>
              </a:rPr>
              <a:t>support BM-Case1 and BM-Case2 </a:t>
            </a:r>
            <a:r>
              <a:rPr lang="en-GB" altLang="zh-CN" dirty="0">
                <a:latin typeface="Times" panose="02020603050405020304" pitchFamily="18" charset="0"/>
                <a:ea typeface="Batang"/>
                <a:cs typeface="Times New Roman" panose="02020603050405020304" pitchFamily="18" charset="0"/>
              </a:rPr>
              <a:t>for characterization and baseline performance evaluations</a:t>
            </a:r>
            <a:endParaRPr lang="zh-CN" altLang="zh-CN" dirty="0">
              <a:latin typeface="Times" panose="02020603050405020304" pitchFamily="18" charset="0"/>
              <a:ea typeface="Batang"/>
              <a:cs typeface="Times New Roman" panose="02020603050405020304" pitchFamily="18" charset="0"/>
            </a:endParaRPr>
          </a:p>
          <a:p>
            <a:pPr marL="342900" lvl="0" indent="-342900" algn="just">
              <a:lnSpc>
                <a:spcPct val="107000"/>
              </a:lnSpc>
              <a:spcAft>
                <a:spcPts val="600"/>
              </a:spcAft>
              <a:buFont typeface="Symbol" panose="05050102010706020507" pitchFamily="18" charset="2"/>
              <a:buChar char=""/>
            </a:pPr>
            <a:r>
              <a:rPr lang="en-GB" altLang="zh-CN" dirty="0">
                <a:latin typeface="Times" panose="02020603050405020304" pitchFamily="18" charset="0"/>
                <a:ea typeface="Batang"/>
                <a:cs typeface="Times New Roman" panose="02020603050405020304" pitchFamily="18" charset="0"/>
              </a:rPr>
              <a:t>BM-Case1: Spatial-domain DL beam prediction for Set A of beams based on measurement results of Set B of beams</a:t>
            </a:r>
            <a:endParaRPr lang="zh-CN" altLang="zh-CN" dirty="0">
              <a:latin typeface="Times" panose="02020603050405020304" pitchFamily="18" charset="0"/>
              <a:ea typeface="Batang"/>
              <a:cs typeface="Times New Roman" panose="02020603050405020304" pitchFamily="18" charset="0"/>
            </a:endParaRPr>
          </a:p>
          <a:p>
            <a:pPr marL="342900" lvl="0" indent="-342900" algn="just">
              <a:lnSpc>
                <a:spcPct val="107000"/>
              </a:lnSpc>
              <a:spcAft>
                <a:spcPts val="600"/>
              </a:spcAft>
              <a:buFont typeface="Symbol" panose="05050102010706020507" pitchFamily="18" charset="2"/>
              <a:buChar char=""/>
            </a:pPr>
            <a:r>
              <a:rPr lang="en-GB" altLang="zh-CN" dirty="0">
                <a:latin typeface="Times" panose="02020603050405020304" pitchFamily="18" charset="0"/>
                <a:ea typeface="Batang"/>
                <a:cs typeface="Times New Roman" panose="02020603050405020304" pitchFamily="18" charset="0"/>
              </a:rPr>
              <a:t>BM-Case2: Temporal DL beam prediction for Set A of beams based on the historic measurement results of Set B of beams</a:t>
            </a:r>
            <a:endParaRPr lang="zh-CN" altLang="zh-CN" dirty="0">
              <a:latin typeface="Times" panose="02020603050405020304" pitchFamily="18" charset="0"/>
              <a:ea typeface="Batang"/>
              <a:cs typeface="Times New Roman" panose="02020603050405020304" pitchFamily="18" charset="0"/>
            </a:endParaRPr>
          </a:p>
          <a:p>
            <a:pPr marL="342900" lvl="0" indent="-342900" algn="just">
              <a:lnSpc>
                <a:spcPct val="107000"/>
              </a:lnSpc>
              <a:spcAft>
                <a:spcPts val="600"/>
              </a:spcAft>
              <a:buFont typeface="Symbol" panose="05050102010706020507" pitchFamily="18" charset="2"/>
              <a:buChar char=""/>
            </a:pPr>
            <a:r>
              <a:rPr lang="en-GB" altLang="zh-CN" dirty="0">
                <a:latin typeface="Times" panose="02020603050405020304" pitchFamily="18" charset="0"/>
                <a:ea typeface="Batang"/>
                <a:cs typeface="Times New Roman" panose="02020603050405020304" pitchFamily="18" charset="0"/>
              </a:rPr>
              <a:t>FFS: details of BM-Case1 and BM-Case2</a:t>
            </a:r>
            <a:endParaRPr lang="zh-CN" altLang="zh-CN" dirty="0">
              <a:latin typeface="Times" panose="02020603050405020304" pitchFamily="18" charset="0"/>
              <a:ea typeface="Batang"/>
              <a:cs typeface="Times New Roman" panose="02020603050405020304" pitchFamily="18" charset="0"/>
            </a:endParaRPr>
          </a:p>
          <a:p>
            <a:pPr marL="342900" lvl="0" indent="-342900" algn="just">
              <a:lnSpc>
                <a:spcPct val="107000"/>
              </a:lnSpc>
              <a:spcAft>
                <a:spcPts val="600"/>
              </a:spcAft>
              <a:buFont typeface="Symbol" panose="05050102010706020507" pitchFamily="18" charset="2"/>
              <a:buChar char=""/>
            </a:pPr>
            <a:r>
              <a:rPr lang="en-GB" altLang="zh-CN" dirty="0">
                <a:latin typeface="Times" panose="02020603050405020304" pitchFamily="18" charset="0"/>
                <a:ea typeface="Batang"/>
                <a:cs typeface="Times New Roman" panose="02020603050405020304" pitchFamily="18" charset="0"/>
              </a:rPr>
              <a:t>FFS: other sub use cases</a:t>
            </a:r>
            <a:endParaRPr lang="zh-CN" altLang="zh-CN" dirty="0">
              <a:latin typeface="Times" panose="02020603050405020304" pitchFamily="18" charset="0"/>
              <a:ea typeface="Batang"/>
              <a:cs typeface="Times New Roman" panose="02020603050405020304" pitchFamily="18" charset="0"/>
            </a:endParaRPr>
          </a:p>
          <a:p>
            <a:pPr algn="just">
              <a:lnSpc>
                <a:spcPct val="107000"/>
              </a:lnSpc>
              <a:spcAft>
                <a:spcPts val="600"/>
              </a:spcAft>
            </a:pPr>
            <a:r>
              <a:rPr lang="en-GB" altLang="zh-CN" dirty="0">
                <a:latin typeface="Times" panose="02020603050405020304" pitchFamily="18" charset="0"/>
                <a:ea typeface="Batang"/>
                <a:cs typeface="Times New Roman" panose="02020603050405020304" pitchFamily="18" charset="0"/>
              </a:rPr>
              <a:t>Note: For BM-Case1 and BM-Case2, Beams in Set A and Set B can be in the same Frequency Range</a:t>
            </a:r>
          </a:p>
          <a:p>
            <a:pPr algn="just">
              <a:lnSpc>
                <a:spcPct val="107000"/>
              </a:lnSpc>
              <a:spcAft>
                <a:spcPts val="600"/>
              </a:spcAft>
            </a:pPr>
            <a:endParaRPr lang="en-GB" altLang="zh-CN" dirty="0">
              <a:effectLst/>
              <a:latin typeface="Times" panose="02020603050405020304" pitchFamily="18" charset="0"/>
              <a:ea typeface="Batang"/>
              <a:cs typeface="Times New Roman" panose="02020603050405020304" pitchFamily="18" charset="0"/>
            </a:endParaRPr>
          </a:p>
          <a:p>
            <a:pPr algn="just">
              <a:spcAft>
                <a:spcPts val="600"/>
              </a:spcAft>
            </a:pPr>
            <a:r>
              <a:rPr lang="en-GB" altLang="zh-CN" dirty="0">
                <a:highlight>
                  <a:srgbClr val="00FF00"/>
                </a:highlight>
                <a:latin typeface="Times" panose="02020603050405020304" pitchFamily="18" charset="0"/>
                <a:ea typeface="Batang"/>
                <a:cs typeface="Times New Roman" panose="02020603050405020304" pitchFamily="18" charset="0"/>
              </a:rPr>
              <a:t>RAN1-110b’s Conclusion </a:t>
            </a:r>
            <a:endParaRPr lang="zh-CN" altLang="zh-CN" dirty="0">
              <a:highlight>
                <a:srgbClr val="00FF00"/>
              </a:highlight>
              <a:latin typeface="Times" panose="02020603050405020304" pitchFamily="18" charset="0"/>
              <a:ea typeface="Batang"/>
              <a:cs typeface="Times New Roman" panose="02020603050405020304" pitchFamily="18" charset="0"/>
            </a:endParaRPr>
          </a:p>
          <a:p>
            <a:pPr algn="just">
              <a:spcAft>
                <a:spcPts val="600"/>
              </a:spcAft>
            </a:pPr>
            <a:r>
              <a:rPr lang="en-GB" altLang="zh-CN" dirty="0">
                <a:latin typeface="Times" panose="02020603050405020304" pitchFamily="18" charset="0"/>
                <a:ea typeface="Batang"/>
                <a:cs typeface="Times New Roman" panose="02020603050405020304" pitchFamily="18" charset="0"/>
              </a:rPr>
              <a:t>For AI/ML based beam management, </a:t>
            </a:r>
            <a:r>
              <a:rPr lang="en-GB" altLang="zh-CN" dirty="0">
                <a:solidFill>
                  <a:schemeClr val="accent1"/>
                </a:solidFill>
                <a:latin typeface="Times" panose="02020603050405020304" pitchFamily="18" charset="0"/>
                <a:ea typeface="Batang"/>
                <a:cs typeface="Times New Roman" panose="02020603050405020304" pitchFamily="18" charset="0"/>
              </a:rPr>
              <a:t>RAN1 has no consensus to support on studying any other sub use case </a:t>
            </a:r>
            <a:r>
              <a:rPr lang="en-GB" altLang="zh-CN" dirty="0">
                <a:latin typeface="Times" panose="02020603050405020304" pitchFamily="18" charset="0"/>
                <a:ea typeface="Batang"/>
                <a:cs typeface="Times New Roman" panose="02020603050405020304" pitchFamily="18" charset="0"/>
              </a:rPr>
              <a:t>in addition to BM-Case1 and BM-Case2</a:t>
            </a:r>
            <a:endParaRPr lang="zh-CN" altLang="zh-CN" dirty="0">
              <a:latin typeface="Times" panose="02020603050405020304" pitchFamily="18" charset="0"/>
              <a:ea typeface="Batang"/>
              <a:cs typeface="Times New Roman" panose="02020603050405020304" pitchFamily="18" charset="0"/>
            </a:endParaRPr>
          </a:p>
          <a:p>
            <a:pPr algn="just">
              <a:spcAft>
                <a:spcPts val="600"/>
              </a:spcAft>
            </a:pPr>
            <a:r>
              <a:rPr lang="en-GB" altLang="zh-CN" dirty="0">
                <a:latin typeface="Times" panose="02020603050405020304" pitchFamily="18" charset="0"/>
                <a:ea typeface="Batang"/>
                <a:cs typeface="Times New Roman" panose="02020603050405020304" pitchFamily="18" charset="0"/>
              </a:rPr>
              <a:t>Note: this conclusion is independent of the discussion on the alternatives of AI/ML model inputs for BM-Case1 and BM-Case2</a:t>
            </a:r>
            <a:endParaRPr lang="zh-CN" altLang="zh-CN" dirty="0">
              <a:latin typeface="Times" panose="02020603050405020304" pitchFamily="18" charset="0"/>
              <a:ea typeface="Batang"/>
              <a:cs typeface="Times New Roman" panose="02020603050405020304" pitchFamily="18" charset="0"/>
            </a:endParaRPr>
          </a:p>
          <a:p>
            <a:pPr algn="just">
              <a:lnSpc>
                <a:spcPct val="107000"/>
              </a:lnSpc>
              <a:spcAft>
                <a:spcPts val="600"/>
              </a:spcAft>
            </a:pPr>
            <a:endParaRPr lang="zh-CN" altLang="zh-CN" dirty="0">
              <a:effectLst/>
              <a:latin typeface="Times" panose="02020603050405020304" pitchFamily="18" charset="0"/>
              <a:ea typeface="Batang"/>
              <a:cs typeface="Times New Roman" panose="02020603050405020304" pitchFamily="18" charset="0"/>
            </a:endParaRPr>
          </a:p>
        </p:txBody>
      </p:sp>
    </p:spTree>
    <p:extLst>
      <p:ext uri="{BB962C8B-B14F-4D97-AF65-F5344CB8AC3E}">
        <p14:creationId xmlns:p14="http://schemas.microsoft.com/office/powerpoint/2010/main" val="42361835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07269" y="57776"/>
            <a:ext cx="10820702" cy="811851"/>
          </a:xfrm>
        </p:spPr>
        <p:txBody>
          <a:bodyPr>
            <a:noAutofit/>
          </a:bodyPr>
          <a:lstStyle/>
          <a:p>
            <a:r>
              <a:rPr lang="en-US" altLang="zh-CN" sz="3600" dirty="0"/>
              <a:t>Beam management- Performance </a:t>
            </a:r>
            <a:r>
              <a:rPr lang="en-US" altLang="zh-CN" sz="3600" dirty="0" smtClean="0"/>
              <a:t>for </a:t>
            </a:r>
            <a:r>
              <a:rPr lang="en-US" altLang="zh-CN" sz="3600" dirty="0"/>
              <a:t>BM-case1</a:t>
            </a:r>
            <a:endParaRPr lang="zh-CN" altLang="en-US" sz="3600" dirty="0"/>
          </a:p>
        </p:txBody>
      </p:sp>
      <p:graphicFrame>
        <p:nvGraphicFramePr>
          <p:cNvPr id="3" name="表格 2"/>
          <p:cNvGraphicFramePr>
            <a:graphicFrameLocks noGrp="1"/>
          </p:cNvGraphicFramePr>
          <p:nvPr>
            <p:extLst>
              <p:ext uri="{D42A27DB-BD31-4B8C-83A1-F6EECF244321}">
                <p14:modId xmlns:p14="http://schemas.microsoft.com/office/powerpoint/2010/main" val="3924954741"/>
              </p:ext>
            </p:extLst>
          </p:nvPr>
        </p:nvGraphicFramePr>
        <p:xfrm>
          <a:off x="660888" y="1167898"/>
          <a:ext cx="10904907" cy="4979405"/>
        </p:xfrm>
        <a:graphic>
          <a:graphicData uri="http://schemas.openxmlformats.org/drawingml/2006/table">
            <a:tbl>
              <a:tblPr firstRow="1" firstCol="1" bandRow="1"/>
              <a:tblGrid>
                <a:gridCol w="1548143">
                  <a:extLst>
                    <a:ext uri="{9D8B030D-6E8A-4147-A177-3AD203B41FA5}">
                      <a16:colId xmlns:a16="http://schemas.microsoft.com/office/drawing/2014/main" val="20000"/>
                    </a:ext>
                  </a:extLst>
                </a:gridCol>
                <a:gridCol w="1584356">
                  <a:extLst>
                    <a:ext uri="{9D8B030D-6E8A-4147-A177-3AD203B41FA5}">
                      <a16:colId xmlns:a16="http://schemas.microsoft.com/office/drawing/2014/main" val="20001"/>
                    </a:ext>
                  </a:extLst>
                </a:gridCol>
                <a:gridCol w="5133003">
                  <a:extLst>
                    <a:ext uri="{9D8B030D-6E8A-4147-A177-3AD203B41FA5}">
                      <a16:colId xmlns:a16="http://schemas.microsoft.com/office/drawing/2014/main" val="20002"/>
                    </a:ext>
                  </a:extLst>
                </a:gridCol>
                <a:gridCol w="833231">
                  <a:extLst>
                    <a:ext uri="{9D8B030D-6E8A-4147-A177-3AD203B41FA5}">
                      <a16:colId xmlns:a16="http://schemas.microsoft.com/office/drawing/2014/main" val="20003"/>
                    </a:ext>
                  </a:extLst>
                </a:gridCol>
                <a:gridCol w="1000415">
                  <a:extLst>
                    <a:ext uri="{9D8B030D-6E8A-4147-A177-3AD203B41FA5}">
                      <a16:colId xmlns:a16="http://schemas.microsoft.com/office/drawing/2014/main" val="20005"/>
                    </a:ext>
                  </a:extLst>
                </a:gridCol>
                <a:gridCol w="805759">
                  <a:extLst>
                    <a:ext uri="{9D8B030D-6E8A-4147-A177-3AD203B41FA5}">
                      <a16:colId xmlns:a16="http://schemas.microsoft.com/office/drawing/2014/main" val="20006"/>
                    </a:ext>
                  </a:extLst>
                </a:gridCol>
              </a:tblGrid>
              <a:tr h="217745">
                <a:tc rowSpan="3">
                  <a:txBody>
                    <a:bodyPr/>
                    <a:lstStyle/>
                    <a:p>
                      <a:pPr algn="just">
                        <a:spcAft>
                          <a:spcPts val="600"/>
                        </a:spcAft>
                      </a:pPr>
                      <a:r>
                        <a:rPr lang="en-US" sz="1200" b="1" dirty="0">
                          <a:effectLst/>
                          <a:latin typeface="Times New Roman" panose="02020603050405020304" pitchFamily="18" charset="0"/>
                          <a:ea typeface="宋体" panose="02010600030101010101" pitchFamily="2" charset="-122"/>
                        </a:rPr>
                        <a:t>Assumptions</a:t>
                      </a:r>
                      <a:endParaRPr lang="zh-CN" sz="1200" dirty="0">
                        <a:effectLst/>
                        <a:latin typeface="Times New Roman" panose="02020603050405020304" pitchFamily="18" charset="0"/>
                        <a:ea typeface="宋体" panose="02010600030101010101" pitchFamily="2" charset="-122"/>
                      </a:endParaRPr>
                    </a:p>
                  </a:txBody>
                  <a:tcPr marL="41698" marR="416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just">
                        <a:spcAft>
                          <a:spcPts val="600"/>
                        </a:spcAft>
                      </a:pPr>
                      <a:r>
                        <a:rPr lang="en-US" sz="1200" b="1" dirty="0">
                          <a:effectLst/>
                          <a:latin typeface="Times New Roman" panose="02020603050405020304" pitchFamily="18" charset="0"/>
                          <a:ea typeface="Times New Roman" panose="02020603050405020304" pitchFamily="18" charset="0"/>
                        </a:rPr>
                        <a:t>Number of beam pairs in Set A</a:t>
                      </a:r>
                      <a:endParaRPr lang="zh-CN" sz="1200" dirty="0">
                        <a:effectLst/>
                        <a:latin typeface="Times New Roman" panose="02020603050405020304" pitchFamily="18" charset="0"/>
                        <a:ea typeface="宋体" panose="02010600030101010101" pitchFamily="2" charset="-122"/>
                      </a:endParaRPr>
                    </a:p>
                  </a:txBody>
                  <a:tcPr marL="41698" marR="416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just">
                        <a:spcAft>
                          <a:spcPts val="600"/>
                        </a:spcAft>
                      </a:pPr>
                      <a:endParaRPr lang="zh-CN" sz="1200">
                        <a:effectLst/>
                        <a:latin typeface="Times New Roman" panose="02020603050405020304" pitchFamily="18" charset="0"/>
                        <a:ea typeface="宋体" panose="02010600030101010101" pitchFamily="2" charset="-122"/>
                      </a:endParaRPr>
                    </a:p>
                  </a:txBody>
                  <a:tcPr marL="41698" marR="416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just">
                        <a:spcAft>
                          <a:spcPts val="600"/>
                        </a:spcAft>
                      </a:pPr>
                      <a:r>
                        <a:rPr lang="en-US" sz="1200" dirty="0">
                          <a:effectLst/>
                          <a:latin typeface="Times New Roman" panose="02020603050405020304" pitchFamily="18" charset="0"/>
                          <a:ea typeface="宋体" panose="02010600030101010101" pitchFamily="2" charset="-122"/>
                        </a:rPr>
                        <a:t>256</a:t>
                      </a:r>
                      <a:endParaRPr lang="zh-CN" sz="1200" dirty="0">
                        <a:effectLst/>
                        <a:latin typeface="Times New Roman" panose="02020603050405020304" pitchFamily="18" charset="0"/>
                        <a:ea typeface="宋体" panose="02010600030101010101" pitchFamily="2" charset="-122"/>
                      </a:endParaRPr>
                    </a:p>
                  </a:txBody>
                  <a:tcPr marL="41698" marR="416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0"/>
                  </a:ext>
                </a:extLst>
              </a:tr>
              <a:tr h="217745">
                <a:tc vMerge="1">
                  <a:txBody>
                    <a:bodyPr/>
                    <a:lstStyle/>
                    <a:p>
                      <a:endParaRPr lang="zh-CN" altLang="en-US"/>
                    </a:p>
                  </a:txBody>
                  <a:tcPr/>
                </a:tc>
                <a:tc gridSpan="2">
                  <a:txBody>
                    <a:bodyPr/>
                    <a:lstStyle/>
                    <a:p>
                      <a:pPr algn="just">
                        <a:spcAft>
                          <a:spcPts val="600"/>
                        </a:spcAft>
                      </a:pPr>
                      <a:r>
                        <a:rPr lang="en-US" sz="1200" b="1">
                          <a:effectLst/>
                          <a:latin typeface="Times New Roman" panose="02020603050405020304" pitchFamily="18" charset="0"/>
                          <a:ea typeface="Times New Roman" panose="02020603050405020304" pitchFamily="18" charset="0"/>
                        </a:rPr>
                        <a:t>Number of beam pairs in Set B</a:t>
                      </a:r>
                      <a:endParaRPr lang="zh-CN" sz="1200">
                        <a:effectLst/>
                        <a:latin typeface="Times New Roman" panose="02020603050405020304" pitchFamily="18" charset="0"/>
                        <a:ea typeface="宋体" panose="02010600030101010101" pitchFamily="2" charset="-122"/>
                      </a:endParaRPr>
                    </a:p>
                  </a:txBody>
                  <a:tcPr marL="41698" marR="416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just">
                        <a:spcAft>
                          <a:spcPts val="600"/>
                        </a:spcAft>
                      </a:pPr>
                      <a:endParaRPr lang="zh-CN" sz="1200">
                        <a:effectLst/>
                        <a:latin typeface="Times New Roman" panose="02020603050405020304" pitchFamily="18" charset="0"/>
                        <a:ea typeface="宋体" panose="02010600030101010101" pitchFamily="2" charset="-122"/>
                      </a:endParaRPr>
                    </a:p>
                  </a:txBody>
                  <a:tcPr marL="41698" marR="416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just">
                        <a:spcAft>
                          <a:spcPts val="600"/>
                        </a:spcAft>
                      </a:pPr>
                      <a:r>
                        <a:rPr lang="en-US" sz="1200">
                          <a:effectLst/>
                          <a:latin typeface="Times New Roman" panose="02020603050405020304" pitchFamily="18" charset="0"/>
                          <a:ea typeface="宋体" panose="02010600030101010101" pitchFamily="2" charset="-122"/>
                        </a:rPr>
                        <a:t>64</a:t>
                      </a:r>
                      <a:endParaRPr lang="zh-CN" sz="1200">
                        <a:effectLst/>
                        <a:latin typeface="Times New Roman" panose="02020603050405020304" pitchFamily="18" charset="0"/>
                        <a:ea typeface="宋体" panose="02010600030101010101" pitchFamily="2" charset="-122"/>
                      </a:endParaRPr>
                    </a:p>
                  </a:txBody>
                  <a:tcPr marL="41698" marR="416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1"/>
                  </a:ext>
                </a:extLst>
              </a:tr>
              <a:tr h="185096">
                <a:tc vMerge="1">
                  <a:txBody>
                    <a:bodyPr/>
                    <a:lstStyle/>
                    <a:p>
                      <a:endParaRPr lang="zh-CN" altLang="en-US"/>
                    </a:p>
                  </a:txBody>
                  <a:tcPr/>
                </a:tc>
                <a:tc gridSpan="2">
                  <a:txBody>
                    <a:bodyPr/>
                    <a:lstStyle/>
                    <a:p>
                      <a:pPr algn="just">
                        <a:spcAft>
                          <a:spcPts val="600"/>
                        </a:spcAft>
                      </a:pPr>
                      <a:r>
                        <a:rPr lang="en-US" sz="1200" b="1">
                          <a:effectLst/>
                          <a:latin typeface="Times New Roman" panose="02020603050405020304" pitchFamily="18" charset="0"/>
                          <a:ea typeface="Times New Roman" panose="02020603050405020304" pitchFamily="18" charset="0"/>
                        </a:rPr>
                        <a:t>Baseline scheme</a:t>
                      </a:r>
                      <a:endParaRPr lang="zh-CN" sz="1200">
                        <a:effectLst/>
                        <a:latin typeface="Times New Roman" panose="02020603050405020304" pitchFamily="18" charset="0"/>
                        <a:ea typeface="宋体" panose="02010600030101010101" pitchFamily="2" charset="-122"/>
                      </a:endParaRPr>
                    </a:p>
                  </a:txBody>
                  <a:tcPr marL="41698" marR="416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just">
                        <a:spcAft>
                          <a:spcPts val="600"/>
                        </a:spcAft>
                      </a:pPr>
                      <a:endParaRPr lang="zh-CN" sz="1200">
                        <a:effectLst/>
                        <a:latin typeface="Times New Roman" panose="02020603050405020304" pitchFamily="18" charset="0"/>
                        <a:ea typeface="宋体" panose="02010600030101010101" pitchFamily="2" charset="-122"/>
                      </a:endParaRPr>
                    </a:p>
                  </a:txBody>
                  <a:tcPr marL="41698" marR="416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just">
                        <a:spcAft>
                          <a:spcPts val="600"/>
                        </a:spcAft>
                      </a:pPr>
                      <a:r>
                        <a:rPr lang="en-US" altLang="zh-CN" sz="1200" kern="1200" baseline="0" dirty="0">
                          <a:solidFill>
                            <a:schemeClr val="tx1"/>
                          </a:solidFill>
                          <a:effectLst/>
                          <a:latin typeface="Times New Roman" panose="02020603050405020304" pitchFamily="18" charset="0"/>
                          <a:ea typeface="宋体" panose="02010600030101010101" pitchFamily="2" charset="-122"/>
                          <a:cs typeface="+mn-cs"/>
                        </a:rPr>
                        <a:t>Option1: exhaustive beam </a:t>
                      </a:r>
                      <a:r>
                        <a:rPr lang="en-US" altLang="zh-CN" sz="1200" baseline="0" dirty="0">
                          <a:effectLst/>
                          <a:latin typeface="Times New Roman" panose="02020603050405020304" pitchFamily="18" charset="0"/>
                          <a:ea typeface="宋体" panose="02010600030101010101" pitchFamily="2" charset="-122"/>
                        </a:rPr>
                        <a:t>sweeping</a:t>
                      </a:r>
                      <a:endParaRPr lang="zh-CN" sz="1200" dirty="0">
                        <a:effectLst/>
                        <a:latin typeface="Times New Roman" panose="02020603050405020304" pitchFamily="18" charset="0"/>
                        <a:ea typeface="宋体" panose="02010600030101010101" pitchFamily="2" charset="-122"/>
                      </a:endParaRPr>
                    </a:p>
                  </a:txBody>
                  <a:tcPr marL="41698" marR="416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2"/>
                  </a:ext>
                </a:extLst>
              </a:tr>
              <a:tr h="185096">
                <a:tc rowSpan="3">
                  <a:txBody>
                    <a:bodyPr/>
                    <a:lstStyle/>
                    <a:p>
                      <a:pPr algn="just">
                        <a:spcAft>
                          <a:spcPts val="600"/>
                        </a:spcAft>
                      </a:pPr>
                      <a:r>
                        <a:rPr lang="en-US" sz="1200" b="1">
                          <a:effectLst/>
                          <a:latin typeface="Times New Roman" panose="02020603050405020304" pitchFamily="18" charset="0"/>
                          <a:ea typeface="宋体" panose="02010600030101010101" pitchFamily="2" charset="-122"/>
                        </a:rPr>
                        <a:t>AI/ML model</a:t>
                      </a:r>
                      <a:endParaRPr lang="zh-CN" sz="1200">
                        <a:effectLst/>
                        <a:latin typeface="Times New Roman" panose="02020603050405020304" pitchFamily="18" charset="0"/>
                        <a:ea typeface="宋体" panose="02010600030101010101" pitchFamily="2" charset="-122"/>
                      </a:endParaRPr>
                    </a:p>
                    <a:p>
                      <a:pPr algn="just">
                        <a:spcAft>
                          <a:spcPts val="600"/>
                        </a:spcAft>
                      </a:pPr>
                      <a:r>
                        <a:rPr lang="en-US" sz="1200" b="1">
                          <a:effectLst/>
                          <a:latin typeface="Times New Roman" panose="02020603050405020304" pitchFamily="18" charset="0"/>
                          <a:ea typeface="宋体" panose="02010600030101010101" pitchFamily="2" charset="-122"/>
                        </a:rPr>
                        <a:t>input/output</a:t>
                      </a:r>
                      <a:endParaRPr lang="zh-CN" sz="1200">
                        <a:effectLst/>
                        <a:latin typeface="Times New Roman" panose="02020603050405020304" pitchFamily="18" charset="0"/>
                        <a:ea typeface="宋体" panose="02010600030101010101" pitchFamily="2" charset="-122"/>
                      </a:endParaRPr>
                    </a:p>
                  </a:txBody>
                  <a:tcPr marL="41698" marR="416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gridSpan="2">
                  <a:txBody>
                    <a:bodyPr/>
                    <a:lstStyle/>
                    <a:p>
                      <a:pPr algn="just">
                        <a:spcAft>
                          <a:spcPts val="600"/>
                        </a:spcAft>
                      </a:pPr>
                      <a:r>
                        <a:rPr lang="en-US" sz="1200" b="1">
                          <a:solidFill>
                            <a:srgbClr val="000000"/>
                          </a:solidFill>
                          <a:effectLst/>
                          <a:latin typeface="Times New Roman" panose="02020603050405020304" pitchFamily="18" charset="0"/>
                          <a:ea typeface="Times New Roman" panose="02020603050405020304" pitchFamily="18" charset="0"/>
                        </a:rPr>
                        <a:t>Model input</a:t>
                      </a:r>
                      <a:endParaRPr lang="zh-CN" sz="1200">
                        <a:effectLst/>
                        <a:latin typeface="Times New Roman" panose="02020603050405020304" pitchFamily="18" charset="0"/>
                        <a:ea typeface="宋体" panose="02010600030101010101" pitchFamily="2" charset="-122"/>
                      </a:endParaRPr>
                    </a:p>
                  </a:txBody>
                  <a:tcPr marL="41698" marR="416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hMerge="1">
                  <a:txBody>
                    <a:bodyPr/>
                    <a:lstStyle/>
                    <a:p>
                      <a:pPr algn="just">
                        <a:spcAft>
                          <a:spcPts val="600"/>
                        </a:spcAft>
                      </a:pPr>
                      <a:endParaRPr lang="zh-CN" sz="1200">
                        <a:effectLst/>
                        <a:latin typeface="Times New Roman" panose="02020603050405020304" pitchFamily="18" charset="0"/>
                        <a:ea typeface="宋体" panose="02010600030101010101" pitchFamily="2" charset="-122"/>
                      </a:endParaRPr>
                    </a:p>
                  </a:txBody>
                  <a:tcPr marL="41698" marR="416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marL="0" marR="0" indent="0" algn="just" defTabSz="914400" rtl="0" eaLnBrk="1" fontAlgn="auto" latinLnBrk="0" hangingPunct="1">
                        <a:lnSpc>
                          <a:spcPct val="100000"/>
                        </a:lnSpc>
                        <a:spcBef>
                          <a:spcPts val="0"/>
                        </a:spcBef>
                        <a:spcAft>
                          <a:spcPts val="600"/>
                        </a:spcAft>
                        <a:buClrTx/>
                        <a:buSzTx/>
                        <a:buFontTx/>
                        <a:buNone/>
                        <a:tabLst/>
                        <a:defRPr/>
                      </a:pPr>
                      <a:r>
                        <a:rPr lang="en-US" altLang="zh-CN" sz="1200" dirty="0">
                          <a:effectLst/>
                          <a:latin typeface="Times New Roman" panose="02020603050405020304" pitchFamily="18" charset="0"/>
                          <a:ea typeface="+mn-ea"/>
                        </a:rPr>
                        <a:t>Scheme 1: L1-RSRP and beam pair ID</a:t>
                      </a:r>
                      <a:endParaRPr lang="zh-CN" altLang="zh-CN" sz="1200" dirty="0">
                        <a:effectLst/>
                        <a:latin typeface="Times New Roman" panose="02020603050405020304" pitchFamily="18" charset="0"/>
                        <a:ea typeface="+mn-ea"/>
                      </a:endParaRPr>
                    </a:p>
                  </a:txBody>
                  <a:tcPr marL="41698" marR="416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3"/>
                  </a:ext>
                </a:extLst>
              </a:tr>
              <a:tr h="245876">
                <a:tc vMerge="1">
                  <a:txBody>
                    <a:bodyPr/>
                    <a:lstStyle/>
                    <a:p>
                      <a:endParaRPr lang="zh-CN" altLang="en-US"/>
                    </a:p>
                  </a:txBody>
                  <a:tcPr/>
                </a:tc>
                <a:tc gridSpan="2" vMerge="1">
                  <a:txBody>
                    <a:bodyPr/>
                    <a:lstStyle/>
                    <a:p>
                      <a:endParaRPr lang="zh-CN" altLang="en-US"/>
                    </a:p>
                  </a:txBody>
                  <a:tcPr/>
                </a:tc>
                <a:tc hMerge="1" vMerge="1">
                  <a:txBody>
                    <a:bodyPr/>
                    <a:lstStyle/>
                    <a:p>
                      <a:endParaRPr lang="zh-CN" altLang="en-US"/>
                    </a:p>
                  </a:txBody>
                  <a:tcPr/>
                </a:tc>
                <a:tc gridSpan="3">
                  <a:txBody>
                    <a:bodyPr/>
                    <a:lstStyle/>
                    <a:p>
                      <a:pPr marL="0" marR="0" indent="0" algn="just" defTabSz="914400" rtl="0" eaLnBrk="1" fontAlgn="auto" latinLnBrk="0" hangingPunct="1">
                        <a:lnSpc>
                          <a:spcPct val="100000"/>
                        </a:lnSpc>
                        <a:spcBef>
                          <a:spcPts val="0"/>
                        </a:spcBef>
                        <a:spcAft>
                          <a:spcPts val="600"/>
                        </a:spcAft>
                        <a:buClrTx/>
                        <a:buSzTx/>
                        <a:buFontTx/>
                        <a:buNone/>
                        <a:tabLst/>
                        <a:defRPr/>
                      </a:pPr>
                      <a:r>
                        <a:rPr lang="en-US" altLang="zh-CN" sz="1200" dirty="0">
                          <a:effectLst/>
                          <a:latin typeface="Times New Roman" panose="02020603050405020304" pitchFamily="18" charset="0"/>
                          <a:ea typeface="+mn-ea"/>
                        </a:rPr>
                        <a:t>Scheme 2: L1-RSRP</a:t>
                      </a:r>
                      <a:endParaRPr lang="zh-CN" altLang="zh-CN" sz="1200" dirty="0">
                        <a:effectLst/>
                        <a:latin typeface="Times New Roman" panose="02020603050405020304" pitchFamily="18" charset="0"/>
                        <a:ea typeface="+mn-ea"/>
                      </a:endParaRPr>
                    </a:p>
                  </a:txBody>
                  <a:tcPr marL="41698" marR="416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4"/>
                  </a:ext>
                </a:extLst>
              </a:tr>
              <a:tr h="185096">
                <a:tc vMerge="1">
                  <a:txBody>
                    <a:bodyPr/>
                    <a:lstStyle/>
                    <a:p>
                      <a:endParaRPr lang="zh-CN" altLang="en-US"/>
                    </a:p>
                  </a:txBody>
                  <a:tcPr/>
                </a:tc>
                <a:tc gridSpan="2">
                  <a:txBody>
                    <a:bodyPr/>
                    <a:lstStyle/>
                    <a:p>
                      <a:pPr algn="just">
                        <a:spcAft>
                          <a:spcPts val="600"/>
                        </a:spcAft>
                      </a:pPr>
                      <a:r>
                        <a:rPr lang="en-US" sz="1200" b="1">
                          <a:solidFill>
                            <a:srgbClr val="000000"/>
                          </a:solidFill>
                          <a:effectLst/>
                          <a:latin typeface="Times New Roman" panose="02020603050405020304" pitchFamily="18" charset="0"/>
                          <a:ea typeface="Times New Roman" panose="02020603050405020304" pitchFamily="18" charset="0"/>
                        </a:rPr>
                        <a:t>Model output</a:t>
                      </a:r>
                      <a:endParaRPr lang="zh-CN" sz="1200">
                        <a:effectLst/>
                        <a:latin typeface="Times New Roman" panose="02020603050405020304" pitchFamily="18" charset="0"/>
                        <a:ea typeface="宋体" panose="02010600030101010101" pitchFamily="2" charset="-122"/>
                      </a:endParaRPr>
                    </a:p>
                  </a:txBody>
                  <a:tcPr marL="41698" marR="416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just">
                        <a:spcAft>
                          <a:spcPts val="600"/>
                        </a:spcAft>
                      </a:pPr>
                      <a:endParaRPr lang="zh-CN" sz="1200">
                        <a:effectLst/>
                        <a:latin typeface="Times New Roman" panose="02020603050405020304" pitchFamily="18" charset="0"/>
                        <a:ea typeface="宋体" panose="02010600030101010101" pitchFamily="2" charset="-122"/>
                      </a:endParaRPr>
                    </a:p>
                  </a:txBody>
                  <a:tcPr marL="41698" marR="416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just">
                        <a:spcAft>
                          <a:spcPts val="600"/>
                        </a:spcAft>
                      </a:pPr>
                      <a:r>
                        <a:rPr lang="en-US" sz="1200">
                          <a:effectLst/>
                          <a:latin typeface="Times New Roman" panose="02020603050405020304" pitchFamily="18" charset="0"/>
                          <a:ea typeface="宋体" panose="02010600030101010101" pitchFamily="2" charset="-122"/>
                        </a:rPr>
                        <a:t>L1-RSRP of all beam pairs</a:t>
                      </a:r>
                      <a:endParaRPr lang="zh-CN" sz="1200">
                        <a:effectLst/>
                        <a:latin typeface="Times New Roman" panose="02020603050405020304" pitchFamily="18" charset="0"/>
                        <a:ea typeface="宋体" panose="02010600030101010101" pitchFamily="2" charset="-122"/>
                      </a:endParaRPr>
                    </a:p>
                  </a:txBody>
                  <a:tcPr marL="41698" marR="416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5"/>
                  </a:ext>
                </a:extLst>
              </a:tr>
              <a:tr h="185096">
                <a:tc rowSpan="2">
                  <a:txBody>
                    <a:bodyPr/>
                    <a:lstStyle/>
                    <a:p>
                      <a:pPr algn="just">
                        <a:spcAft>
                          <a:spcPts val="600"/>
                        </a:spcAft>
                      </a:pPr>
                      <a:r>
                        <a:rPr lang="en-US" sz="1200" b="1">
                          <a:effectLst/>
                          <a:latin typeface="Times New Roman" panose="02020603050405020304" pitchFamily="18" charset="0"/>
                          <a:ea typeface="宋体" panose="02010600030101010101" pitchFamily="2" charset="-122"/>
                        </a:rPr>
                        <a:t>Data Size</a:t>
                      </a:r>
                      <a:endParaRPr lang="zh-CN" sz="1200">
                        <a:effectLst/>
                        <a:latin typeface="Times New Roman" panose="02020603050405020304" pitchFamily="18" charset="0"/>
                        <a:ea typeface="宋体" panose="02010600030101010101" pitchFamily="2" charset="-122"/>
                      </a:endParaRPr>
                    </a:p>
                  </a:txBody>
                  <a:tcPr marL="41698" marR="416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just">
                        <a:spcAft>
                          <a:spcPts val="600"/>
                        </a:spcAft>
                      </a:pPr>
                      <a:r>
                        <a:rPr lang="en-US" sz="1200" b="1">
                          <a:solidFill>
                            <a:srgbClr val="000000"/>
                          </a:solidFill>
                          <a:effectLst/>
                          <a:latin typeface="Times New Roman" panose="02020603050405020304" pitchFamily="18" charset="0"/>
                          <a:ea typeface="Times New Roman" panose="02020603050405020304" pitchFamily="18" charset="0"/>
                        </a:rPr>
                        <a:t>Training</a:t>
                      </a:r>
                      <a:endParaRPr lang="zh-CN" sz="1200">
                        <a:effectLst/>
                        <a:latin typeface="Times New Roman" panose="02020603050405020304" pitchFamily="18" charset="0"/>
                        <a:ea typeface="宋体" panose="02010600030101010101" pitchFamily="2" charset="-122"/>
                      </a:endParaRPr>
                    </a:p>
                  </a:txBody>
                  <a:tcPr marL="41698" marR="416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just">
                        <a:spcAft>
                          <a:spcPts val="600"/>
                        </a:spcAft>
                      </a:pPr>
                      <a:endParaRPr lang="zh-CN" sz="1200">
                        <a:effectLst/>
                        <a:latin typeface="Times New Roman" panose="02020603050405020304" pitchFamily="18" charset="0"/>
                        <a:ea typeface="宋体" panose="02010600030101010101" pitchFamily="2" charset="-122"/>
                      </a:endParaRPr>
                    </a:p>
                  </a:txBody>
                  <a:tcPr marL="41698" marR="416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just">
                        <a:spcAft>
                          <a:spcPts val="600"/>
                        </a:spcAft>
                      </a:pPr>
                      <a:r>
                        <a:rPr lang="en-US" sz="1200">
                          <a:effectLst/>
                          <a:latin typeface="Times New Roman" panose="02020603050405020304" pitchFamily="18" charset="0"/>
                          <a:ea typeface="宋体" panose="02010600030101010101" pitchFamily="2" charset="-122"/>
                        </a:rPr>
                        <a:t>47500</a:t>
                      </a:r>
                      <a:endParaRPr lang="zh-CN" sz="1200">
                        <a:effectLst/>
                        <a:latin typeface="Times New Roman" panose="02020603050405020304" pitchFamily="18" charset="0"/>
                        <a:ea typeface="宋体" panose="02010600030101010101" pitchFamily="2" charset="-122"/>
                      </a:endParaRPr>
                    </a:p>
                  </a:txBody>
                  <a:tcPr marL="41698" marR="416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6"/>
                  </a:ext>
                </a:extLst>
              </a:tr>
              <a:tr h="185096">
                <a:tc vMerge="1">
                  <a:txBody>
                    <a:bodyPr/>
                    <a:lstStyle/>
                    <a:p>
                      <a:endParaRPr lang="zh-CN" altLang="en-US"/>
                    </a:p>
                  </a:txBody>
                  <a:tcPr/>
                </a:tc>
                <a:tc gridSpan="2">
                  <a:txBody>
                    <a:bodyPr/>
                    <a:lstStyle/>
                    <a:p>
                      <a:pPr algn="just">
                        <a:spcAft>
                          <a:spcPts val="600"/>
                        </a:spcAft>
                      </a:pPr>
                      <a:r>
                        <a:rPr lang="en-US" sz="1200" b="1">
                          <a:solidFill>
                            <a:srgbClr val="000000"/>
                          </a:solidFill>
                          <a:effectLst/>
                          <a:latin typeface="Times New Roman" panose="02020603050405020304" pitchFamily="18" charset="0"/>
                          <a:ea typeface="Times New Roman" panose="02020603050405020304" pitchFamily="18" charset="0"/>
                        </a:rPr>
                        <a:t>Testing</a:t>
                      </a:r>
                      <a:endParaRPr lang="zh-CN" sz="1200">
                        <a:effectLst/>
                        <a:latin typeface="Times New Roman" panose="02020603050405020304" pitchFamily="18" charset="0"/>
                        <a:ea typeface="宋体" panose="02010600030101010101" pitchFamily="2" charset="-122"/>
                      </a:endParaRPr>
                    </a:p>
                  </a:txBody>
                  <a:tcPr marL="41698" marR="416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just">
                        <a:spcAft>
                          <a:spcPts val="600"/>
                        </a:spcAft>
                      </a:pPr>
                      <a:endParaRPr lang="zh-CN" sz="1200">
                        <a:effectLst/>
                        <a:latin typeface="Times New Roman" panose="02020603050405020304" pitchFamily="18" charset="0"/>
                        <a:ea typeface="宋体" panose="02010600030101010101" pitchFamily="2" charset="-122"/>
                      </a:endParaRPr>
                    </a:p>
                  </a:txBody>
                  <a:tcPr marL="41698" marR="416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just">
                        <a:spcAft>
                          <a:spcPts val="600"/>
                        </a:spcAft>
                      </a:pPr>
                      <a:r>
                        <a:rPr lang="en-US" sz="1200">
                          <a:effectLst/>
                          <a:latin typeface="Times New Roman" panose="02020603050405020304" pitchFamily="18" charset="0"/>
                          <a:ea typeface="宋体" panose="02010600030101010101" pitchFamily="2" charset="-122"/>
                        </a:rPr>
                        <a:t>2500</a:t>
                      </a:r>
                      <a:endParaRPr lang="zh-CN" sz="1200">
                        <a:effectLst/>
                        <a:latin typeface="Times New Roman" panose="02020603050405020304" pitchFamily="18" charset="0"/>
                        <a:ea typeface="宋体" panose="02010600030101010101" pitchFamily="2" charset="-122"/>
                      </a:endParaRPr>
                    </a:p>
                  </a:txBody>
                  <a:tcPr marL="41698" marR="416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7"/>
                  </a:ext>
                </a:extLst>
              </a:tr>
              <a:tr h="185096">
                <a:tc rowSpan="4">
                  <a:txBody>
                    <a:bodyPr/>
                    <a:lstStyle/>
                    <a:p>
                      <a:pPr algn="just">
                        <a:spcAft>
                          <a:spcPts val="600"/>
                        </a:spcAft>
                      </a:pPr>
                      <a:r>
                        <a:rPr lang="en-US" sz="1200" b="1">
                          <a:effectLst/>
                          <a:latin typeface="Times New Roman" panose="02020603050405020304" pitchFamily="18" charset="0"/>
                          <a:ea typeface="宋体" panose="02010600030101010101" pitchFamily="2" charset="-122"/>
                        </a:rPr>
                        <a:t>AI/ML model</a:t>
                      </a:r>
                      <a:endParaRPr lang="zh-CN" sz="1200">
                        <a:effectLst/>
                        <a:latin typeface="Times New Roman" panose="02020603050405020304" pitchFamily="18" charset="0"/>
                        <a:ea typeface="宋体" panose="02010600030101010101" pitchFamily="2" charset="-122"/>
                      </a:endParaRPr>
                    </a:p>
                  </a:txBody>
                  <a:tcPr marL="41698" marR="416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just">
                        <a:spcAft>
                          <a:spcPts val="600"/>
                        </a:spcAft>
                      </a:pPr>
                      <a:r>
                        <a:rPr lang="en-US" sz="1200" b="1">
                          <a:solidFill>
                            <a:srgbClr val="000000"/>
                          </a:solidFill>
                          <a:effectLst/>
                          <a:latin typeface="Times New Roman" panose="02020603050405020304" pitchFamily="18" charset="0"/>
                          <a:ea typeface="Times New Roman" panose="02020603050405020304" pitchFamily="18" charset="0"/>
                        </a:rPr>
                        <a:t>Short model description</a:t>
                      </a:r>
                      <a:endParaRPr lang="zh-CN" sz="1200">
                        <a:effectLst/>
                        <a:latin typeface="Times New Roman" panose="02020603050405020304" pitchFamily="18" charset="0"/>
                        <a:ea typeface="宋体" panose="02010600030101010101" pitchFamily="2" charset="-122"/>
                      </a:endParaRPr>
                    </a:p>
                  </a:txBody>
                  <a:tcPr marL="41698" marR="416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just">
                        <a:spcAft>
                          <a:spcPts val="600"/>
                        </a:spcAft>
                      </a:pPr>
                      <a:endParaRPr lang="zh-CN" sz="1200">
                        <a:effectLst/>
                        <a:latin typeface="Times New Roman" panose="02020603050405020304" pitchFamily="18" charset="0"/>
                        <a:ea typeface="宋体" panose="02010600030101010101" pitchFamily="2" charset="-122"/>
                      </a:endParaRPr>
                    </a:p>
                  </a:txBody>
                  <a:tcPr marL="41698" marR="416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just">
                        <a:spcAft>
                          <a:spcPts val="600"/>
                        </a:spcAft>
                      </a:pPr>
                      <a:r>
                        <a:rPr lang="en-US" sz="1200">
                          <a:effectLst/>
                          <a:latin typeface="Times New Roman" panose="02020603050405020304" pitchFamily="18" charset="0"/>
                          <a:ea typeface="宋体" panose="02010600030101010101" pitchFamily="2" charset="-122"/>
                        </a:rPr>
                        <a:t>Fully Connected Neural Network</a:t>
                      </a:r>
                      <a:endParaRPr lang="zh-CN" sz="1200">
                        <a:effectLst/>
                        <a:latin typeface="Times New Roman" panose="02020603050405020304" pitchFamily="18" charset="0"/>
                        <a:ea typeface="宋体" panose="02010600030101010101" pitchFamily="2" charset="-122"/>
                      </a:endParaRPr>
                    </a:p>
                  </a:txBody>
                  <a:tcPr marL="41698" marR="416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8"/>
                  </a:ext>
                </a:extLst>
              </a:tr>
              <a:tr h="217745">
                <a:tc vMerge="1">
                  <a:txBody>
                    <a:bodyPr/>
                    <a:lstStyle/>
                    <a:p>
                      <a:endParaRPr lang="zh-CN" altLang="en-US"/>
                    </a:p>
                  </a:txBody>
                  <a:tcPr/>
                </a:tc>
                <a:tc rowSpan="2" gridSpan="2">
                  <a:txBody>
                    <a:bodyPr/>
                    <a:lstStyle/>
                    <a:p>
                      <a:pPr algn="just">
                        <a:spcAft>
                          <a:spcPts val="600"/>
                        </a:spcAft>
                      </a:pPr>
                      <a:r>
                        <a:rPr lang="en-US" sz="1200" b="1">
                          <a:effectLst/>
                          <a:latin typeface="Times New Roman" panose="02020603050405020304" pitchFamily="18" charset="0"/>
                          <a:ea typeface="Times New Roman" panose="02020603050405020304" pitchFamily="18" charset="0"/>
                        </a:rPr>
                        <a:t>Model com</a:t>
                      </a:r>
                      <a:r>
                        <a:rPr lang="en-US" sz="1200" b="1">
                          <a:solidFill>
                            <a:srgbClr val="000000"/>
                          </a:solidFill>
                          <a:effectLst/>
                          <a:latin typeface="Times New Roman" panose="02020603050405020304" pitchFamily="18" charset="0"/>
                          <a:ea typeface="Times New Roman" panose="02020603050405020304" pitchFamily="18" charset="0"/>
                        </a:rPr>
                        <a:t>plexity</a:t>
                      </a:r>
                      <a:endParaRPr lang="zh-CN" sz="1200">
                        <a:effectLst/>
                        <a:latin typeface="Times New Roman" panose="02020603050405020304" pitchFamily="18" charset="0"/>
                        <a:ea typeface="宋体" panose="02010600030101010101" pitchFamily="2" charset="-122"/>
                      </a:endParaRPr>
                    </a:p>
                  </a:txBody>
                  <a:tcPr marL="41698" marR="416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hMerge="1">
                  <a:txBody>
                    <a:bodyPr/>
                    <a:lstStyle/>
                    <a:p>
                      <a:pPr algn="just">
                        <a:spcAft>
                          <a:spcPts val="600"/>
                        </a:spcAft>
                      </a:pPr>
                      <a:endParaRPr lang="zh-CN" sz="1200">
                        <a:effectLst/>
                        <a:latin typeface="Times New Roman" panose="02020603050405020304" pitchFamily="18" charset="0"/>
                        <a:ea typeface="宋体" panose="02010600030101010101" pitchFamily="2" charset="-122"/>
                      </a:endParaRPr>
                    </a:p>
                  </a:txBody>
                  <a:tcPr marL="41698" marR="416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just">
                        <a:spcAft>
                          <a:spcPts val="600"/>
                        </a:spcAft>
                      </a:pPr>
                      <a:r>
                        <a:rPr lang="en-US" sz="1200">
                          <a:effectLst/>
                          <a:latin typeface="Times New Roman" panose="02020603050405020304" pitchFamily="18" charset="0"/>
                          <a:ea typeface="宋体" panose="02010600030101010101" pitchFamily="2" charset="-122"/>
                        </a:rPr>
                        <a:t>number of model parameters:  558848</a:t>
                      </a:r>
                      <a:endParaRPr lang="zh-CN" sz="1200">
                        <a:effectLst/>
                        <a:latin typeface="Times New Roman" panose="02020603050405020304" pitchFamily="18" charset="0"/>
                        <a:ea typeface="宋体" panose="02010600030101010101" pitchFamily="2" charset="-122"/>
                      </a:endParaRPr>
                    </a:p>
                  </a:txBody>
                  <a:tcPr marL="41698" marR="416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9"/>
                  </a:ext>
                </a:extLst>
              </a:tr>
              <a:tr h="185096">
                <a:tc vMerge="1">
                  <a:txBody>
                    <a:bodyPr/>
                    <a:lstStyle/>
                    <a:p>
                      <a:endParaRPr lang="zh-CN" altLang="en-US"/>
                    </a:p>
                  </a:txBody>
                  <a:tcPr/>
                </a:tc>
                <a:tc gridSpan="2" vMerge="1">
                  <a:txBody>
                    <a:bodyPr/>
                    <a:lstStyle/>
                    <a:p>
                      <a:endParaRPr lang="zh-CN" altLang="en-US"/>
                    </a:p>
                  </a:txBody>
                  <a:tcPr/>
                </a:tc>
                <a:tc hMerge="1" vMerge="1">
                  <a:txBody>
                    <a:bodyPr/>
                    <a:lstStyle/>
                    <a:p>
                      <a:endParaRPr lang="zh-CN" altLang="en-US"/>
                    </a:p>
                  </a:txBody>
                  <a:tcPr/>
                </a:tc>
                <a:tc gridSpan="3">
                  <a:txBody>
                    <a:bodyPr/>
                    <a:lstStyle/>
                    <a:p>
                      <a:pPr algn="just">
                        <a:spcAft>
                          <a:spcPts val="600"/>
                        </a:spcAft>
                      </a:pPr>
                      <a:r>
                        <a:rPr lang="en-US" sz="1200">
                          <a:effectLst/>
                          <a:latin typeface="Times New Roman" panose="02020603050405020304" pitchFamily="18" charset="0"/>
                          <a:ea typeface="宋体" panose="02010600030101010101" pitchFamily="2" charset="-122"/>
                        </a:rPr>
                        <a:t>size (e.g. Mbyte): 6.44</a:t>
                      </a:r>
                      <a:endParaRPr lang="zh-CN" sz="1200">
                        <a:effectLst/>
                        <a:latin typeface="Times New Roman" panose="02020603050405020304" pitchFamily="18" charset="0"/>
                        <a:ea typeface="宋体" panose="02010600030101010101" pitchFamily="2" charset="-122"/>
                      </a:endParaRPr>
                    </a:p>
                  </a:txBody>
                  <a:tcPr marL="41698" marR="416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10"/>
                  </a:ext>
                </a:extLst>
              </a:tr>
              <a:tr h="185096">
                <a:tc vMerge="1">
                  <a:txBody>
                    <a:bodyPr/>
                    <a:lstStyle/>
                    <a:p>
                      <a:endParaRPr lang="zh-CN" altLang="en-US"/>
                    </a:p>
                  </a:txBody>
                  <a:tcPr/>
                </a:tc>
                <a:tc gridSpan="2">
                  <a:txBody>
                    <a:bodyPr/>
                    <a:lstStyle/>
                    <a:p>
                      <a:pPr algn="just">
                        <a:spcAft>
                          <a:spcPts val="600"/>
                        </a:spcAft>
                      </a:pPr>
                      <a:r>
                        <a:rPr lang="en-US" sz="1200" b="1">
                          <a:solidFill>
                            <a:srgbClr val="000000"/>
                          </a:solidFill>
                          <a:effectLst/>
                          <a:latin typeface="Times New Roman" panose="02020603050405020304" pitchFamily="18" charset="0"/>
                          <a:ea typeface="Times New Roman" panose="02020603050405020304" pitchFamily="18" charset="0"/>
                        </a:rPr>
                        <a:t>Computational complexity</a:t>
                      </a:r>
                      <a:endParaRPr lang="zh-CN" sz="1200">
                        <a:effectLst/>
                        <a:latin typeface="Times New Roman" panose="02020603050405020304" pitchFamily="18" charset="0"/>
                        <a:ea typeface="宋体" panose="02010600030101010101" pitchFamily="2" charset="-122"/>
                      </a:endParaRPr>
                    </a:p>
                  </a:txBody>
                  <a:tcPr marL="41698" marR="416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just">
                        <a:spcAft>
                          <a:spcPts val="600"/>
                        </a:spcAft>
                      </a:pPr>
                      <a:endParaRPr lang="zh-CN" sz="1200">
                        <a:effectLst/>
                        <a:latin typeface="Times New Roman" panose="02020603050405020304" pitchFamily="18" charset="0"/>
                        <a:ea typeface="宋体" panose="02010600030101010101" pitchFamily="2" charset="-122"/>
                      </a:endParaRPr>
                    </a:p>
                  </a:txBody>
                  <a:tcPr marL="41698" marR="416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just">
                        <a:spcAft>
                          <a:spcPts val="600"/>
                        </a:spcAft>
                      </a:pPr>
                      <a:r>
                        <a:rPr lang="en-US" sz="1200">
                          <a:effectLst/>
                          <a:latin typeface="Times New Roman" panose="02020603050405020304" pitchFamily="18" charset="0"/>
                          <a:ea typeface="宋体" panose="02010600030101010101" pitchFamily="2" charset="-122"/>
                        </a:rPr>
                        <a:t>FLOPs: 0.557 M</a:t>
                      </a:r>
                      <a:endParaRPr lang="zh-CN" sz="1200">
                        <a:effectLst/>
                        <a:latin typeface="Times New Roman" panose="02020603050405020304" pitchFamily="18" charset="0"/>
                        <a:ea typeface="宋体" panose="02010600030101010101" pitchFamily="2" charset="-122"/>
                      </a:endParaRPr>
                    </a:p>
                  </a:txBody>
                  <a:tcPr marL="41698" marR="416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11"/>
                  </a:ext>
                </a:extLst>
              </a:tr>
              <a:tr h="217745">
                <a:tc gridSpan="3">
                  <a:txBody>
                    <a:bodyPr/>
                    <a:lstStyle/>
                    <a:p>
                      <a:pPr algn="just">
                        <a:spcAft>
                          <a:spcPts val="600"/>
                        </a:spcAft>
                      </a:pPr>
                      <a:r>
                        <a:rPr lang="en-US" sz="1200" b="1">
                          <a:solidFill>
                            <a:srgbClr val="000000"/>
                          </a:solidFill>
                          <a:effectLst/>
                          <a:latin typeface="Times New Roman" panose="02020603050405020304" pitchFamily="18" charset="0"/>
                          <a:ea typeface="Times New Roman" panose="02020603050405020304" pitchFamily="18" charset="0"/>
                        </a:rPr>
                        <a:t> </a:t>
                      </a:r>
                      <a:endParaRPr lang="zh-CN" sz="1200">
                        <a:effectLst/>
                        <a:latin typeface="Times New Roman" panose="02020603050405020304" pitchFamily="18" charset="0"/>
                        <a:ea typeface="宋体" panose="02010600030101010101" pitchFamily="2" charset="-122"/>
                      </a:endParaRPr>
                    </a:p>
                  </a:txBody>
                  <a:tcPr marL="41698" marR="416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a:txBody>
                    <a:bodyPr/>
                    <a:lstStyle/>
                    <a:p>
                      <a:pPr algn="just">
                        <a:spcAft>
                          <a:spcPts val="600"/>
                        </a:spcAft>
                      </a:pPr>
                      <a:r>
                        <a:rPr lang="en-US" altLang="zh-CN" sz="1200" b="1" dirty="0">
                          <a:effectLst/>
                          <a:latin typeface="Times New Roman" panose="02020603050405020304" pitchFamily="18" charset="0"/>
                          <a:ea typeface="宋体" panose="02010600030101010101" pitchFamily="2" charset="-122"/>
                        </a:rPr>
                        <a:t>Baseline</a:t>
                      </a:r>
                      <a:endParaRPr lang="zh-CN" sz="1200" dirty="0">
                        <a:effectLst/>
                        <a:latin typeface="Times New Roman" panose="02020603050405020304" pitchFamily="18" charset="0"/>
                        <a:ea typeface="宋体" panose="02010600030101010101" pitchFamily="2" charset="-122"/>
                      </a:endParaRPr>
                    </a:p>
                  </a:txBody>
                  <a:tcPr marL="41698" marR="416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600"/>
                        </a:spcAft>
                      </a:pPr>
                      <a:r>
                        <a:rPr lang="en-US" sz="1200" b="1" dirty="0">
                          <a:effectLst/>
                          <a:latin typeface="Times New Roman" panose="02020603050405020304" pitchFamily="18" charset="0"/>
                          <a:ea typeface="宋体" panose="02010600030101010101" pitchFamily="2" charset="-122"/>
                        </a:rPr>
                        <a:t>Scheme 1</a:t>
                      </a:r>
                      <a:endParaRPr lang="zh-CN" sz="1200" dirty="0">
                        <a:effectLst/>
                        <a:latin typeface="Times New Roman" panose="02020603050405020304" pitchFamily="18" charset="0"/>
                        <a:ea typeface="宋体" panose="02010600030101010101" pitchFamily="2" charset="-122"/>
                      </a:endParaRPr>
                    </a:p>
                  </a:txBody>
                  <a:tcPr marL="41698" marR="416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600"/>
                        </a:spcAft>
                      </a:pPr>
                      <a:r>
                        <a:rPr lang="en-US" sz="1200" b="1" dirty="0">
                          <a:effectLst/>
                          <a:latin typeface="Times New Roman" panose="02020603050405020304" pitchFamily="18" charset="0"/>
                          <a:ea typeface="宋体" panose="02010600030101010101" pitchFamily="2" charset="-122"/>
                        </a:rPr>
                        <a:t>Scheme 2</a:t>
                      </a:r>
                      <a:endParaRPr lang="zh-CN" sz="1200" dirty="0">
                        <a:effectLst/>
                        <a:latin typeface="Times New Roman" panose="02020603050405020304" pitchFamily="18" charset="0"/>
                        <a:ea typeface="宋体" panose="02010600030101010101" pitchFamily="2" charset="-122"/>
                      </a:endParaRPr>
                    </a:p>
                  </a:txBody>
                  <a:tcPr marL="41698" marR="416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2"/>
                  </a:ext>
                </a:extLst>
              </a:tr>
              <a:tr h="185096">
                <a:tc rowSpan="7">
                  <a:txBody>
                    <a:bodyPr/>
                    <a:lstStyle/>
                    <a:p>
                      <a:pPr algn="ctr">
                        <a:spcAft>
                          <a:spcPts val="600"/>
                        </a:spcAft>
                      </a:pPr>
                      <a:r>
                        <a:rPr lang="en-US" sz="1200" b="1" dirty="0">
                          <a:solidFill>
                            <a:srgbClr val="000000"/>
                          </a:solidFill>
                          <a:effectLst/>
                          <a:latin typeface="Times New Roman" panose="02020603050405020304" pitchFamily="18" charset="0"/>
                          <a:ea typeface="Times New Roman" panose="02020603050405020304" pitchFamily="18" charset="0"/>
                        </a:rPr>
                        <a:t>Evaluation results</a:t>
                      </a:r>
                      <a:r>
                        <a:rPr lang="en-US" sz="1200" b="0" baseline="0" dirty="0">
                          <a:solidFill>
                            <a:schemeClr val="tx1"/>
                          </a:solidFill>
                          <a:effectLst/>
                          <a:latin typeface="Times New Roman" panose="02020603050405020304" pitchFamily="18" charset="0"/>
                          <a:ea typeface="宋体" panose="02010600030101010101" pitchFamily="2" charset="-122"/>
                        </a:rPr>
                        <a:t> </a:t>
                      </a:r>
                      <a:r>
                        <a:rPr lang="en-US" sz="1200" b="1" dirty="0">
                          <a:effectLst/>
                          <a:latin typeface="Times New Roman" panose="02020603050405020304" pitchFamily="18" charset="0"/>
                          <a:ea typeface="Times New Roman" panose="02020603050405020304" pitchFamily="18" charset="0"/>
                        </a:rPr>
                        <a:t>With AI/ML/baseline</a:t>
                      </a:r>
                      <a:endParaRPr lang="zh-CN" sz="1200" dirty="0">
                        <a:effectLst/>
                        <a:latin typeface="Times New Roman" panose="02020603050405020304" pitchFamily="18" charset="0"/>
                        <a:ea typeface="宋体" panose="02010600030101010101" pitchFamily="2" charset="-122"/>
                      </a:endParaRPr>
                    </a:p>
                  </a:txBody>
                  <a:tcPr marL="41698" marR="416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algn="just">
                        <a:spcAft>
                          <a:spcPts val="600"/>
                        </a:spcAft>
                      </a:pPr>
                      <a:r>
                        <a:rPr lang="en-US" sz="1200" b="1" dirty="0">
                          <a:solidFill>
                            <a:srgbClr val="000000"/>
                          </a:solidFill>
                          <a:effectLst/>
                          <a:latin typeface="Times New Roman" panose="02020603050405020304" pitchFamily="18" charset="0"/>
                          <a:ea typeface="Times New Roman" panose="02020603050405020304" pitchFamily="18" charset="0"/>
                        </a:rPr>
                        <a:t>Beam prediction accuracy (%)</a:t>
                      </a:r>
                      <a:endParaRPr lang="zh-CN" sz="1200" dirty="0">
                        <a:effectLst/>
                        <a:latin typeface="Times New Roman" panose="02020603050405020304" pitchFamily="18" charset="0"/>
                        <a:ea typeface="宋体" panose="02010600030101010101" pitchFamily="2" charset="-122"/>
                      </a:endParaRPr>
                    </a:p>
                  </a:txBody>
                  <a:tcPr marL="41698" marR="416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600"/>
                        </a:spcAft>
                      </a:pPr>
                      <a:r>
                        <a:rPr lang="en-US" sz="1200" b="1" dirty="0">
                          <a:solidFill>
                            <a:srgbClr val="000000"/>
                          </a:solidFill>
                          <a:effectLst/>
                          <a:latin typeface="Times New Roman" panose="02020603050405020304" pitchFamily="18" charset="0"/>
                          <a:ea typeface="Times New Roman" panose="02020603050405020304" pitchFamily="18" charset="0"/>
                        </a:rPr>
                        <a:t>Top 1 (%)</a:t>
                      </a:r>
                      <a:endParaRPr lang="zh-CN" sz="1200" dirty="0">
                        <a:effectLst/>
                        <a:latin typeface="Times New Roman" panose="02020603050405020304" pitchFamily="18" charset="0"/>
                        <a:ea typeface="宋体" panose="02010600030101010101" pitchFamily="2" charset="-122"/>
                      </a:endParaRPr>
                    </a:p>
                  </a:txBody>
                  <a:tcPr marL="41698" marR="416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algn="just">
                        <a:spcAft>
                          <a:spcPts val="600"/>
                        </a:spcAft>
                      </a:pPr>
                      <a:r>
                        <a:rPr lang="en-US" altLang="zh-CN" sz="1200" dirty="0">
                          <a:effectLst/>
                          <a:latin typeface="Times New Roman" panose="02020603050405020304" pitchFamily="18" charset="0"/>
                          <a:ea typeface="宋体" panose="02010600030101010101" pitchFamily="2" charset="-122"/>
                        </a:rPr>
                        <a:t>100</a:t>
                      </a:r>
                      <a:endParaRPr lang="zh-CN" sz="1200" dirty="0">
                        <a:effectLst/>
                        <a:latin typeface="Times New Roman" panose="02020603050405020304" pitchFamily="18" charset="0"/>
                        <a:ea typeface="宋体" panose="02010600030101010101" pitchFamily="2" charset="-122"/>
                      </a:endParaRPr>
                    </a:p>
                  </a:txBody>
                  <a:tcPr marL="41698" marR="416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600"/>
                        </a:spcAft>
                      </a:pPr>
                      <a:r>
                        <a:rPr lang="en-US" sz="1200" dirty="0">
                          <a:effectLst/>
                          <a:latin typeface="Times New Roman" panose="02020603050405020304" pitchFamily="18" charset="0"/>
                          <a:ea typeface="宋体" panose="02010600030101010101" pitchFamily="2" charset="-122"/>
                        </a:rPr>
                        <a:t>61</a:t>
                      </a:r>
                      <a:endParaRPr lang="zh-CN" sz="1200" dirty="0">
                        <a:effectLst/>
                        <a:latin typeface="Times New Roman" panose="02020603050405020304" pitchFamily="18" charset="0"/>
                        <a:ea typeface="宋体" panose="02010600030101010101" pitchFamily="2" charset="-122"/>
                      </a:endParaRPr>
                    </a:p>
                  </a:txBody>
                  <a:tcPr marL="41698" marR="416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600"/>
                        </a:spcAft>
                      </a:pPr>
                      <a:r>
                        <a:rPr lang="en-US" altLang="zh-CN" sz="1200" dirty="0">
                          <a:effectLst/>
                          <a:latin typeface="Times New Roman" panose="02020603050405020304" pitchFamily="18" charset="0"/>
                          <a:ea typeface="宋体" panose="02010600030101010101" pitchFamily="2" charset="-122"/>
                        </a:rPr>
                        <a:t>80</a:t>
                      </a:r>
                      <a:endParaRPr lang="zh-CN" sz="1200" dirty="0">
                        <a:effectLst/>
                        <a:latin typeface="Times New Roman" panose="02020603050405020304" pitchFamily="18" charset="0"/>
                        <a:ea typeface="宋体" panose="02010600030101010101" pitchFamily="2" charset="-122"/>
                      </a:endParaRPr>
                    </a:p>
                  </a:txBody>
                  <a:tcPr marL="41698" marR="416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3"/>
                  </a:ext>
                </a:extLst>
              </a:tr>
              <a:tr h="185096">
                <a:tc vMerge="1">
                  <a:txBody>
                    <a:bodyPr/>
                    <a:lstStyle/>
                    <a:p>
                      <a:endParaRPr lang="zh-CN" altLang="en-US"/>
                    </a:p>
                  </a:txBody>
                  <a:tcPr/>
                </a:tc>
                <a:tc vMerge="1">
                  <a:txBody>
                    <a:bodyPr/>
                    <a:lstStyle/>
                    <a:p>
                      <a:endParaRPr lang="zh-CN" altLang="en-US"/>
                    </a:p>
                  </a:txBody>
                  <a:tcPr/>
                </a:tc>
                <a:tc>
                  <a:txBody>
                    <a:bodyPr/>
                    <a:lstStyle/>
                    <a:p>
                      <a:pPr algn="just">
                        <a:spcAft>
                          <a:spcPts val="600"/>
                        </a:spcAft>
                      </a:pPr>
                      <a:r>
                        <a:rPr lang="en-US" sz="1200" b="1">
                          <a:solidFill>
                            <a:srgbClr val="000000"/>
                          </a:solidFill>
                          <a:effectLst/>
                          <a:latin typeface="Times New Roman" panose="02020603050405020304" pitchFamily="18" charset="0"/>
                          <a:ea typeface="Times New Roman" panose="02020603050405020304" pitchFamily="18" charset="0"/>
                        </a:rPr>
                        <a:t>Top-2/1 (%)</a:t>
                      </a:r>
                      <a:endParaRPr lang="zh-CN" sz="1200">
                        <a:effectLst/>
                        <a:latin typeface="Times New Roman" panose="02020603050405020304" pitchFamily="18" charset="0"/>
                        <a:ea typeface="宋体" panose="02010600030101010101" pitchFamily="2" charset="-122"/>
                      </a:endParaRPr>
                    </a:p>
                  </a:txBody>
                  <a:tcPr marL="41698" marR="416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algn="just">
                        <a:spcAft>
                          <a:spcPts val="600"/>
                        </a:spcAft>
                      </a:pPr>
                      <a:endParaRPr lang="zh-CN" sz="1200" dirty="0">
                        <a:effectLst/>
                        <a:latin typeface="Times New Roman" panose="02020603050405020304" pitchFamily="18" charset="0"/>
                        <a:ea typeface="宋体" panose="02010600030101010101" pitchFamily="2" charset="-122"/>
                      </a:endParaRPr>
                    </a:p>
                  </a:txBody>
                  <a:tcPr marL="41698" marR="416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600"/>
                        </a:spcAft>
                      </a:pPr>
                      <a:r>
                        <a:rPr lang="en-US" sz="1200" dirty="0">
                          <a:effectLst/>
                          <a:latin typeface="Times New Roman" panose="02020603050405020304" pitchFamily="18" charset="0"/>
                          <a:ea typeface="宋体" panose="02010600030101010101" pitchFamily="2" charset="-122"/>
                        </a:rPr>
                        <a:t>72</a:t>
                      </a:r>
                      <a:endParaRPr lang="zh-CN" sz="1200" dirty="0">
                        <a:effectLst/>
                        <a:latin typeface="Times New Roman" panose="02020603050405020304" pitchFamily="18" charset="0"/>
                        <a:ea typeface="宋体" panose="02010600030101010101" pitchFamily="2" charset="-122"/>
                      </a:endParaRPr>
                    </a:p>
                  </a:txBody>
                  <a:tcPr marL="41698" marR="416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600"/>
                        </a:spcAft>
                      </a:pPr>
                      <a:r>
                        <a:rPr lang="en-US" sz="1200" dirty="0">
                          <a:effectLst/>
                          <a:latin typeface="Times New Roman" panose="02020603050405020304" pitchFamily="18" charset="0"/>
                          <a:ea typeface="宋体" panose="02010600030101010101" pitchFamily="2" charset="-122"/>
                        </a:rPr>
                        <a:t>87</a:t>
                      </a:r>
                      <a:endParaRPr lang="zh-CN" sz="1200" dirty="0">
                        <a:effectLst/>
                        <a:latin typeface="Times New Roman" panose="02020603050405020304" pitchFamily="18" charset="0"/>
                        <a:ea typeface="宋体" panose="02010600030101010101" pitchFamily="2" charset="-122"/>
                      </a:endParaRPr>
                    </a:p>
                  </a:txBody>
                  <a:tcPr marL="41698" marR="416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4"/>
                  </a:ext>
                </a:extLst>
              </a:tr>
              <a:tr h="185096">
                <a:tc vMerge="1">
                  <a:txBody>
                    <a:bodyPr/>
                    <a:lstStyle/>
                    <a:p>
                      <a:endParaRPr lang="zh-CN" altLang="en-US"/>
                    </a:p>
                  </a:txBody>
                  <a:tcPr/>
                </a:tc>
                <a:tc vMerge="1">
                  <a:txBody>
                    <a:bodyPr/>
                    <a:lstStyle/>
                    <a:p>
                      <a:endParaRPr lang="zh-CN" altLang="en-US"/>
                    </a:p>
                  </a:txBody>
                  <a:tcPr/>
                </a:tc>
                <a:tc>
                  <a:txBody>
                    <a:bodyPr/>
                    <a:lstStyle/>
                    <a:p>
                      <a:pPr algn="just">
                        <a:spcAft>
                          <a:spcPts val="600"/>
                        </a:spcAft>
                      </a:pPr>
                      <a:r>
                        <a:rPr lang="en-US" sz="1200" b="1">
                          <a:solidFill>
                            <a:srgbClr val="000000"/>
                          </a:solidFill>
                          <a:effectLst/>
                          <a:latin typeface="Times New Roman" panose="02020603050405020304" pitchFamily="18" charset="0"/>
                          <a:ea typeface="Times New Roman" panose="02020603050405020304" pitchFamily="18" charset="0"/>
                        </a:rPr>
                        <a:t>Top-4/1 (%)</a:t>
                      </a:r>
                      <a:endParaRPr lang="zh-CN" sz="1200">
                        <a:effectLst/>
                        <a:latin typeface="Times New Roman" panose="02020603050405020304" pitchFamily="18" charset="0"/>
                        <a:ea typeface="宋体" panose="02010600030101010101" pitchFamily="2" charset="-122"/>
                      </a:endParaRPr>
                    </a:p>
                  </a:txBody>
                  <a:tcPr marL="41698" marR="416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algn="just">
                        <a:spcAft>
                          <a:spcPts val="600"/>
                        </a:spcAft>
                      </a:pPr>
                      <a:endParaRPr lang="zh-CN" sz="1200" dirty="0">
                        <a:effectLst/>
                        <a:latin typeface="Times New Roman" panose="02020603050405020304" pitchFamily="18" charset="0"/>
                        <a:ea typeface="宋体" panose="02010600030101010101" pitchFamily="2" charset="-122"/>
                      </a:endParaRPr>
                    </a:p>
                  </a:txBody>
                  <a:tcPr marL="41698" marR="416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600"/>
                        </a:spcAft>
                      </a:pPr>
                      <a:r>
                        <a:rPr lang="en-US" sz="1200" dirty="0">
                          <a:solidFill>
                            <a:schemeClr val="accent1"/>
                          </a:solidFill>
                          <a:effectLst/>
                          <a:latin typeface="Times New Roman" panose="02020603050405020304" pitchFamily="18" charset="0"/>
                          <a:ea typeface="宋体" panose="02010600030101010101" pitchFamily="2" charset="-122"/>
                        </a:rPr>
                        <a:t>91</a:t>
                      </a:r>
                      <a:endParaRPr lang="zh-CN" sz="1200" dirty="0">
                        <a:solidFill>
                          <a:schemeClr val="accent1"/>
                        </a:solidFill>
                        <a:effectLst/>
                        <a:latin typeface="Times New Roman" panose="02020603050405020304" pitchFamily="18" charset="0"/>
                        <a:ea typeface="宋体" panose="02010600030101010101" pitchFamily="2" charset="-122"/>
                      </a:endParaRPr>
                    </a:p>
                  </a:txBody>
                  <a:tcPr marL="41698" marR="416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600"/>
                        </a:spcAft>
                      </a:pPr>
                      <a:r>
                        <a:rPr lang="en-US" sz="1200" dirty="0">
                          <a:solidFill>
                            <a:schemeClr val="accent1"/>
                          </a:solidFill>
                          <a:effectLst/>
                          <a:latin typeface="Times New Roman" panose="02020603050405020304" pitchFamily="18" charset="0"/>
                          <a:ea typeface="宋体" panose="02010600030101010101" pitchFamily="2" charset="-122"/>
                        </a:rPr>
                        <a:t>98</a:t>
                      </a:r>
                      <a:endParaRPr lang="zh-CN" sz="1200" dirty="0">
                        <a:solidFill>
                          <a:schemeClr val="accent1"/>
                        </a:solidFill>
                        <a:effectLst/>
                        <a:latin typeface="Times New Roman" panose="02020603050405020304" pitchFamily="18" charset="0"/>
                        <a:ea typeface="宋体" panose="02010600030101010101" pitchFamily="2" charset="-122"/>
                      </a:endParaRPr>
                    </a:p>
                  </a:txBody>
                  <a:tcPr marL="41698" marR="416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5"/>
                  </a:ext>
                </a:extLst>
              </a:tr>
              <a:tr h="177299">
                <a:tc vMerge="1">
                  <a:txBody>
                    <a:bodyPr/>
                    <a:lstStyle/>
                    <a:p>
                      <a:endParaRPr lang="zh-CN" altLang="en-US"/>
                    </a:p>
                  </a:txBody>
                  <a:tcPr/>
                </a:tc>
                <a:tc vMerge="1">
                  <a:txBody>
                    <a:bodyPr/>
                    <a:lstStyle/>
                    <a:p>
                      <a:endParaRPr lang="zh-CN" altLang="en-US"/>
                    </a:p>
                  </a:txBody>
                  <a:tcPr/>
                </a:tc>
                <a:tc>
                  <a:txBody>
                    <a:bodyPr/>
                    <a:lstStyle/>
                    <a:p>
                      <a:pPr algn="just">
                        <a:spcAft>
                          <a:spcPts val="600"/>
                        </a:spcAft>
                      </a:pPr>
                      <a:r>
                        <a:rPr lang="en-US" sz="1200" b="1" dirty="0">
                          <a:solidFill>
                            <a:srgbClr val="000000"/>
                          </a:solidFill>
                          <a:effectLst/>
                          <a:latin typeface="Times New Roman" panose="02020603050405020304" pitchFamily="18" charset="0"/>
                          <a:ea typeface="Times New Roman" panose="02020603050405020304" pitchFamily="18" charset="0"/>
                        </a:rPr>
                        <a:t>Top 1 (%) with 1 dB margin</a:t>
                      </a:r>
                      <a:endParaRPr lang="zh-CN" sz="1200" dirty="0">
                        <a:effectLst/>
                        <a:latin typeface="Times New Roman" panose="02020603050405020304" pitchFamily="18" charset="0"/>
                        <a:ea typeface="宋体" panose="02010600030101010101" pitchFamily="2" charset="-122"/>
                      </a:endParaRPr>
                    </a:p>
                  </a:txBody>
                  <a:tcPr marL="41698" marR="416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algn="just">
                        <a:spcAft>
                          <a:spcPts val="600"/>
                        </a:spcAft>
                      </a:pPr>
                      <a:endParaRPr lang="zh-CN" sz="1200" dirty="0">
                        <a:effectLst/>
                        <a:latin typeface="Times New Roman" panose="02020603050405020304" pitchFamily="18" charset="0"/>
                        <a:ea typeface="宋体" panose="02010600030101010101" pitchFamily="2" charset="-122"/>
                      </a:endParaRPr>
                    </a:p>
                  </a:txBody>
                  <a:tcPr marL="41698" marR="416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600"/>
                        </a:spcAft>
                      </a:pPr>
                      <a:r>
                        <a:rPr lang="en-US" sz="1200" dirty="0">
                          <a:solidFill>
                            <a:schemeClr val="tx1"/>
                          </a:solidFill>
                          <a:effectLst/>
                          <a:latin typeface="Times New Roman" panose="02020603050405020304" pitchFamily="18" charset="0"/>
                          <a:ea typeface="宋体" panose="02010600030101010101" pitchFamily="2" charset="-122"/>
                        </a:rPr>
                        <a:t>69</a:t>
                      </a:r>
                      <a:endParaRPr lang="zh-CN" sz="1200" dirty="0">
                        <a:solidFill>
                          <a:schemeClr val="tx1"/>
                        </a:solidFill>
                        <a:effectLst/>
                        <a:latin typeface="Times New Roman" panose="02020603050405020304" pitchFamily="18" charset="0"/>
                        <a:ea typeface="宋体" panose="02010600030101010101" pitchFamily="2" charset="-122"/>
                      </a:endParaRPr>
                    </a:p>
                  </a:txBody>
                  <a:tcPr marL="41698" marR="416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600"/>
                        </a:spcAft>
                      </a:pPr>
                      <a:r>
                        <a:rPr lang="en-US" sz="1200" dirty="0">
                          <a:solidFill>
                            <a:schemeClr val="tx1"/>
                          </a:solidFill>
                          <a:effectLst/>
                          <a:latin typeface="Times New Roman" panose="02020603050405020304" pitchFamily="18" charset="0"/>
                          <a:ea typeface="宋体" panose="02010600030101010101" pitchFamily="2" charset="-122"/>
                        </a:rPr>
                        <a:t>91</a:t>
                      </a:r>
                      <a:endParaRPr lang="zh-CN" sz="1200" dirty="0">
                        <a:solidFill>
                          <a:schemeClr val="tx1"/>
                        </a:solidFill>
                        <a:effectLst/>
                        <a:latin typeface="Times New Roman" panose="02020603050405020304" pitchFamily="18" charset="0"/>
                        <a:ea typeface="宋体" panose="02010600030101010101" pitchFamily="2" charset="-122"/>
                      </a:endParaRPr>
                    </a:p>
                  </a:txBody>
                  <a:tcPr marL="41698" marR="416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6"/>
                  </a:ext>
                </a:extLst>
              </a:tr>
              <a:tr h="185096">
                <a:tc vMerge="1">
                  <a:txBody>
                    <a:bodyPr/>
                    <a:lstStyle/>
                    <a:p>
                      <a:endParaRPr lang="zh-CN" altLang="en-US"/>
                    </a:p>
                  </a:txBody>
                  <a:tcPr/>
                </a:tc>
                <a:tc rowSpan="2">
                  <a:txBody>
                    <a:bodyPr/>
                    <a:lstStyle/>
                    <a:p>
                      <a:pPr algn="just">
                        <a:spcAft>
                          <a:spcPts val="600"/>
                        </a:spcAft>
                      </a:pPr>
                      <a:r>
                        <a:rPr lang="en-US" sz="1200" b="1" dirty="0">
                          <a:solidFill>
                            <a:srgbClr val="000000"/>
                          </a:solidFill>
                          <a:effectLst/>
                          <a:latin typeface="Times New Roman" panose="02020603050405020304" pitchFamily="18" charset="0"/>
                          <a:ea typeface="Times New Roman" panose="02020603050405020304" pitchFamily="18" charset="0"/>
                        </a:rPr>
                        <a:t>L1-RSRP Diff</a:t>
                      </a:r>
                      <a:endParaRPr lang="zh-CN" sz="1200" dirty="0">
                        <a:effectLst/>
                        <a:latin typeface="Times New Roman" panose="02020603050405020304" pitchFamily="18" charset="0"/>
                        <a:ea typeface="宋体" panose="02010600030101010101" pitchFamily="2" charset="-122"/>
                      </a:endParaRPr>
                    </a:p>
                  </a:txBody>
                  <a:tcPr marL="41698" marR="416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600"/>
                        </a:spcAft>
                      </a:pPr>
                      <a:r>
                        <a:rPr lang="en-US" sz="1200" b="1" dirty="0">
                          <a:solidFill>
                            <a:srgbClr val="000000"/>
                          </a:solidFill>
                          <a:effectLst/>
                          <a:latin typeface="Times New Roman" panose="02020603050405020304" pitchFamily="18" charset="0"/>
                          <a:ea typeface="Times New Roman" panose="02020603050405020304" pitchFamily="18" charset="0"/>
                        </a:rPr>
                        <a:t>Average ideal L1-RSRP diff</a:t>
                      </a:r>
                      <a:r>
                        <a:rPr lang="en-US" sz="1200" b="1" baseline="0" dirty="0">
                          <a:solidFill>
                            <a:srgbClr val="000000"/>
                          </a:solidFill>
                          <a:effectLst/>
                          <a:latin typeface="Times New Roman" panose="02020603050405020304" pitchFamily="18" charset="0"/>
                          <a:ea typeface="Times New Roman" panose="02020603050405020304" pitchFamily="18" charset="0"/>
                        </a:rPr>
                        <a:t> (dB)</a:t>
                      </a:r>
                      <a:endParaRPr lang="zh-CN" sz="1200" dirty="0">
                        <a:effectLst/>
                        <a:latin typeface="Times New Roman" panose="02020603050405020304" pitchFamily="18" charset="0"/>
                        <a:ea typeface="宋体" panose="02010600030101010101" pitchFamily="2" charset="-122"/>
                      </a:endParaRPr>
                    </a:p>
                  </a:txBody>
                  <a:tcPr marL="41698" marR="416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just">
                        <a:spcAft>
                          <a:spcPts val="600"/>
                        </a:spcAft>
                      </a:pPr>
                      <a:r>
                        <a:rPr lang="en-US" altLang="zh-CN" sz="1200" dirty="0">
                          <a:effectLst/>
                          <a:latin typeface="Times New Roman" panose="02020603050405020304" pitchFamily="18" charset="0"/>
                          <a:ea typeface="宋体" panose="02010600030101010101" pitchFamily="2" charset="-122"/>
                        </a:rPr>
                        <a:t>0</a:t>
                      </a:r>
                      <a:endParaRPr lang="zh-CN" sz="1200" dirty="0">
                        <a:effectLst/>
                        <a:latin typeface="Times New Roman" panose="02020603050405020304" pitchFamily="18" charset="0"/>
                        <a:ea typeface="宋体" panose="02010600030101010101" pitchFamily="2" charset="-122"/>
                      </a:endParaRPr>
                    </a:p>
                  </a:txBody>
                  <a:tcPr marL="41698" marR="416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600"/>
                        </a:spcAft>
                      </a:pPr>
                      <a:r>
                        <a:rPr lang="en-US" sz="1200" dirty="0">
                          <a:solidFill>
                            <a:schemeClr val="tx1"/>
                          </a:solidFill>
                          <a:effectLst/>
                          <a:latin typeface="Times New Roman" panose="02020603050405020304" pitchFamily="18" charset="0"/>
                          <a:ea typeface="宋体" panose="02010600030101010101" pitchFamily="2" charset="-122"/>
                        </a:rPr>
                        <a:t>1.3</a:t>
                      </a:r>
                      <a:endParaRPr lang="zh-CN" sz="1200" dirty="0">
                        <a:solidFill>
                          <a:schemeClr val="tx1"/>
                        </a:solidFill>
                        <a:effectLst/>
                        <a:latin typeface="Times New Roman" panose="02020603050405020304" pitchFamily="18" charset="0"/>
                        <a:ea typeface="宋体" panose="02010600030101010101" pitchFamily="2" charset="-122"/>
                      </a:endParaRPr>
                    </a:p>
                  </a:txBody>
                  <a:tcPr marL="41698" marR="416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600"/>
                        </a:spcAft>
                      </a:pPr>
                      <a:r>
                        <a:rPr lang="en-US" sz="1200" dirty="0">
                          <a:solidFill>
                            <a:schemeClr val="tx1"/>
                          </a:solidFill>
                          <a:effectLst/>
                          <a:latin typeface="Times New Roman" panose="02020603050405020304" pitchFamily="18" charset="0"/>
                          <a:ea typeface="宋体" panose="02010600030101010101" pitchFamily="2" charset="-122"/>
                        </a:rPr>
                        <a:t>0.2</a:t>
                      </a:r>
                      <a:endParaRPr lang="zh-CN" sz="1200" dirty="0">
                        <a:solidFill>
                          <a:schemeClr val="tx1"/>
                        </a:solidFill>
                        <a:effectLst/>
                        <a:latin typeface="Times New Roman" panose="02020603050405020304" pitchFamily="18" charset="0"/>
                        <a:ea typeface="宋体" panose="02010600030101010101" pitchFamily="2" charset="-122"/>
                      </a:endParaRPr>
                    </a:p>
                  </a:txBody>
                  <a:tcPr marL="41698" marR="416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7"/>
                  </a:ext>
                </a:extLst>
              </a:tr>
              <a:tr h="391828">
                <a:tc vMerge="1">
                  <a:txBody>
                    <a:bodyPr/>
                    <a:lstStyle/>
                    <a:p>
                      <a:endParaRPr lang="zh-CN" altLang="en-US"/>
                    </a:p>
                  </a:txBody>
                  <a:tcPr/>
                </a:tc>
                <a:tc vMerge="1">
                  <a:txBody>
                    <a:bodyPr/>
                    <a:lstStyle/>
                    <a:p>
                      <a:endParaRPr lang="zh-CN" altLang="en-US"/>
                    </a:p>
                  </a:txBody>
                  <a:tcPr/>
                </a:tc>
                <a:tc>
                  <a:txBody>
                    <a:bodyPr/>
                    <a:lstStyle/>
                    <a:p>
                      <a:pPr algn="just">
                        <a:spcAft>
                          <a:spcPts val="600"/>
                        </a:spcAft>
                      </a:pPr>
                      <a:r>
                        <a:rPr lang="en-US" sz="1200" b="1" dirty="0">
                          <a:solidFill>
                            <a:srgbClr val="000000"/>
                          </a:solidFill>
                          <a:effectLst/>
                          <a:latin typeface="Times New Roman" panose="02020603050405020304" pitchFamily="18" charset="0"/>
                          <a:ea typeface="Times New Roman" panose="02020603050405020304" pitchFamily="18" charset="0"/>
                        </a:rPr>
                        <a:t>Average diff between ideal L1-RSRP and predicted L1-RSRP when Top 1 predicted beam is same as Top 1 genie-aided beam </a:t>
                      </a:r>
                      <a:r>
                        <a:rPr lang="en-US" altLang="zh-CN" sz="1200" b="1" baseline="0" dirty="0">
                          <a:solidFill>
                            <a:srgbClr val="000000"/>
                          </a:solidFill>
                          <a:effectLst/>
                          <a:latin typeface="Times New Roman" panose="02020603050405020304" pitchFamily="18" charset="0"/>
                          <a:ea typeface="Times New Roman" panose="02020603050405020304" pitchFamily="18" charset="0"/>
                        </a:rPr>
                        <a:t>(dB)</a:t>
                      </a:r>
                      <a:endParaRPr lang="zh-CN" sz="1200" dirty="0">
                        <a:effectLst/>
                        <a:latin typeface="Times New Roman" panose="02020603050405020304" pitchFamily="18" charset="0"/>
                        <a:ea typeface="宋体" panose="02010600030101010101" pitchFamily="2" charset="-122"/>
                      </a:endParaRPr>
                    </a:p>
                  </a:txBody>
                  <a:tcPr marL="41698" marR="416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algn="just">
                        <a:spcAft>
                          <a:spcPts val="600"/>
                        </a:spcAft>
                      </a:pPr>
                      <a:endParaRPr lang="zh-CN" sz="1200" dirty="0">
                        <a:effectLst/>
                        <a:latin typeface="Times New Roman" panose="02020603050405020304" pitchFamily="18" charset="0"/>
                        <a:ea typeface="宋体" panose="02010600030101010101" pitchFamily="2" charset="-122"/>
                      </a:endParaRPr>
                    </a:p>
                  </a:txBody>
                  <a:tcPr marL="41698" marR="416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600"/>
                        </a:spcAft>
                      </a:pPr>
                      <a:r>
                        <a:rPr lang="en-US" sz="1200" dirty="0">
                          <a:solidFill>
                            <a:schemeClr val="tx1"/>
                          </a:solidFill>
                          <a:effectLst/>
                          <a:latin typeface="Times New Roman" panose="02020603050405020304" pitchFamily="18" charset="0"/>
                          <a:ea typeface="宋体" panose="02010600030101010101" pitchFamily="2" charset="-122"/>
                        </a:rPr>
                        <a:t>2.3</a:t>
                      </a:r>
                      <a:endParaRPr lang="zh-CN" sz="1200" dirty="0">
                        <a:solidFill>
                          <a:schemeClr val="tx1"/>
                        </a:solidFill>
                        <a:effectLst/>
                        <a:latin typeface="Times New Roman" panose="02020603050405020304" pitchFamily="18" charset="0"/>
                        <a:ea typeface="宋体" panose="02010600030101010101" pitchFamily="2" charset="-122"/>
                      </a:endParaRPr>
                    </a:p>
                  </a:txBody>
                  <a:tcPr marL="41698" marR="416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600"/>
                        </a:spcAft>
                      </a:pPr>
                      <a:r>
                        <a:rPr lang="en-US" sz="1200" dirty="0">
                          <a:solidFill>
                            <a:schemeClr val="tx1"/>
                          </a:solidFill>
                          <a:effectLst/>
                          <a:latin typeface="Times New Roman" panose="02020603050405020304" pitchFamily="18" charset="0"/>
                          <a:ea typeface="宋体" panose="02010600030101010101" pitchFamily="2" charset="-122"/>
                        </a:rPr>
                        <a:t>0.4</a:t>
                      </a:r>
                      <a:endParaRPr lang="zh-CN" sz="1200" dirty="0">
                        <a:solidFill>
                          <a:schemeClr val="tx1"/>
                        </a:solidFill>
                        <a:effectLst/>
                        <a:latin typeface="Times New Roman" panose="02020603050405020304" pitchFamily="18" charset="0"/>
                        <a:ea typeface="宋体" panose="02010600030101010101" pitchFamily="2" charset="-122"/>
                      </a:endParaRPr>
                    </a:p>
                  </a:txBody>
                  <a:tcPr marL="41698" marR="416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8"/>
                  </a:ext>
                </a:extLst>
              </a:tr>
              <a:tr h="217745">
                <a:tc vMerge="1">
                  <a:txBody>
                    <a:bodyPr/>
                    <a:lstStyle/>
                    <a:p>
                      <a:endParaRPr lang="zh-CN" altLang="en-US"/>
                    </a:p>
                  </a:txBody>
                  <a:tcPr/>
                </a:tc>
                <a:tc>
                  <a:txBody>
                    <a:bodyPr/>
                    <a:lstStyle/>
                    <a:p>
                      <a:pPr algn="just">
                        <a:spcAft>
                          <a:spcPts val="600"/>
                        </a:spcAft>
                      </a:pPr>
                      <a:r>
                        <a:rPr lang="en-US" sz="1200" b="1" dirty="0">
                          <a:solidFill>
                            <a:srgbClr val="000000"/>
                          </a:solidFill>
                          <a:effectLst/>
                          <a:latin typeface="Times New Roman" panose="02020603050405020304" pitchFamily="18" charset="0"/>
                          <a:ea typeface="Times New Roman" panose="02020603050405020304" pitchFamily="18" charset="0"/>
                        </a:rPr>
                        <a:t>System performance</a:t>
                      </a:r>
                      <a:endParaRPr lang="zh-CN" sz="1200" dirty="0">
                        <a:effectLst/>
                        <a:latin typeface="Times New Roman" panose="02020603050405020304" pitchFamily="18" charset="0"/>
                        <a:ea typeface="宋体" panose="02010600030101010101" pitchFamily="2" charset="-122"/>
                      </a:endParaRPr>
                    </a:p>
                  </a:txBody>
                  <a:tcPr marL="41698" marR="416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600"/>
                        </a:spcAft>
                      </a:pPr>
                      <a:r>
                        <a:rPr lang="en-US" sz="1200" b="1" dirty="0">
                          <a:solidFill>
                            <a:srgbClr val="000000"/>
                          </a:solidFill>
                          <a:effectLst/>
                          <a:latin typeface="Times New Roman" panose="02020603050405020304" pitchFamily="18" charset="0"/>
                          <a:ea typeface="Times New Roman" panose="02020603050405020304" pitchFamily="18" charset="0"/>
                        </a:rPr>
                        <a:t>RS overhead Reduction (%): Option 1</a:t>
                      </a:r>
                      <a:endParaRPr lang="zh-CN" sz="1200" dirty="0">
                        <a:effectLst/>
                        <a:latin typeface="Times New Roman" panose="02020603050405020304" pitchFamily="18" charset="0"/>
                        <a:ea typeface="宋体" panose="02010600030101010101" pitchFamily="2" charset="-122"/>
                      </a:endParaRPr>
                    </a:p>
                  </a:txBody>
                  <a:tcPr marL="41698" marR="4169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600"/>
                        </a:spcAft>
                      </a:pPr>
                      <a:r>
                        <a:rPr lang="en-US" altLang="zh-CN" sz="1200" dirty="0">
                          <a:solidFill>
                            <a:schemeClr val="tx1"/>
                          </a:solidFill>
                          <a:effectLst/>
                          <a:latin typeface="Times New Roman" panose="02020603050405020304" pitchFamily="18" charset="0"/>
                          <a:ea typeface="宋体" panose="02010600030101010101" pitchFamily="2" charset="-122"/>
                        </a:rPr>
                        <a:t>0</a:t>
                      </a:r>
                      <a:endParaRPr lang="zh-CN" sz="1200" dirty="0">
                        <a:solidFill>
                          <a:schemeClr val="tx1"/>
                        </a:solidFill>
                        <a:effectLst/>
                        <a:latin typeface="Times New Roman" panose="02020603050405020304" pitchFamily="18" charset="0"/>
                        <a:ea typeface="宋体" panose="02010600030101010101" pitchFamily="2" charset="-122"/>
                      </a:endParaRPr>
                    </a:p>
                  </a:txBody>
                  <a:tcPr marL="41698" marR="416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just">
                        <a:spcAft>
                          <a:spcPts val="600"/>
                        </a:spcAft>
                      </a:pPr>
                      <a:r>
                        <a:rPr lang="en-US" altLang="zh-CN" sz="1200" dirty="0">
                          <a:solidFill>
                            <a:schemeClr val="accent1"/>
                          </a:solidFill>
                          <a:effectLst/>
                          <a:latin typeface="Times New Roman" panose="02020603050405020304" pitchFamily="18" charset="0"/>
                          <a:ea typeface="+mn-ea"/>
                        </a:rPr>
                        <a:t>75%</a:t>
                      </a:r>
                      <a:endParaRPr lang="zh-CN" altLang="zh-CN" sz="1200" dirty="0">
                        <a:solidFill>
                          <a:schemeClr val="accent1"/>
                        </a:solidFill>
                        <a:effectLst/>
                        <a:latin typeface="Times New Roman" panose="02020603050405020304" pitchFamily="18" charset="0"/>
                        <a:ea typeface="+mn-ea"/>
                      </a:endParaRPr>
                    </a:p>
                  </a:txBody>
                  <a:tcPr marL="41698" marR="416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10020"/>
                  </a:ext>
                </a:extLst>
              </a:tr>
              <a:tr h="848944">
                <a:tc gridSpan="6">
                  <a:txBody>
                    <a:bodyPr/>
                    <a:lstStyle/>
                    <a:p>
                      <a:pPr algn="just">
                        <a:lnSpc>
                          <a:spcPct val="90000"/>
                        </a:lnSpc>
                        <a:spcAft>
                          <a:spcPts val="0"/>
                        </a:spcAft>
                      </a:pPr>
                      <a:r>
                        <a:rPr lang="en-US" sz="1200" dirty="0">
                          <a:effectLst/>
                          <a:latin typeface="Times New Roman" panose="02020603050405020304" pitchFamily="18" charset="0"/>
                          <a:ea typeface="宋体" panose="02010600030101010101" pitchFamily="2" charset="-122"/>
                        </a:rPr>
                        <a:t>Note: </a:t>
                      </a:r>
                      <a:endParaRPr lang="zh-CN" sz="1200" dirty="0">
                        <a:effectLst/>
                        <a:latin typeface="Times New Roman" panose="02020603050405020304" pitchFamily="18" charset="0"/>
                        <a:ea typeface="宋体" panose="02010600030101010101" pitchFamily="2" charset="-122"/>
                      </a:endParaRPr>
                    </a:p>
                    <a:p>
                      <a:pPr marL="228600" lvl="0" indent="-228600" algn="just">
                        <a:lnSpc>
                          <a:spcPct val="90000"/>
                        </a:lnSpc>
                        <a:spcAft>
                          <a:spcPts val="0"/>
                        </a:spcAft>
                        <a:buFont typeface="Symbol" panose="05050102010706020507" pitchFamily="18" charset="2"/>
                        <a:buChar char=""/>
                      </a:pPr>
                      <a:r>
                        <a:rPr lang="en-US" sz="1200" dirty="0">
                          <a:effectLst/>
                          <a:latin typeface="Times New Roman" panose="02020603050405020304" pitchFamily="18" charset="0"/>
                          <a:ea typeface="宋体" panose="02010600030101010101" pitchFamily="2" charset="-122"/>
                        </a:rPr>
                        <a:t>UE side model is assumed </a:t>
                      </a:r>
                      <a:endParaRPr lang="zh-CN" sz="1200" dirty="0">
                        <a:effectLst/>
                        <a:latin typeface="Times New Roman" panose="02020603050405020304" pitchFamily="18" charset="0"/>
                        <a:ea typeface="宋体" panose="02010600030101010101" pitchFamily="2" charset="-122"/>
                      </a:endParaRPr>
                    </a:p>
                    <a:p>
                      <a:pPr marL="228600" lvl="0" indent="-228600" algn="just">
                        <a:lnSpc>
                          <a:spcPct val="90000"/>
                        </a:lnSpc>
                        <a:spcAft>
                          <a:spcPts val="0"/>
                        </a:spcAft>
                        <a:buFont typeface="Symbol" panose="05050102010706020507" pitchFamily="18" charset="2"/>
                        <a:buChar char=""/>
                      </a:pPr>
                      <a:r>
                        <a:rPr lang="en-US" sz="1200" dirty="0">
                          <a:effectLst/>
                          <a:latin typeface="Times New Roman" panose="02020603050405020304" pitchFamily="18" charset="0"/>
                          <a:ea typeface="宋体" panose="02010600030101010101" pitchFamily="2" charset="-122"/>
                        </a:rPr>
                        <a:t>AI scheme </a:t>
                      </a:r>
                      <a:endParaRPr lang="zh-CN" sz="1200" dirty="0">
                        <a:effectLst/>
                        <a:latin typeface="Times New Roman" panose="02020603050405020304" pitchFamily="18" charset="0"/>
                        <a:ea typeface="宋体" panose="02010600030101010101" pitchFamily="2" charset="-122"/>
                      </a:endParaRPr>
                    </a:p>
                    <a:p>
                      <a:pPr marL="342900" lvl="0" indent="-342900" algn="just">
                        <a:lnSpc>
                          <a:spcPct val="90000"/>
                        </a:lnSpc>
                        <a:spcAft>
                          <a:spcPts val="0"/>
                        </a:spcAft>
                        <a:buFont typeface="Times New Roman" panose="02020603050405020304" pitchFamily="18" charset="0"/>
                        <a:buChar char="-"/>
                      </a:pPr>
                      <a:r>
                        <a:rPr lang="en-US" sz="1200" dirty="0">
                          <a:effectLst/>
                          <a:latin typeface="Times New Roman" panose="02020603050405020304" pitchFamily="18" charset="0"/>
                          <a:ea typeface="Times New Roman" panose="02020603050405020304" pitchFamily="18" charset="0"/>
                        </a:rPr>
                        <a:t>Scheme 1: Variable set B with 64 beam pairs, with L1-RSRP and beam pair ID as input</a:t>
                      </a:r>
                      <a:endParaRPr lang="zh-CN" sz="1200" dirty="0">
                        <a:effectLst/>
                        <a:latin typeface="Times New Roman" panose="02020603050405020304" pitchFamily="18" charset="0"/>
                        <a:ea typeface="Times New Roman" panose="02020603050405020304" pitchFamily="18" charset="0"/>
                      </a:endParaRPr>
                    </a:p>
                    <a:p>
                      <a:pPr marL="342900" lvl="0" indent="-342900" algn="just">
                        <a:lnSpc>
                          <a:spcPct val="90000"/>
                        </a:lnSpc>
                        <a:spcAft>
                          <a:spcPts val="0"/>
                        </a:spcAft>
                        <a:buFont typeface="Times New Roman" panose="02020603050405020304" pitchFamily="18" charset="0"/>
                        <a:buChar char="-"/>
                      </a:pPr>
                      <a:r>
                        <a:rPr lang="en-US" sz="1200" dirty="0">
                          <a:effectLst/>
                          <a:latin typeface="Times New Roman" panose="02020603050405020304" pitchFamily="18" charset="0"/>
                          <a:ea typeface="Times New Roman" panose="02020603050405020304" pitchFamily="18" charset="0"/>
                        </a:rPr>
                        <a:t>Scheme 2: Fixed set B with 64 beam pairs, with L1-RSRP as input</a:t>
                      </a:r>
                      <a:endParaRPr lang="zh-CN" sz="1200" dirty="0">
                        <a:effectLst/>
                        <a:latin typeface="Times New Roman" panose="02020603050405020304" pitchFamily="18" charset="0"/>
                        <a:ea typeface="Times New Roman" panose="02020603050405020304" pitchFamily="18" charset="0"/>
                      </a:endParaRPr>
                    </a:p>
                  </a:txBody>
                  <a:tcPr marL="41698" marR="416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21"/>
                  </a:ext>
                </a:extLst>
              </a:tr>
            </a:tbl>
          </a:graphicData>
        </a:graphic>
      </p:graphicFrame>
      <p:sp>
        <p:nvSpPr>
          <p:cNvPr id="5" name="矩形 4"/>
          <p:cNvSpPr/>
          <p:nvPr/>
        </p:nvSpPr>
        <p:spPr>
          <a:xfrm>
            <a:off x="715224" y="869627"/>
            <a:ext cx="10800784" cy="369332"/>
          </a:xfrm>
          <a:prstGeom prst="rect">
            <a:avLst/>
          </a:prstGeom>
        </p:spPr>
        <p:txBody>
          <a:bodyPr wrap="square">
            <a:spAutoFit/>
          </a:bodyPr>
          <a:lstStyle/>
          <a:p>
            <a:pPr algn="ctr">
              <a:spcAft>
                <a:spcPts val="600"/>
              </a:spcAft>
            </a:pPr>
            <a:r>
              <a:rPr lang="en-US" altLang="zh-CN" b="1" dirty="0">
                <a:latin typeface="Times New Roman" panose="02020603050405020304" pitchFamily="18" charset="0"/>
              </a:rPr>
              <a:t>Table 1. Evaluation results for BM-Case1 without model generalization for </a:t>
            </a:r>
            <a:r>
              <a:rPr lang="en-US" altLang="zh-CN" b="1" dirty="0" err="1">
                <a:latin typeface="Times New Roman" panose="02020603050405020304" pitchFamily="18" charset="0"/>
              </a:rPr>
              <a:t>Tx</a:t>
            </a:r>
            <a:r>
              <a:rPr lang="en-US" altLang="zh-CN" b="1" dirty="0">
                <a:latin typeface="Times New Roman" panose="02020603050405020304" pitchFamily="18" charset="0"/>
              </a:rPr>
              <a:t>-Rx beam pair prediction</a:t>
            </a:r>
            <a:endParaRPr lang="zh-CN" altLang="zh-CN" dirty="0">
              <a:latin typeface="Times New Roman" panose="02020603050405020304" pitchFamily="18" charset="0"/>
            </a:endParaRPr>
          </a:p>
        </p:txBody>
      </p:sp>
      <p:sp>
        <p:nvSpPr>
          <p:cNvPr id="4" name="文本框 3"/>
          <p:cNvSpPr txBox="1"/>
          <p:nvPr/>
        </p:nvSpPr>
        <p:spPr>
          <a:xfrm>
            <a:off x="649010" y="6157551"/>
            <a:ext cx="10930371" cy="646331"/>
          </a:xfrm>
          <a:prstGeom prst="rect">
            <a:avLst/>
          </a:prstGeom>
          <a:noFill/>
          <a:ln w="28575">
            <a:solidFill>
              <a:schemeClr val="accent1"/>
            </a:solidFill>
          </a:ln>
        </p:spPr>
        <p:txBody>
          <a:bodyPr wrap="square" rtlCol="0">
            <a:spAutoFit/>
          </a:bodyPr>
          <a:lstStyle/>
          <a:p>
            <a:r>
              <a:rPr lang="en-US" altLang="zh-CN" dirty="0">
                <a:solidFill>
                  <a:schemeClr val="accent1"/>
                </a:solidFill>
              </a:rPr>
              <a:t>Observation: Scheme 2 can provide 98% beam prediction accuracy and Scheme 1 can provide 91% beam prediction accuracy with Top-4 predicted beams based on only 25% RS overhead of exhaustive beam sweeping.</a:t>
            </a:r>
            <a:endParaRPr lang="zh-CN" altLang="en-US" dirty="0">
              <a:solidFill>
                <a:schemeClr val="accent1"/>
              </a:solidFill>
            </a:endParaRPr>
          </a:p>
        </p:txBody>
      </p:sp>
    </p:spTree>
    <p:extLst>
      <p:ext uri="{BB962C8B-B14F-4D97-AF65-F5344CB8AC3E}">
        <p14:creationId xmlns:p14="http://schemas.microsoft.com/office/powerpoint/2010/main" val="9740283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p:nvPr/>
        </p:nvPicPr>
        <p:blipFill>
          <a:blip r:embed="rId2"/>
          <a:stretch>
            <a:fillRect/>
          </a:stretch>
        </p:blipFill>
        <p:spPr>
          <a:xfrm>
            <a:off x="208232" y="3243625"/>
            <a:ext cx="5549774" cy="2781304"/>
          </a:xfrm>
          <a:prstGeom prst="rect">
            <a:avLst/>
          </a:prstGeom>
        </p:spPr>
      </p:pic>
      <p:sp>
        <p:nvSpPr>
          <p:cNvPr id="3" name="矩形 2"/>
          <p:cNvSpPr/>
          <p:nvPr/>
        </p:nvSpPr>
        <p:spPr>
          <a:xfrm>
            <a:off x="-48279" y="6292641"/>
            <a:ext cx="6096000" cy="276999"/>
          </a:xfrm>
          <a:prstGeom prst="rect">
            <a:avLst/>
          </a:prstGeom>
        </p:spPr>
        <p:txBody>
          <a:bodyPr>
            <a:spAutoFit/>
          </a:bodyPr>
          <a:lstStyle/>
          <a:p>
            <a:pPr algn="ctr">
              <a:spcAft>
                <a:spcPts val="600"/>
              </a:spcAft>
            </a:pPr>
            <a:r>
              <a:rPr lang="en-US" altLang="zh-CN" sz="1200" dirty="0">
                <a:latin typeface="Times New Roman" panose="02020603050405020304" pitchFamily="18" charset="0"/>
              </a:rPr>
              <a:t>Figure 1, Scheme 1 of AI based beam prediction for BM case 2</a:t>
            </a:r>
            <a:endParaRPr lang="zh-CN" altLang="zh-CN" sz="1200" dirty="0">
              <a:latin typeface="Times New Roman" panose="02020603050405020304" pitchFamily="18" charset="0"/>
            </a:endParaRPr>
          </a:p>
        </p:txBody>
      </p:sp>
      <p:pic>
        <p:nvPicPr>
          <p:cNvPr id="6" name="图片 5"/>
          <p:cNvPicPr/>
          <p:nvPr/>
        </p:nvPicPr>
        <p:blipFill>
          <a:blip r:embed="rId3"/>
          <a:stretch>
            <a:fillRect/>
          </a:stretch>
        </p:blipFill>
        <p:spPr>
          <a:xfrm>
            <a:off x="5981627" y="3243625"/>
            <a:ext cx="5968950" cy="2781304"/>
          </a:xfrm>
          <a:prstGeom prst="rect">
            <a:avLst/>
          </a:prstGeom>
        </p:spPr>
      </p:pic>
      <p:sp>
        <p:nvSpPr>
          <p:cNvPr id="7" name="矩形 6"/>
          <p:cNvSpPr/>
          <p:nvPr/>
        </p:nvSpPr>
        <p:spPr>
          <a:xfrm>
            <a:off x="5872989" y="6292641"/>
            <a:ext cx="6096000" cy="276999"/>
          </a:xfrm>
          <a:prstGeom prst="rect">
            <a:avLst/>
          </a:prstGeom>
        </p:spPr>
        <p:txBody>
          <a:bodyPr>
            <a:spAutoFit/>
          </a:bodyPr>
          <a:lstStyle/>
          <a:p>
            <a:pPr algn="ctr">
              <a:spcAft>
                <a:spcPts val="600"/>
              </a:spcAft>
            </a:pPr>
            <a:r>
              <a:rPr lang="en-US" altLang="zh-CN" sz="1200" dirty="0">
                <a:latin typeface="Times New Roman" panose="02020603050405020304" pitchFamily="18" charset="0"/>
              </a:rPr>
              <a:t>Figure 2, Scheme 2 of AI based beam prediction for BM case 2</a:t>
            </a:r>
            <a:endParaRPr lang="zh-CN" altLang="zh-CN" sz="1200" dirty="0">
              <a:latin typeface="Times New Roman" panose="02020603050405020304" pitchFamily="18" charset="0"/>
            </a:endParaRPr>
          </a:p>
        </p:txBody>
      </p:sp>
      <p:sp>
        <p:nvSpPr>
          <p:cNvPr id="9" name="标题 1"/>
          <p:cNvSpPr txBox="1">
            <a:spLocks/>
          </p:cNvSpPr>
          <p:nvPr/>
        </p:nvSpPr>
        <p:spPr>
          <a:xfrm>
            <a:off x="334978" y="111095"/>
            <a:ext cx="10820702" cy="811851"/>
          </a:xfrm>
          <a:prstGeom prst="rect">
            <a:avLst/>
          </a:prstGeom>
        </p:spPr>
        <p:txBody>
          <a:bodyPr vert="horz" lIns="91440" tIns="45720" rIns="91440" bIns="45720" rtlCol="0" anchor="b">
            <a:normAutofit fontScale="70000" lnSpcReduction="20000"/>
          </a:bodyPr>
          <a:lstStyle>
            <a:lvl1pPr marL="0" algn="l" defTabSz="914400" rtl="0" eaLnBrk="1" latinLnBrk="0" hangingPunct="1">
              <a:lnSpc>
                <a:spcPct val="85000"/>
              </a:lnSpc>
              <a:spcBef>
                <a:spcPct val="0"/>
              </a:spcBef>
              <a:buNone/>
              <a:defRPr sz="4800" kern="1200" spc="-50" baseline="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1pPr>
          </a:lstStyle>
          <a:p>
            <a:r>
              <a:rPr lang="en-US" altLang="zh-CN" dirty="0"/>
              <a:t>Beam management- Performance </a:t>
            </a:r>
            <a:r>
              <a:rPr lang="en-US" altLang="zh-CN" dirty="0" smtClean="0"/>
              <a:t>for </a:t>
            </a:r>
            <a:r>
              <a:rPr lang="en-US" altLang="zh-CN" dirty="0"/>
              <a:t>BM-case2 (1/2)</a:t>
            </a:r>
            <a:endParaRPr lang="zh-CN" altLang="en-US" dirty="0"/>
          </a:p>
        </p:txBody>
      </p:sp>
      <p:sp>
        <p:nvSpPr>
          <p:cNvPr id="8" name="内容占位符 7"/>
          <p:cNvSpPr>
            <a:spLocks noGrp="1"/>
          </p:cNvSpPr>
          <p:nvPr>
            <p:ph idx="1"/>
          </p:nvPr>
        </p:nvSpPr>
        <p:spPr>
          <a:xfrm>
            <a:off x="1097280" y="1085653"/>
            <a:ext cx="10058400" cy="5044280"/>
          </a:xfrm>
        </p:spPr>
        <p:txBody>
          <a:bodyPr>
            <a:normAutofit/>
          </a:bodyPr>
          <a:lstStyle/>
          <a:p>
            <a:r>
              <a:rPr lang="en-US" altLang="zh-CN" sz="2000" dirty="0" smtClean="0"/>
              <a:t> </a:t>
            </a:r>
            <a:r>
              <a:rPr lang="en-US" altLang="zh-CN" sz="2000" dirty="0">
                <a:latin typeface="Times" panose="02020603050405020304" pitchFamily="18" charset="0"/>
                <a:ea typeface="Batang"/>
                <a:cs typeface="Times New Roman" panose="02020603050405020304" pitchFamily="18" charset="0"/>
              </a:rPr>
              <a:t>Sub-use case in BM Case2</a:t>
            </a:r>
          </a:p>
          <a:p>
            <a:pPr lvl="1"/>
            <a:r>
              <a:rPr lang="en-US" altLang="zh-CN" sz="1800" dirty="0"/>
              <a:t> Scheme 1:the periodicity of latest measurement instances is same as that of future time instances. And the beam results of future time instance can’t be considered as AI/ML model input.</a:t>
            </a:r>
          </a:p>
          <a:p>
            <a:pPr lvl="1"/>
            <a:r>
              <a:rPr lang="en-US" altLang="zh-CN" sz="1800" dirty="0"/>
              <a:t>Scheme 2: the periodicity of latest measurement instances is L times of the periodicity of future time instances. And the beam results of the long periodicity can be considered as AI/ML model input which means a sliding window can be provided by this use case.</a:t>
            </a:r>
          </a:p>
          <a:p>
            <a:pPr lvl="1"/>
            <a:endParaRPr lang="zh-CN" altLang="en-US" sz="1800" dirty="0"/>
          </a:p>
        </p:txBody>
      </p:sp>
    </p:spTree>
    <p:extLst>
      <p:ext uri="{BB962C8B-B14F-4D97-AF65-F5344CB8AC3E}">
        <p14:creationId xmlns:p14="http://schemas.microsoft.com/office/powerpoint/2010/main" val="7514295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715224" y="869627"/>
            <a:ext cx="10800784" cy="369332"/>
          </a:xfrm>
          <a:prstGeom prst="rect">
            <a:avLst/>
          </a:prstGeom>
        </p:spPr>
        <p:txBody>
          <a:bodyPr wrap="square">
            <a:spAutoFit/>
          </a:bodyPr>
          <a:lstStyle/>
          <a:p>
            <a:pPr algn="ctr">
              <a:spcAft>
                <a:spcPts val="600"/>
              </a:spcAft>
            </a:pPr>
            <a:r>
              <a:rPr lang="en-US" altLang="zh-CN" b="1" dirty="0">
                <a:latin typeface="Times New Roman" panose="02020603050405020304" pitchFamily="18" charset="0"/>
              </a:rPr>
              <a:t>Table 2. Evaluation results for BM-Case2 without model generalization for </a:t>
            </a:r>
            <a:r>
              <a:rPr lang="en-US" altLang="zh-CN" b="1" dirty="0" err="1">
                <a:latin typeface="Times New Roman" panose="02020603050405020304" pitchFamily="18" charset="0"/>
              </a:rPr>
              <a:t>Tx</a:t>
            </a:r>
            <a:r>
              <a:rPr lang="en-US" altLang="zh-CN" b="1" dirty="0">
                <a:latin typeface="Times New Roman" panose="02020603050405020304" pitchFamily="18" charset="0"/>
              </a:rPr>
              <a:t>-Rx beam pair prediction</a:t>
            </a:r>
            <a:endParaRPr lang="zh-CN" altLang="zh-CN" dirty="0">
              <a:latin typeface="Times New Roman" panose="02020603050405020304" pitchFamily="18"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618922250"/>
              </p:ext>
            </p:extLst>
          </p:nvPr>
        </p:nvGraphicFramePr>
        <p:xfrm>
          <a:off x="126749" y="1138305"/>
          <a:ext cx="11760450" cy="5019246"/>
        </p:xfrm>
        <a:graphic>
          <a:graphicData uri="http://schemas.openxmlformats.org/drawingml/2006/table">
            <a:tbl>
              <a:tblPr firstRow="1" firstCol="1" bandRow="1"/>
              <a:tblGrid>
                <a:gridCol w="1808632">
                  <a:extLst>
                    <a:ext uri="{9D8B030D-6E8A-4147-A177-3AD203B41FA5}">
                      <a16:colId xmlns:a16="http://schemas.microsoft.com/office/drawing/2014/main" val="20000"/>
                    </a:ext>
                  </a:extLst>
                </a:gridCol>
                <a:gridCol w="2331125">
                  <a:extLst>
                    <a:ext uri="{9D8B030D-6E8A-4147-A177-3AD203B41FA5}">
                      <a16:colId xmlns:a16="http://schemas.microsoft.com/office/drawing/2014/main" val="20001"/>
                    </a:ext>
                  </a:extLst>
                </a:gridCol>
                <a:gridCol w="3456597">
                  <a:extLst>
                    <a:ext uri="{9D8B030D-6E8A-4147-A177-3AD203B41FA5}">
                      <a16:colId xmlns:a16="http://schemas.microsoft.com/office/drawing/2014/main" val="20002"/>
                    </a:ext>
                  </a:extLst>
                </a:gridCol>
                <a:gridCol w="1338446">
                  <a:extLst>
                    <a:ext uri="{9D8B030D-6E8A-4147-A177-3AD203B41FA5}">
                      <a16:colId xmlns:a16="http://schemas.microsoft.com/office/drawing/2014/main" val="20003"/>
                    </a:ext>
                  </a:extLst>
                </a:gridCol>
                <a:gridCol w="1412825">
                  <a:extLst>
                    <a:ext uri="{9D8B030D-6E8A-4147-A177-3AD203B41FA5}">
                      <a16:colId xmlns:a16="http://schemas.microsoft.com/office/drawing/2014/main" val="20004"/>
                    </a:ext>
                  </a:extLst>
                </a:gridCol>
                <a:gridCol w="1412825">
                  <a:extLst>
                    <a:ext uri="{9D8B030D-6E8A-4147-A177-3AD203B41FA5}">
                      <a16:colId xmlns:a16="http://schemas.microsoft.com/office/drawing/2014/main" val="20005"/>
                    </a:ext>
                  </a:extLst>
                </a:gridCol>
              </a:tblGrid>
              <a:tr h="172714">
                <a:tc rowSpan="8">
                  <a:txBody>
                    <a:bodyPr/>
                    <a:lstStyle/>
                    <a:p>
                      <a:pPr algn="just">
                        <a:spcAft>
                          <a:spcPts val="600"/>
                        </a:spcAft>
                      </a:pPr>
                      <a:r>
                        <a:rPr lang="en-US" sz="1200" b="1" dirty="0">
                          <a:effectLst/>
                          <a:latin typeface="Times New Roman" panose="02020603050405020304" pitchFamily="18" charset="0"/>
                          <a:ea typeface="宋体" panose="02010600030101010101" pitchFamily="2" charset="-122"/>
                        </a:rPr>
                        <a:t>Assumptions</a:t>
                      </a:r>
                      <a:endParaRPr lang="zh-CN" sz="1200" dirty="0">
                        <a:effectLst/>
                        <a:latin typeface="Times New Roman" panose="02020603050405020304" pitchFamily="18" charset="0"/>
                        <a:ea typeface="宋体" panose="02010600030101010101" pitchFamily="2" charset="-122"/>
                      </a:endParaRPr>
                    </a:p>
                  </a:txBody>
                  <a:tcPr marL="35328" marR="35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just">
                        <a:spcAft>
                          <a:spcPts val="600"/>
                        </a:spcAft>
                      </a:pPr>
                      <a:r>
                        <a:rPr lang="en-US" sz="1200" b="1">
                          <a:effectLst/>
                          <a:latin typeface="Times New Roman" panose="02020603050405020304" pitchFamily="18" charset="0"/>
                          <a:ea typeface="Times New Roman" panose="02020603050405020304" pitchFamily="18" charset="0"/>
                        </a:rPr>
                        <a:t>Number of beam pairs in Set A</a:t>
                      </a:r>
                      <a:endParaRPr lang="zh-CN" sz="1200">
                        <a:effectLst/>
                        <a:latin typeface="Times New Roman" panose="02020603050405020304" pitchFamily="18" charset="0"/>
                        <a:ea typeface="宋体" panose="02010600030101010101" pitchFamily="2" charset="-122"/>
                      </a:endParaRPr>
                    </a:p>
                  </a:txBody>
                  <a:tcPr marL="35328" marR="35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just">
                        <a:spcAft>
                          <a:spcPts val="600"/>
                        </a:spcAft>
                      </a:pPr>
                      <a:endParaRPr lang="zh-CN" sz="1200">
                        <a:effectLst/>
                        <a:latin typeface="Times New Roman" panose="02020603050405020304" pitchFamily="18" charset="0"/>
                        <a:ea typeface="宋体" panose="02010600030101010101" pitchFamily="2" charset="-122"/>
                      </a:endParaRPr>
                    </a:p>
                  </a:txBody>
                  <a:tcPr marL="35328" marR="35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just">
                        <a:spcAft>
                          <a:spcPts val="600"/>
                        </a:spcAft>
                      </a:pPr>
                      <a:r>
                        <a:rPr lang="en-US" sz="1200">
                          <a:effectLst/>
                          <a:latin typeface="Times New Roman" panose="02020603050405020304" pitchFamily="18" charset="0"/>
                          <a:ea typeface="宋体" panose="02010600030101010101" pitchFamily="2" charset="-122"/>
                        </a:rPr>
                        <a:t>256</a:t>
                      </a:r>
                      <a:endParaRPr lang="zh-CN" sz="1200">
                        <a:effectLst/>
                        <a:latin typeface="Times New Roman" panose="02020603050405020304" pitchFamily="18" charset="0"/>
                        <a:ea typeface="宋体" panose="02010600030101010101" pitchFamily="2" charset="-122"/>
                      </a:endParaRPr>
                    </a:p>
                  </a:txBody>
                  <a:tcPr marL="35328" marR="35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0"/>
                  </a:ext>
                </a:extLst>
              </a:tr>
              <a:tr h="172714">
                <a:tc vMerge="1">
                  <a:txBody>
                    <a:bodyPr/>
                    <a:lstStyle/>
                    <a:p>
                      <a:endParaRPr lang="zh-CN" altLang="en-US"/>
                    </a:p>
                  </a:txBody>
                  <a:tcPr/>
                </a:tc>
                <a:tc gridSpan="2">
                  <a:txBody>
                    <a:bodyPr/>
                    <a:lstStyle/>
                    <a:p>
                      <a:pPr algn="just">
                        <a:spcAft>
                          <a:spcPts val="600"/>
                        </a:spcAft>
                      </a:pPr>
                      <a:r>
                        <a:rPr lang="en-US" sz="1200" b="1">
                          <a:effectLst/>
                          <a:latin typeface="Times New Roman" panose="02020603050405020304" pitchFamily="18" charset="0"/>
                          <a:ea typeface="Times New Roman" panose="02020603050405020304" pitchFamily="18" charset="0"/>
                        </a:rPr>
                        <a:t>Number of beam pairs in Set B</a:t>
                      </a:r>
                      <a:endParaRPr lang="zh-CN" sz="1200">
                        <a:effectLst/>
                        <a:latin typeface="Times New Roman" panose="02020603050405020304" pitchFamily="18" charset="0"/>
                        <a:ea typeface="宋体" panose="02010600030101010101" pitchFamily="2" charset="-122"/>
                      </a:endParaRPr>
                    </a:p>
                  </a:txBody>
                  <a:tcPr marL="35328" marR="35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just">
                        <a:spcAft>
                          <a:spcPts val="600"/>
                        </a:spcAft>
                      </a:pPr>
                      <a:endParaRPr lang="zh-CN" sz="1200">
                        <a:effectLst/>
                        <a:latin typeface="Times New Roman" panose="02020603050405020304" pitchFamily="18" charset="0"/>
                        <a:ea typeface="宋体" panose="02010600030101010101" pitchFamily="2" charset="-122"/>
                      </a:endParaRPr>
                    </a:p>
                  </a:txBody>
                  <a:tcPr marL="35328" marR="35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just">
                        <a:spcAft>
                          <a:spcPts val="600"/>
                        </a:spcAft>
                      </a:pPr>
                      <a:r>
                        <a:rPr lang="en-US" sz="1200">
                          <a:effectLst/>
                          <a:latin typeface="Times New Roman" panose="02020603050405020304" pitchFamily="18" charset="0"/>
                          <a:ea typeface="宋体" panose="02010600030101010101" pitchFamily="2" charset="-122"/>
                        </a:rPr>
                        <a:t>256</a:t>
                      </a:r>
                      <a:endParaRPr lang="zh-CN" sz="1200">
                        <a:effectLst/>
                        <a:latin typeface="Times New Roman" panose="02020603050405020304" pitchFamily="18" charset="0"/>
                        <a:ea typeface="宋体" panose="02010600030101010101" pitchFamily="2" charset="-122"/>
                      </a:endParaRPr>
                    </a:p>
                  </a:txBody>
                  <a:tcPr marL="35328" marR="35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1"/>
                  </a:ext>
                </a:extLst>
              </a:tr>
              <a:tr h="172714">
                <a:tc vMerge="1">
                  <a:txBody>
                    <a:bodyPr/>
                    <a:lstStyle/>
                    <a:p>
                      <a:endParaRPr lang="zh-CN" altLang="en-US"/>
                    </a:p>
                  </a:txBody>
                  <a:tcPr/>
                </a:tc>
                <a:tc gridSpan="2">
                  <a:txBody>
                    <a:bodyPr/>
                    <a:lstStyle/>
                    <a:p>
                      <a:pPr algn="just">
                        <a:spcAft>
                          <a:spcPts val="600"/>
                        </a:spcAft>
                      </a:pPr>
                      <a:r>
                        <a:rPr lang="en-US" sz="1200" b="1">
                          <a:effectLst/>
                          <a:latin typeface="Times New Roman" panose="02020603050405020304" pitchFamily="18" charset="0"/>
                          <a:ea typeface="宋体" panose="02010600030101010101" pitchFamily="2" charset="-122"/>
                        </a:rPr>
                        <a:t>Number of measurement instance</a:t>
                      </a:r>
                      <a:endParaRPr lang="zh-CN" sz="1200">
                        <a:effectLst/>
                        <a:latin typeface="Times New Roman" panose="02020603050405020304" pitchFamily="18" charset="0"/>
                        <a:ea typeface="宋体" panose="02010600030101010101" pitchFamily="2" charset="-122"/>
                      </a:endParaRPr>
                    </a:p>
                  </a:txBody>
                  <a:tcPr marL="35328" marR="35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just">
                        <a:spcAft>
                          <a:spcPts val="600"/>
                        </a:spcAft>
                      </a:pPr>
                      <a:endParaRPr lang="zh-CN" sz="1200">
                        <a:effectLst/>
                        <a:latin typeface="Times New Roman" panose="02020603050405020304" pitchFamily="18" charset="0"/>
                        <a:ea typeface="宋体" panose="02010600030101010101" pitchFamily="2" charset="-122"/>
                      </a:endParaRPr>
                    </a:p>
                  </a:txBody>
                  <a:tcPr marL="35328" marR="35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just">
                        <a:spcAft>
                          <a:spcPts val="600"/>
                        </a:spcAft>
                      </a:pPr>
                      <a:r>
                        <a:rPr lang="en-US" sz="1200">
                          <a:effectLst/>
                          <a:latin typeface="Times New Roman" panose="02020603050405020304" pitchFamily="18" charset="0"/>
                          <a:ea typeface="宋体" panose="02010600030101010101" pitchFamily="2" charset="-122"/>
                        </a:rPr>
                        <a:t>4</a:t>
                      </a:r>
                      <a:endParaRPr lang="zh-CN" sz="1200">
                        <a:effectLst/>
                        <a:latin typeface="Times New Roman" panose="02020603050405020304" pitchFamily="18" charset="0"/>
                        <a:ea typeface="宋体" panose="02010600030101010101" pitchFamily="2" charset="-122"/>
                      </a:endParaRPr>
                    </a:p>
                  </a:txBody>
                  <a:tcPr marL="35328" marR="35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2"/>
                  </a:ext>
                </a:extLst>
              </a:tr>
              <a:tr h="172714">
                <a:tc vMerge="1">
                  <a:txBody>
                    <a:bodyPr/>
                    <a:lstStyle/>
                    <a:p>
                      <a:endParaRPr lang="zh-CN" altLang="en-US"/>
                    </a:p>
                  </a:txBody>
                  <a:tcPr/>
                </a:tc>
                <a:tc gridSpan="2">
                  <a:txBody>
                    <a:bodyPr/>
                    <a:lstStyle/>
                    <a:p>
                      <a:pPr algn="just">
                        <a:spcAft>
                          <a:spcPts val="600"/>
                        </a:spcAft>
                      </a:pPr>
                      <a:r>
                        <a:rPr lang="en-US" sz="1200" b="1" dirty="0">
                          <a:effectLst/>
                          <a:latin typeface="Times New Roman" panose="02020603050405020304" pitchFamily="18" charset="0"/>
                          <a:ea typeface="宋体" panose="02010600030101010101" pitchFamily="2" charset="-122"/>
                        </a:rPr>
                        <a:t>Number of future time instance (M)</a:t>
                      </a:r>
                      <a:endParaRPr lang="zh-CN" sz="1200" dirty="0">
                        <a:effectLst/>
                        <a:latin typeface="Times New Roman" panose="02020603050405020304" pitchFamily="18" charset="0"/>
                        <a:ea typeface="宋体" panose="02010600030101010101" pitchFamily="2" charset="-122"/>
                      </a:endParaRPr>
                    </a:p>
                  </a:txBody>
                  <a:tcPr marL="35328" marR="35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just">
                        <a:spcAft>
                          <a:spcPts val="600"/>
                        </a:spcAft>
                      </a:pPr>
                      <a:endParaRPr lang="zh-CN" sz="1200">
                        <a:effectLst/>
                        <a:latin typeface="Times New Roman" panose="02020603050405020304" pitchFamily="18" charset="0"/>
                        <a:ea typeface="宋体" panose="02010600030101010101" pitchFamily="2" charset="-122"/>
                      </a:endParaRPr>
                    </a:p>
                  </a:txBody>
                  <a:tcPr marL="35328" marR="35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just">
                        <a:spcAft>
                          <a:spcPts val="600"/>
                        </a:spcAft>
                      </a:pPr>
                      <a:r>
                        <a:rPr lang="en-US" sz="1200" dirty="0">
                          <a:effectLst/>
                          <a:latin typeface="Times New Roman" panose="02020603050405020304" pitchFamily="18" charset="0"/>
                          <a:ea typeface="宋体" panose="02010600030101010101" pitchFamily="2" charset="-122"/>
                        </a:rPr>
                        <a:t>1</a:t>
                      </a:r>
                      <a:endParaRPr lang="zh-CN" sz="1200" dirty="0">
                        <a:solidFill>
                          <a:srgbClr val="FF0000"/>
                        </a:solidFill>
                        <a:effectLst/>
                        <a:latin typeface="Times New Roman" panose="02020603050405020304" pitchFamily="18" charset="0"/>
                        <a:ea typeface="宋体" panose="02010600030101010101" pitchFamily="2" charset="-122"/>
                      </a:endParaRPr>
                    </a:p>
                  </a:txBody>
                  <a:tcPr marL="35328" marR="35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3"/>
                  </a:ext>
                </a:extLst>
              </a:tr>
              <a:tr h="86357">
                <a:tc vMerge="1">
                  <a:txBody>
                    <a:bodyPr/>
                    <a:lstStyle/>
                    <a:p>
                      <a:endParaRPr lang="zh-CN" altLang="en-US"/>
                    </a:p>
                  </a:txBody>
                  <a:tcPr/>
                </a:tc>
                <a:tc gridSpan="2">
                  <a:txBody>
                    <a:bodyPr/>
                    <a:lstStyle/>
                    <a:p>
                      <a:pPr algn="just">
                        <a:spcAft>
                          <a:spcPts val="600"/>
                        </a:spcAft>
                      </a:pPr>
                      <a:r>
                        <a:rPr lang="en-US" sz="1200" b="1">
                          <a:effectLst/>
                          <a:latin typeface="Times New Roman" panose="02020603050405020304" pitchFamily="18" charset="0"/>
                          <a:ea typeface="宋体" panose="02010600030101010101" pitchFamily="2" charset="-122"/>
                        </a:rPr>
                        <a:t>Periodicity of future instance</a:t>
                      </a:r>
                      <a:endParaRPr lang="zh-CN" sz="1200">
                        <a:effectLst/>
                        <a:latin typeface="Times New Roman" panose="02020603050405020304" pitchFamily="18" charset="0"/>
                        <a:ea typeface="宋体" panose="02010600030101010101" pitchFamily="2" charset="-122"/>
                      </a:endParaRPr>
                    </a:p>
                  </a:txBody>
                  <a:tcPr marL="35328" marR="35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just">
                        <a:spcAft>
                          <a:spcPts val="600"/>
                        </a:spcAft>
                      </a:pPr>
                      <a:endParaRPr lang="zh-CN" sz="1200">
                        <a:effectLst/>
                        <a:latin typeface="Times New Roman" panose="02020603050405020304" pitchFamily="18" charset="0"/>
                        <a:ea typeface="宋体" panose="02010600030101010101" pitchFamily="2" charset="-122"/>
                      </a:endParaRPr>
                    </a:p>
                  </a:txBody>
                  <a:tcPr marL="35328" marR="35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just">
                        <a:spcAft>
                          <a:spcPts val="600"/>
                        </a:spcAft>
                      </a:pPr>
                      <a:r>
                        <a:rPr lang="en-US" sz="1200">
                          <a:effectLst/>
                          <a:latin typeface="Times New Roman" panose="02020603050405020304" pitchFamily="18" charset="0"/>
                          <a:ea typeface="宋体" panose="02010600030101010101" pitchFamily="2" charset="-122"/>
                        </a:rPr>
                        <a:t>80ms</a:t>
                      </a:r>
                      <a:endParaRPr lang="zh-CN" sz="1200">
                        <a:effectLst/>
                        <a:latin typeface="Times New Roman" panose="02020603050405020304" pitchFamily="18" charset="0"/>
                        <a:ea typeface="宋体" panose="02010600030101010101" pitchFamily="2" charset="-122"/>
                      </a:endParaRPr>
                    </a:p>
                  </a:txBody>
                  <a:tcPr marL="35328" marR="35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4"/>
                  </a:ext>
                </a:extLst>
              </a:tr>
              <a:tr h="86357">
                <a:tc vMerge="1">
                  <a:txBody>
                    <a:bodyPr/>
                    <a:lstStyle/>
                    <a:p>
                      <a:endParaRPr lang="zh-CN" altLang="en-US"/>
                    </a:p>
                  </a:txBody>
                  <a:tcPr/>
                </a:tc>
                <a:tc rowSpan="2" gridSpan="2">
                  <a:txBody>
                    <a:bodyPr/>
                    <a:lstStyle/>
                    <a:p>
                      <a:pPr algn="just">
                        <a:spcAft>
                          <a:spcPts val="600"/>
                        </a:spcAft>
                      </a:pPr>
                      <a:r>
                        <a:rPr lang="en-US" sz="1200" b="1">
                          <a:effectLst/>
                          <a:latin typeface="Times New Roman" panose="02020603050405020304" pitchFamily="18" charset="0"/>
                          <a:ea typeface="宋体" panose="02010600030101010101" pitchFamily="2" charset="-122"/>
                        </a:rPr>
                        <a:t>Periodicity of measurement instance</a:t>
                      </a:r>
                      <a:endParaRPr lang="zh-CN" sz="1200">
                        <a:effectLst/>
                        <a:latin typeface="Times New Roman" panose="02020603050405020304" pitchFamily="18" charset="0"/>
                        <a:ea typeface="宋体" panose="02010600030101010101" pitchFamily="2" charset="-122"/>
                      </a:endParaRPr>
                    </a:p>
                  </a:txBody>
                  <a:tcPr marL="35328" marR="35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hMerge="1">
                  <a:txBody>
                    <a:bodyPr/>
                    <a:lstStyle/>
                    <a:p>
                      <a:pPr algn="just">
                        <a:spcAft>
                          <a:spcPts val="600"/>
                        </a:spcAft>
                      </a:pPr>
                      <a:endParaRPr lang="zh-CN" sz="1200">
                        <a:effectLst/>
                        <a:latin typeface="Times New Roman" panose="02020603050405020304" pitchFamily="18" charset="0"/>
                        <a:ea typeface="宋体" panose="02010600030101010101" pitchFamily="2" charset="-122"/>
                      </a:endParaRPr>
                    </a:p>
                  </a:txBody>
                  <a:tcPr marL="35328" marR="35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just">
                        <a:spcAft>
                          <a:spcPts val="600"/>
                        </a:spcAft>
                      </a:pPr>
                      <a:r>
                        <a:rPr lang="en-US" sz="1200">
                          <a:effectLst/>
                          <a:latin typeface="Times New Roman" panose="02020603050405020304" pitchFamily="18" charset="0"/>
                          <a:ea typeface="宋体" panose="02010600030101010101" pitchFamily="2" charset="-122"/>
                        </a:rPr>
                        <a:t>Scheme 1: 80ms</a:t>
                      </a:r>
                      <a:endParaRPr lang="zh-CN" sz="1200">
                        <a:effectLst/>
                        <a:latin typeface="Times New Roman" panose="02020603050405020304" pitchFamily="18" charset="0"/>
                        <a:ea typeface="宋体" panose="02010600030101010101" pitchFamily="2" charset="-122"/>
                      </a:endParaRPr>
                    </a:p>
                  </a:txBody>
                  <a:tcPr marL="35328" marR="35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5"/>
                  </a:ext>
                </a:extLst>
              </a:tr>
              <a:tr h="28540">
                <a:tc vMerge="1">
                  <a:txBody>
                    <a:bodyPr/>
                    <a:lstStyle/>
                    <a:p>
                      <a:endParaRPr lang="zh-CN" altLang="en-US"/>
                    </a:p>
                  </a:txBody>
                  <a:tcPr/>
                </a:tc>
                <a:tc gridSpan="2" vMerge="1">
                  <a:txBody>
                    <a:bodyPr/>
                    <a:lstStyle/>
                    <a:p>
                      <a:endParaRPr lang="zh-CN" altLang="en-US"/>
                    </a:p>
                  </a:txBody>
                  <a:tcPr/>
                </a:tc>
                <a:tc hMerge="1" vMerge="1">
                  <a:txBody>
                    <a:bodyPr/>
                    <a:lstStyle/>
                    <a:p>
                      <a:endParaRPr lang="zh-CN" altLang="en-US"/>
                    </a:p>
                  </a:txBody>
                  <a:tcPr/>
                </a:tc>
                <a:tc gridSpan="3">
                  <a:txBody>
                    <a:bodyPr/>
                    <a:lstStyle/>
                    <a:p>
                      <a:pPr algn="just">
                        <a:spcAft>
                          <a:spcPts val="600"/>
                        </a:spcAft>
                      </a:pPr>
                      <a:r>
                        <a:rPr lang="en-US" sz="1200">
                          <a:effectLst/>
                          <a:latin typeface="Times New Roman" panose="02020603050405020304" pitchFamily="18" charset="0"/>
                          <a:ea typeface="宋体" panose="02010600030101010101" pitchFamily="2" charset="-122"/>
                        </a:rPr>
                        <a:t>Scheme 2: 80ms*(number of future instance+1)</a:t>
                      </a:r>
                      <a:endParaRPr lang="zh-CN" sz="1200">
                        <a:effectLst/>
                        <a:latin typeface="Times New Roman" panose="02020603050405020304" pitchFamily="18" charset="0"/>
                        <a:ea typeface="宋体" panose="02010600030101010101" pitchFamily="2" charset="-122"/>
                      </a:endParaRPr>
                    </a:p>
                  </a:txBody>
                  <a:tcPr marL="35328" marR="35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6"/>
                  </a:ext>
                </a:extLst>
              </a:tr>
              <a:tr h="86357">
                <a:tc vMerge="1">
                  <a:txBody>
                    <a:bodyPr/>
                    <a:lstStyle/>
                    <a:p>
                      <a:endParaRPr lang="zh-CN" altLang="en-US"/>
                    </a:p>
                  </a:txBody>
                  <a:tcPr/>
                </a:tc>
                <a:tc gridSpan="2">
                  <a:txBody>
                    <a:bodyPr/>
                    <a:lstStyle/>
                    <a:p>
                      <a:pPr algn="just">
                        <a:spcAft>
                          <a:spcPts val="600"/>
                        </a:spcAft>
                      </a:pPr>
                      <a:r>
                        <a:rPr lang="en-US" sz="1200" b="1">
                          <a:effectLst/>
                          <a:latin typeface="Times New Roman" panose="02020603050405020304" pitchFamily="18" charset="0"/>
                          <a:ea typeface="Times New Roman" panose="02020603050405020304" pitchFamily="18" charset="0"/>
                        </a:rPr>
                        <a:t>Baseline scheme</a:t>
                      </a:r>
                      <a:endParaRPr lang="zh-CN" sz="1200">
                        <a:effectLst/>
                        <a:latin typeface="Times New Roman" panose="02020603050405020304" pitchFamily="18" charset="0"/>
                        <a:ea typeface="宋体" panose="02010600030101010101" pitchFamily="2" charset="-122"/>
                      </a:endParaRPr>
                    </a:p>
                  </a:txBody>
                  <a:tcPr marL="35328" marR="35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just">
                        <a:spcAft>
                          <a:spcPts val="600"/>
                        </a:spcAft>
                      </a:pPr>
                      <a:endParaRPr lang="zh-CN" sz="1200">
                        <a:effectLst/>
                        <a:latin typeface="Times New Roman" panose="02020603050405020304" pitchFamily="18" charset="0"/>
                        <a:ea typeface="宋体" panose="02010600030101010101" pitchFamily="2" charset="-122"/>
                      </a:endParaRPr>
                    </a:p>
                  </a:txBody>
                  <a:tcPr marL="35328" marR="35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just">
                        <a:spcAft>
                          <a:spcPts val="600"/>
                        </a:spcAft>
                      </a:pPr>
                      <a:r>
                        <a:rPr lang="en-US" sz="1200" dirty="0">
                          <a:effectLst/>
                          <a:latin typeface="Times New Roman" panose="02020603050405020304" pitchFamily="18" charset="0"/>
                          <a:ea typeface="宋体" panose="02010600030101010101" pitchFamily="2" charset="-122"/>
                        </a:rPr>
                        <a:t>Option 1a</a:t>
                      </a:r>
                      <a:r>
                        <a:rPr lang="en-US" altLang="zh-CN" sz="1200" kern="1200" baseline="0" dirty="0">
                          <a:solidFill>
                            <a:schemeClr val="tx1"/>
                          </a:solidFill>
                          <a:effectLst/>
                          <a:latin typeface="Times New Roman" panose="02020603050405020304" pitchFamily="18" charset="0"/>
                          <a:ea typeface="+mn-ea"/>
                          <a:cs typeface="+mn-cs"/>
                        </a:rPr>
                        <a:t>: exhaustive beam </a:t>
                      </a:r>
                      <a:r>
                        <a:rPr lang="en-US" altLang="zh-CN" sz="1200" baseline="0" dirty="0">
                          <a:effectLst/>
                          <a:latin typeface="Times New Roman" panose="02020603050405020304" pitchFamily="18" charset="0"/>
                          <a:ea typeface="+mn-ea"/>
                        </a:rPr>
                        <a:t>sweeping</a:t>
                      </a:r>
                      <a:endParaRPr lang="zh-CN" sz="1200" dirty="0">
                        <a:effectLst/>
                        <a:latin typeface="Times New Roman" panose="02020603050405020304" pitchFamily="18" charset="0"/>
                        <a:ea typeface="宋体" panose="02010600030101010101" pitchFamily="2" charset="-122"/>
                      </a:endParaRPr>
                    </a:p>
                  </a:txBody>
                  <a:tcPr marL="35328" marR="35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7"/>
                  </a:ext>
                </a:extLst>
              </a:tr>
              <a:tr h="106965">
                <a:tc rowSpan="2">
                  <a:txBody>
                    <a:bodyPr/>
                    <a:lstStyle/>
                    <a:p>
                      <a:pPr algn="just">
                        <a:spcAft>
                          <a:spcPts val="600"/>
                        </a:spcAft>
                      </a:pPr>
                      <a:r>
                        <a:rPr lang="en-US" sz="1200" b="1" dirty="0">
                          <a:effectLst/>
                          <a:latin typeface="Times New Roman" panose="02020603050405020304" pitchFamily="18" charset="0"/>
                          <a:ea typeface="宋体" panose="02010600030101010101" pitchFamily="2" charset="-122"/>
                        </a:rPr>
                        <a:t>AI/ML model input/output</a:t>
                      </a:r>
                      <a:endParaRPr lang="zh-CN" sz="1200" dirty="0">
                        <a:effectLst/>
                        <a:latin typeface="Times New Roman" panose="02020603050405020304" pitchFamily="18" charset="0"/>
                        <a:ea typeface="宋体" panose="02010600030101010101" pitchFamily="2" charset="-122"/>
                      </a:endParaRPr>
                    </a:p>
                  </a:txBody>
                  <a:tcPr marL="35328" marR="35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just">
                        <a:spcAft>
                          <a:spcPts val="600"/>
                        </a:spcAft>
                      </a:pPr>
                      <a:r>
                        <a:rPr lang="en-US" sz="1200" b="1">
                          <a:solidFill>
                            <a:srgbClr val="000000"/>
                          </a:solidFill>
                          <a:effectLst/>
                          <a:latin typeface="Times New Roman" panose="02020603050405020304" pitchFamily="18" charset="0"/>
                          <a:ea typeface="Times New Roman" panose="02020603050405020304" pitchFamily="18" charset="0"/>
                        </a:rPr>
                        <a:t>Model input</a:t>
                      </a:r>
                      <a:endParaRPr lang="zh-CN" sz="1200">
                        <a:effectLst/>
                        <a:latin typeface="Times New Roman" panose="02020603050405020304" pitchFamily="18" charset="0"/>
                        <a:ea typeface="宋体" panose="02010600030101010101" pitchFamily="2" charset="-122"/>
                      </a:endParaRPr>
                    </a:p>
                  </a:txBody>
                  <a:tcPr marL="35328" marR="35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just">
                        <a:spcAft>
                          <a:spcPts val="600"/>
                        </a:spcAft>
                      </a:pPr>
                      <a:endParaRPr lang="zh-CN" sz="1200">
                        <a:effectLst/>
                        <a:latin typeface="Times New Roman" panose="02020603050405020304" pitchFamily="18" charset="0"/>
                        <a:ea typeface="宋体" panose="02010600030101010101" pitchFamily="2" charset="-122"/>
                      </a:endParaRPr>
                    </a:p>
                  </a:txBody>
                  <a:tcPr marL="35328" marR="35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just">
                        <a:spcAft>
                          <a:spcPts val="600"/>
                        </a:spcAft>
                      </a:pPr>
                      <a:r>
                        <a:rPr lang="en-US" sz="1200">
                          <a:effectLst/>
                          <a:latin typeface="Times New Roman" panose="02020603050405020304" pitchFamily="18" charset="0"/>
                          <a:ea typeface="宋体" panose="02010600030101010101" pitchFamily="2" charset="-122"/>
                        </a:rPr>
                        <a:t>L1-RSRP</a:t>
                      </a:r>
                      <a:endParaRPr lang="zh-CN" sz="1200">
                        <a:effectLst/>
                        <a:latin typeface="Times New Roman" panose="02020603050405020304" pitchFamily="18" charset="0"/>
                        <a:ea typeface="宋体" panose="02010600030101010101" pitchFamily="2" charset="-122"/>
                      </a:endParaRPr>
                    </a:p>
                  </a:txBody>
                  <a:tcPr marL="35328" marR="35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8"/>
                  </a:ext>
                </a:extLst>
              </a:tr>
              <a:tr h="195123">
                <a:tc vMerge="1">
                  <a:txBody>
                    <a:bodyPr/>
                    <a:lstStyle/>
                    <a:p>
                      <a:endParaRPr lang="zh-CN" altLang="en-US"/>
                    </a:p>
                  </a:txBody>
                  <a:tcPr/>
                </a:tc>
                <a:tc gridSpan="2">
                  <a:txBody>
                    <a:bodyPr/>
                    <a:lstStyle/>
                    <a:p>
                      <a:pPr algn="just">
                        <a:spcAft>
                          <a:spcPts val="600"/>
                        </a:spcAft>
                      </a:pPr>
                      <a:r>
                        <a:rPr lang="en-US" sz="1200" b="1" dirty="0">
                          <a:solidFill>
                            <a:srgbClr val="000000"/>
                          </a:solidFill>
                          <a:effectLst/>
                          <a:latin typeface="Times New Roman" panose="02020603050405020304" pitchFamily="18" charset="0"/>
                          <a:ea typeface="Times New Roman" panose="02020603050405020304" pitchFamily="18" charset="0"/>
                        </a:rPr>
                        <a:t>Model output</a:t>
                      </a:r>
                      <a:endParaRPr lang="zh-CN" sz="1200" dirty="0">
                        <a:effectLst/>
                        <a:latin typeface="Times New Roman" panose="02020603050405020304" pitchFamily="18" charset="0"/>
                        <a:ea typeface="宋体" panose="02010600030101010101" pitchFamily="2" charset="-122"/>
                      </a:endParaRPr>
                    </a:p>
                  </a:txBody>
                  <a:tcPr marL="35328" marR="35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just">
                        <a:spcAft>
                          <a:spcPts val="600"/>
                        </a:spcAft>
                      </a:pPr>
                      <a:endParaRPr lang="zh-CN" sz="1200">
                        <a:effectLst/>
                        <a:latin typeface="Times New Roman" panose="02020603050405020304" pitchFamily="18" charset="0"/>
                        <a:ea typeface="宋体" panose="02010600030101010101" pitchFamily="2" charset="-122"/>
                      </a:endParaRPr>
                    </a:p>
                  </a:txBody>
                  <a:tcPr marL="35328" marR="35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just">
                        <a:spcAft>
                          <a:spcPts val="600"/>
                        </a:spcAft>
                      </a:pPr>
                      <a:r>
                        <a:rPr lang="en-US" sz="1200" dirty="0">
                          <a:effectLst/>
                          <a:latin typeface="Times New Roman" panose="02020603050405020304" pitchFamily="18" charset="0"/>
                          <a:ea typeface="宋体" panose="02010600030101010101" pitchFamily="2" charset="-122"/>
                        </a:rPr>
                        <a:t>Top-K beam/beam pair ID</a:t>
                      </a:r>
                      <a:endParaRPr lang="zh-CN" sz="1200" dirty="0">
                        <a:effectLst/>
                        <a:latin typeface="Times New Roman" panose="02020603050405020304" pitchFamily="18" charset="0"/>
                        <a:ea typeface="宋体" panose="02010600030101010101" pitchFamily="2" charset="-122"/>
                      </a:endParaRPr>
                    </a:p>
                  </a:txBody>
                  <a:tcPr marL="35328" marR="35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9"/>
                  </a:ext>
                </a:extLst>
              </a:tr>
              <a:tr h="86357">
                <a:tc rowSpan="2">
                  <a:txBody>
                    <a:bodyPr/>
                    <a:lstStyle/>
                    <a:p>
                      <a:pPr algn="just">
                        <a:spcAft>
                          <a:spcPts val="600"/>
                        </a:spcAft>
                      </a:pPr>
                      <a:r>
                        <a:rPr lang="en-US" sz="1200" b="1" dirty="0">
                          <a:effectLst/>
                          <a:latin typeface="Times New Roman" panose="02020603050405020304" pitchFamily="18" charset="0"/>
                          <a:ea typeface="宋体" panose="02010600030101010101" pitchFamily="2" charset="-122"/>
                        </a:rPr>
                        <a:t>Data Size</a:t>
                      </a:r>
                      <a:endParaRPr lang="zh-CN" sz="1200" dirty="0">
                        <a:effectLst/>
                        <a:latin typeface="Times New Roman" panose="02020603050405020304" pitchFamily="18" charset="0"/>
                        <a:ea typeface="宋体" panose="02010600030101010101" pitchFamily="2" charset="-122"/>
                      </a:endParaRPr>
                    </a:p>
                  </a:txBody>
                  <a:tcPr marL="35328" marR="35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just">
                        <a:spcAft>
                          <a:spcPts val="600"/>
                        </a:spcAft>
                      </a:pPr>
                      <a:r>
                        <a:rPr lang="en-US" sz="1200" b="1">
                          <a:solidFill>
                            <a:srgbClr val="000000"/>
                          </a:solidFill>
                          <a:effectLst/>
                          <a:latin typeface="Times New Roman" panose="02020603050405020304" pitchFamily="18" charset="0"/>
                          <a:ea typeface="Times New Roman" panose="02020603050405020304" pitchFamily="18" charset="0"/>
                        </a:rPr>
                        <a:t>Training</a:t>
                      </a:r>
                      <a:endParaRPr lang="zh-CN" sz="1200">
                        <a:effectLst/>
                        <a:latin typeface="Times New Roman" panose="02020603050405020304" pitchFamily="18" charset="0"/>
                        <a:ea typeface="宋体" panose="02010600030101010101" pitchFamily="2" charset="-122"/>
                      </a:endParaRPr>
                    </a:p>
                  </a:txBody>
                  <a:tcPr marL="35328" marR="35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just">
                        <a:spcAft>
                          <a:spcPts val="600"/>
                        </a:spcAft>
                      </a:pPr>
                      <a:endParaRPr lang="zh-CN" sz="1200">
                        <a:effectLst/>
                        <a:latin typeface="Times New Roman" panose="02020603050405020304" pitchFamily="18" charset="0"/>
                        <a:ea typeface="宋体" panose="02010600030101010101" pitchFamily="2" charset="-122"/>
                      </a:endParaRPr>
                    </a:p>
                  </a:txBody>
                  <a:tcPr marL="35328" marR="35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just">
                        <a:spcAft>
                          <a:spcPts val="600"/>
                        </a:spcAft>
                      </a:pPr>
                      <a:r>
                        <a:rPr lang="en-US" sz="1200">
                          <a:effectLst/>
                          <a:latin typeface="Times New Roman" panose="02020603050405020304" pitchFamily="18" charset="0"/>
                          <a:ea typeface="宋体" panose="02010600030101010101" pitchFamily="2" charset="-122"/>
                        </a:rPr>
                        <a:t>95000</a:t>
                      </a:r>
                      <a:endParaRPr lang="zh-CN" sz="1200">
                        <a:effectLst/>
                        <a:latin typeface="Times New Roman" panose="02020603050405020304" pitchFamily="18" charset="0"/>
                        <a:ea typeface="宋体" panose="02010600030101010101" pitchFamily="2" charset="-122"/>
                      </a:endParaRPr>
                    </a:p>
                  </a:txBody>
                  <a:tcPr marL="35328" marR="35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10"/>
                  </a:ext>
                </a:extLst>
              </a:tr>
              <a:tr h="86357">
                <a:tc vMerge="1">
                  <a:txBody>
                    <a:bodyPr/>
                    <a:lstStyle/>
                    <a:p>
                      <a:endParaRPr lang="zh-CN" altLang="en-US"/>
                    </a:p>
                  </a:txBody>
                  <a:tcPr/>
                </a:tc>
                <a:tc gridSpan="2">
                  <a:txBody>
                    <a:bodyPr/>
                    <a:lstStyle/>
                    <a:p>
                      <a:pPr algn="just">
                        <a:spcAft>
                          <a:spcPts val="600"/>
                        </a:spcAft>
                      </a:pPr>
                      <a:r>
                        <a:rPr lang="en-US" sz="1200" b="1">
                          <a:solidFill>
                            <a:srgbClr val="000000"/>
                          </a:solidFill>
                          <a:effectLst/>
                          <a:latin typeface="Times New Roman" panose="02020603050405020304" pitchFamily="18" charset="0"/>
                          <a:ea typeface="Times New Roman" panose="02020603050405020304" pitchFamily="18" charset="0"/>
                        </a:rPr>
                        <a:t>Testing</a:t>
                      </a:r>
                      <a:endParaRPr lang="zh-CN" sz="1200">
                        <a:effectLst/>
                        <a:latin typeface="Times New Roman" panose="02020603050405020304" pitchFamily="18" charset="0"/>
                        <a:ea typeface="宋体" panose="02010600030101010101" pitchFamily="2" charset="-122"/>
                      </a:endParaRPr>
                    </a:p>
                  </a:txBody>
                  <a:tcPr marL="35328" marR="35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just">
                        <a:spcAft>
                          <a:spcPts val="600"/>
                        </a:spcAft>
                      </a:pPr>
                      <a:endParaRPr lang="zh-CN" sz="1200">
                        <a:effectLst/>
                        <a:latin typeface="Times New Roman" panose="02020603050405020304" pitchFamily="18" charset="0"/>
                        <a:ea typeface="宋体" panose="02010600030101010101" pitchFamily="2" charset="-122"/>
                      </a:endParaRPr>
                    </a:p>
                  </a:txBody>
                  <a:tcPr marL="35328" marR="35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just">
                        <a:spcAft>
                          <a:spcPts val="600"/>
                        </a:spcAft>
                      </a:pPr>
                      <a:r>
                        <a:rPr lang="en-US" sz="1200" dirty="0">
                          <a:effectLst/>
                          <a:latin typeface="Times New Roman" panose="02020603050405020304" pitchFamily="18" charset="0"/>
                          <a:ea typeface="宋体" panose="02010600030101010101" pitchFamily="2" charset="-122"/>
                        </a:rPr>
                        <a:t>5000</a:t>
                      </a:r>
                      <a:endParaRPr lang="zh-CN" sz="1200" dirty="0">
                        <a:effectLst/>
                        <a:latin typeface="Times New Roman" panose="02020603050405020304" pitchFamily="18" charset="0"/>
                        <a:ea typeface="宋体" panose="02010600030101010101" pitchFamily="2" charset="-122"/>
                      </a:endParaRPr>
                    </a:p>
                  </a:txBody>
                  <a:tcPr marL="35328" marR="35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11"/>
                  </a:ext>
                </a:extLst>
              </a:tr>
              <a:tr h="86357">
                <a:tc rowSpan="4">
                  <a:txBody>
                    <a:bodyPr/>
                    <a:lstStyle/>
                    <a:p>
                      <a:pPr algn="just">
                        <a:spcAft>
                          <a:spcPts val="600"/>
                        </a:spcAft>
                      </a:pPr>
                      <a:r>
                        <a:rPr lang="en-US" sz="1200" b="1">
                          <a:effectLst/>
                          <a:latin typeface="Times New Roman" panose="02020603050405020304" pitchFamily="18" charset="0"/>
                          <a:ea typeface="宋体" panose="02010600030101010101" pitchFamily="2" charset="-122"/>
                        </a:rPr>
                        <a:t>AI/ML model</a:t>
                      </a:r>
                      <a:endParaRPr lang="zh-CN" sz="1200">
                        <a:effectLst/>
                        <a:latin typeface="Times New Roman" panose="02020603050405020304" pitchFamily="18" charset="0"/>
                        <a:ea typeface="宋体" panose="02010600030101010101" pitchFamily="2" charset="-122"/>
                      </a:endParaRPr>
                    </a:p>
                  </a:txBody>
                  <a:tcPr marL="35328" marR="35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just">
                        <a:spcAft>
                          <a:spcPts val="600"/>
                        </a:spcAft>
                      </a:pPr>
                      <a:r>
                        <a:rPr lang="en-US" sz="1200" b="1">
                          <a:solidFill>
                            <a:srgbClr val="000000"/>
                          </a:solidFill>
                          <a:effectLst/>
                          <a:latin typeface="Times New Roman" panose="02020603050405020304" pitchFamily="18" charset="0"/>
                          <a:ea typeface="Times New Roman" panose="02020603050405020304" pitchFamily="18" charset="0"/>
                        </a:rPr>
                        <a:t>[Short model description]</a:t>
                      </a:r>
                      <a:endParaRPr lang="zh-CN" sz="1200">
                        <a:effectLst/>
                        <a:latin typeface="Times New Roman" panose="02020603050405020304" pitchFamily="18" charset="0"/>
                        <a:ea typeface="宋体" panose="02010600030101010101" pitchFamily="2" charset="-122"/>
                      </a:endParaRPr>
                    </a:p>
                  </a:txBody>
                  <a:tcPr marL="35328" marR="35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just">
                        <a:spcAft>
                          <a:spcPts val="600"/>
                        </a:spcAft>
                      </a:pPr>
                      <a:endParaRPr lang="zh-CN" sz="1200">
                        <a:effectLst/>
                        <a:latin typeface="Times New Roman" panose="02020603050405020304" pitchFamily="18" charset="0"/>
                        <a:ea typeface="宋体" panose="02010600030101010101" pitchFamily="2" charset="-122"/>
                      </a:endParaRPr>
                    </a:p>
                  </a:txBody>
                  <a:tcPr marL="35328" marR="35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just">
                        <a:spcAft>
                          <a:spcPts val="600"/>
                        </a:spcAft>
                      </a:pPr>
                      <a:r>
                        <a:rPr lang="en-US" sz="1200">
                          <a:effectLst/>
                          <a:latin typeface="Times New Roman" panose="02020603050405020304" pitchFamily="18" charset="0"/>
                          <a:ea typeface="宋体" panose="02010600030101010101" pitchFamily="2" charset="-122"/>
                        </a:rPr>
                        <a:t>Long-Short Term Memory</a:t>
                      </a:r>
                      <a:endParaRPr lang="zh-CN" sz="1200">
                        <a:effectLst/>
                        <a:latin typeface="Times New Roman" panose="02020603050405020304" pitchFamily="18" charset="0"/>
                        <a:ea typeface="宋体" panose="02010600030101010101" pitchFamily="2" charset="-122"/>
                      </a:endParaRPr>
                    </a:p>
                  </a:txBody>
                  <a:tcPr marL="35328" marR="35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12"/>
                  </a:ext>
                </a:extLst>
              </a:tr>
              <a:tr h="172714">
                <a:tc vMerge="1">
                  <a:txBody>
                    <a:bodyPr/>
                    <a:lstStyle/>
                    <a:p>
                      <a:endParaRPr lang="zh-CN" altLang="en-US"/>
                    </a:p>
                  </a:txBody>
                  <a:tcPr/>
                </a:tc>
                <a:tc rowSpan="2" gridSpan="2">
                  <a:txBody>
                    <a:bodyPr/>
                    <a:lstStyle/>
                    <a:p>
                      <a:pPr algn="just">
                        <a:spcAft>
                          <a:spcPts val="600"/>
                        </a:spcAft>
                      </a:pPr>
                      <a:r>
                        <a:rPr lang="en-US" sz="1200" b="1">
                          <a:effectLst/>
                          <a:latin typeface="Times New Roman" panose="02020603050405020304" pitchFamily="18" charset="0"/>
                          <a:ea typeface="Times New Roman" panose="02020603050405020304" pitchFamily="18" charset="0"/>
                        </a:rPr>
                        <a:t>Model com</a:t>
                      </a:r>
                      <a:r>
                        <a:rPr lang="en-US" sz="1200" b="1">
                          <a:solidFill>
                            <a:srgbClr val="000000"/>
                          </a:solidFill>
                          <a:effectLst/>
                          <a:latin typeface="Times New Roman" panose="02020603050405020304" pitchFamily="18" charset="0"/>
                          <a:ea typeface="Times New Roman" panose="02020603050405020304" pitchFamily="18" charset="0"/>
                        </a:rPr>
                        <a:t>plexity</a:t>
                      </a:r>
                      <a:endParaRPr lang="zh-CN" sz="1200">
                        <a:effectLst/>
                        <a:latin typeface="Times New Roman" panose="02020603050405020304" pitchFamily="18" charset="0"/>
                        <a:ea typeface="宋体" panose="02010600030101010101" pitchFamily="2" charset="-122"/>
                      </a:endParaRPr>
                    </a:p>
                  </a:txBody>
                  <a:tcPr marL="35328" marR="35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hMerge="1">
                  <a:txBody>
                    <a:bodyPr/>
                    <a:lstStyle/>
                    <a:p>
                      <a:pPr algn="just">
                        <a:spcAft>
                          <a:spcPts val="600"/>
                        </a:spcAft>
                      </a:pPr>
                      <a:endParaRPr lang="zh-CN" sz="1200">
                        <a:effectLst/>
                        <a:latin typeface="Times New Roman" panose="02020603050405020304" pitchFamily="18" charset="0"/>
                        <a:ea typeface="宋体" panose="02010600030101010101" pitchFamily="2" charset="-122"/>
                      </a:endParaRPr>
                    </a:p>
                  </a:txBody>
                  <a:tcPr marL="35328" marR="35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just">
                        <a:spcAft>
                          <a:spcPts val="600"/>
                        </a:spcAft>
                      </a:pPr>
                      <a:r>
                        <a:rPr lang="en-US" sz="1200">
                          <a:effectLst/>
                          <a:latin typeface="Times New Roman" panose="02020603050405020304" pitchFamily="18" charset="0"/>
                          <a:ea typeface="宋体" panose="02010600030101010101" pitchFamily="2" charset="-122"/>
                        </a:rPr>
                        <a:t>number of model parameters:  248608</a:t>
                      </a:r>
                      <a:endParaRPr lang="zh-CN" sz="1200">
                        <a:effectLst/>
                        <a:latin typeface="Times New Roman" panose="02020603050405020304" pitchFamily="18" charset="0"/>
                        <a:ea typeface="宋体" panose="02010600030101010101" pitchFamily="2" charset="-122"/>
                      </a:endParaRPr>
                    </a:p>
                  </a:txBody>
                  <a:tcPr marL="35328" marR="35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13"/>
                  </a:ext>
                </a:extLst>
              </a:tr>
              <a:tr h="102058">
                <a:tc vMerge="1">
                  <a:txBody>
                    <a:bodyPr/>
                    <a:lstStyle/>
                    <a:p>
                      <a:endParaRPr lang="zh-CN" altLang="en-US"/>
                    </a:p>
                  </a:txBody>
                  <a:tcPr/>
                </a:tc>
                <a:tc gridSpan="2" vMerge="1">
                  <a:txBody>
                    <a:bodyPr/>
                    <a:lstStyle/>
                    <a:p>
                      <a:endParaRPr lang="zh-CN" altLang="en-US"/>
                    </a:p>
                  </a:txBody>
                  <a:tcPr/>
                </a:tc>
                <a:tc hMerge="1" vMerge="1">
                  <a:txBody>
                    <a:bodyPr/>
                    <a:lstStyle/>
                    <a:p>
                      <a:endParaRPr lang="zh-CN" altLang="en-US"/>
                    </a:p>
                  </a:txBody>
                  <a:tcPr/>
                </a:tc>
                <a:tc gridSpan="3">
                  <a:txBody>
                    <a:bodyPr/>
                    <a:lstStyle/>
                    <a:p>
                      <a:pPr algn="just">
                        <a:spcAft>
                          <a:spcPts val="600"/>
                        </a:spcAft>
                      </a:pPr>
                      <a:r>
                        <a:rPr lang="en-US" sz="1200">
                          <a:effectLst/>
                          <a:latin typeface="Times New Roman" panose="02020603050405020304" pitchFamily="18" charset="0"/>
                          <a:ea typeface="宋体" panose="02010600030101010101" pitchFamily="2" charset="-122"/>
                        </a:rPr>
                        <a:t>size (e.g. Mbyte): 2.88 </a:t>
                      </a:r>
                      <a:endParaRPr lang="zh-CN" sz="1200">
                        <a:effectLst/>
                        <a:latin typeface="Times New Roman" panose="02020603050405020304" pitchFamily="18" charset="0"/>
                        <a:ea typeface="宋体" panose="02010600030101010101" pitchFamily="2" charset="-122"/>
                      </a:endParaRPr>
                    </a:p>
                  </a:txBody>
                  <a:tcPr marL="35328" marR="35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14"/>
                  </a:ext>
                </a:extLst>
              </a:tr>
              <a:tr h="86357">
                <a:tc vMerge="1">
                  <a:txBody>
                    <a:bodyPr/>
                    <a:lstStyle/>
                    <a:p>
                      <a:endParaRPr lang="zh-CN" altLang="en-US"/>
                    </a:p>
                  </a:txBody>
                  <a:tcPr/>
                </a:tc>
                <a:tc gridSpan="2">
                  <a:txBody>
                    <a:bodyPr/>
                    <a:lstStyle/>
                    <a:p>
                      <a:pPr algn="just">
                        <a:spcAft>
                          <a:spcPts val="600"/>
                        </a:spcAft>
                      </a:pPr>
                      <a:r>
                        <a:rPr lang="en-US" sz="1200" b="1">
                          <a:solidFill>
                            <a:srgbClr val="000000"/>
                          </a:solidFill>
                          <a:effectLst/>
                          <a:latin typeface="Times New Roman" panose="02020603050405020304" pitchFamily="18" charset="0"/>
                          <a:ea typeface="Times New Roman" panose="02020603050405020304" pitchFamily="18" charset="0"/>
                        </a:rPr>
                        <a:t>Computational complexity</a:t>
                      </a:r>
                      <a:endParaRPr lang="zh-CN" sz="1200">
                        <a:effectLst/>
                        <a:latin typeface="Times New Roman" panose="02020603050405020304" pitchFamily="18" charset="0"/>
                        <a:ea typeface="宋体" panose="02010600030101010101" pitchFamily="2" charset="-122"/>
                      </a:endParaRPr>
                    </a:p>
                  </a:txBody>
                  <a:tcPr marL="35328" marR="35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just">
                        <a:spcAft>
                          <a:spcPts val="600"/>
                        </a:spcAft>
                      </a:pPr>
                      <a:endParaRPr lang="zh-CN" sz="1200">
                        <a:effectLst/>
                        <a:latin typeface="Times New Roman" panose="02020603050405020304" pitchFamily="18" charset="0"/>
                        <a:ea typeface="宋体" panose="02010600030101010101" pitchFamily="2" charset="-122"/>
                      </a:endParaRPr>
                    </a:p>
                  </a:txBody>
                  <a:tcPr marL="35328" marR="35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just">
                        <a:spcAft>
                          <a:spcPts val="600"/>
                        </a:spcAft>
                      </a:pPr>
                      <a:r>
                        <a:rPr lang="en-US" sz="1200">
                          <a:effectLst/>
                          <a:latin typeface="Times New Roman" panose="02020603050405020304" pitchFamily="18" charset="0"/>
                          <a:ea typeface="宋体" panose="02010600030101010101" pitchFamily="2" charset="-122"/>
                        </a:rPr>
                        <a:t>FLOPs: 0.412 M</a:t>
                      </a:r>
                      <a:endParaRPr lang="zh-CN" sz="1200">
                        <a:effectLst/>
                        <a:latin typeface="Times New Roman" panose="02020603050405020304" pitchFamily="18" charset="0"/>
                        <a:ea typeface="宋体" panose="02010600030101010101" pitchFamily="2" charset="-122"/>
                      </a:endParaRPr>
                    </a:p>
                  </a:txBody>
                  <a:tcPr marL="35328" marR="35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15"/>
                  </a:ext>
                </a:extLst>
              </a:tr>
              <a:tr h="86357">
                <a:tc gridSpan="3">
                  <a:txBody>
                    <a:bodyPr/>
                    <a:lstStyle/>
                    <a:p>
                      <a:pPr algn="just">
                        <a:spcAft>
                          <a:spcPts val="600"/>
                        </a:spcAft>
                      </a:pPr>
                      <a:r>
                        <a:rPr lang="en-US" sz="1200" b="1">
                          <a:solidFill>
                            <a:srgbClr val="000000"/>
                          </a:solidFill>
                          <a:effectLst/>
                          <a:latin typeface="Times New Roman" panose="02020603050405020304" pitchFamily="18" charset="0"/>
                          <a:ea typeface="Times New Roman" panose="02020603050405020304" pitchFamily="18" charset="0"/>
                        </a:rPr>
                        <a:t> </a:t>
                      </a:r>
                      <a:endParaRPr lang="zh-CN" sz="1200">
                        <a:effectLst/>
                        <a:latin typeface="Times New Roman" panose="02020603050405020304" pitchFamily="18" charset="0"/>
                        <a:ea typeface="宋体" panose="02010600030101010101" pitchFamily="2" charset="-122"/>
                      </a:endParaRPr>
                    </a:p>
                  </a:txBody>
                  <a:tcPr marL="35328" marR="35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a:txBody>
                    <a:bodyPr/>
                    <a:lstStyle/>
                    <a:p>
                      <a:pPr algn="just">
                        <a:spcAft>
                          <a:spcPts val="600"/>
                        </a:spcAft>
                      </a:pPr>
                      <a:r>
                        <a:rPr lang="en-US" altLang="zh-CN" sz="1200" b="1" dirty="0">
                          <a:effectLst/>
                          <a:latin typeface="Times New Roman" panose="02020603050405020304" pitchFamily="18" charset="0"/>
                          <a:ea typeface="宋体" panose="02010600030101010101" pitchFamily="2" charset="-122"/>
                        </a:rPr>
                        <a:t>Baseline</a:t>
                      </a:r>
                      <a:endParaRPr lang="zh-CN" sz="1200" dirty="0">
                        <a:effectLst/>
                        <a:latin typeface="Times New Roman" panose="02020603050405020304" pitchFamily="18" charset="0"/>
                        <a:ea typeface="宋体" panose="02010600030101010101" pitchFamily="2" charset="-122"/>
                      </a:endParaRPr>
                    </a:p>
                  </a:txBody>
                  <a:tcPr marL="35328" marR="35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600"/>
                        </a:spcAft>
                      </a:pPr>
                      <a:r>
                        <a:rPr lang="en-US" sz="1200" b="1" dirty="0">
                          <a:effectLst/>
                          <a:latin typeface="Times New Roman" panose="02020603050405020304" pitchFamily="18" charset="0"/>
                          <a:ea typeface="宋体" panose="02010600030101010101" pitchFamily="2" charset="-122"/>
                        </a:rPr>
                        <a:t>Scheme 1</a:t>
                      </a:r>
                      <a:endParaRPr lang="zh-CN" sz="1200" dirty="0">
                        <a:effectLst/>
                        <a:latin typeface="Times New Roman" panose="02020603050405020304" pitchFamily="18" charset="0"/>
                        <a:ea typeface="宋体" panose="02010600030101010101" pitchFamily="2" charset="-122"/>
                      </a:endParaRPr>
                    </a:p>
                  </a:txBody>
                  <a:tcPr marL="35328" marR="35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600"/>
                        </a:spcAft>
                      </a:pPr>
                      <a:r>
                        <a:rPr lang="en-US" sz="1200" b="1">
                          <a:effectLst/>
                          <a:latin typeface="Times New Roman" panose="02020603050405020304" pitchFamily="18" charset="0"/>
                          <a:ea typeface="宋体" panose="02010600030101010101" pitchFamily="2" charset="-122"/>
                        </a:rPr>
                        <a:t>Scheme 2</a:t>
                      </a:r>
                      <a:endParaRPr lang="zh-CN" sz="1200">
                        <a:effectLst/>
                        <a:latin typeface="Times New Roman" panose="02020603050405020304" pitchFamily="18" charset="0"/>
                        <a:ea typeface="宋体" panose="02010600030101010101" pitchFamily="2" charset="-122"/>
                      </a:endParaRPr>
                    </a:p>
                  </a:txBody>
                  <a:tcPr marL="35328" marR="35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6"/>
                  </a:ext>
                </a:extLst>
              </a:tr>
              <a:tr h="86357">
                <a:tc rowSpan="6">
                  <a:txBody>
                    <a:bodyPr/>
                    <a:lstStyle/>
                    <a:p>
                      <a:pPr algn="ctr">
                        <a:spcAft>
                          <a:spcPts val="600"/>
                        </a:spcAft>
                      </a:pPr>
                      <a:r>
                        <a:rPr lang="en-US" sz="1200" b="1" dirty="0">
                          <a:solidFill>
                            <a:srgbClr val="000000"/>
                          </a:solidFill>
                          <a:effectLst/>
                          <a:latin typeface="Times New Roman" panose="02020603050405020304" pitchFamily="18" charset="0"/>
                          <a:ea typeface="Times New Roman" panose="02020603050405020304" pitchFamily="18" charset="0"/>
                        </a:rPr>
                        <a:t>Evaluation results</a:t>
                      </a:r>
                      <a:r>
                        <a:rPr lang="en-US" sz="1200" b="0" baseline="0" dirty="0">
                          <a:solidFill>
                            <a:schemeClr val="tx1"/>
                          </a:solidFill>
                          <a:effectLst/>
                          <a:latin typeface="Times New Roman" panose="02020603050405020304" pitchFamily="18" charset="0"/>
                          <a:ea typeface="宋体" panose="02010600030101010101" pitchFamily="2" charset="-122"/>
                        </a:rPr>
                        <a:t> </a:t>
                      </a:r>
                      <a:r>
                        <a:rPr lang="en-US" sz="1200" b="1" dirty="0">
                          <a:effectLst/>
                          <a:latin typeface="Times New Roman" panose="02020603050405020304" pitchFamily="18" charset="0"/>
                          <a:ea typeface="Times New Roman" panose="02020603050405020304" pitchFamily="18" charset="0"/>
                        </a:rPr>
                        <a:t>With AI/ML / baseline</a:t>
                      </a:r>
                      <a:endParaRPr lang="zh-CN" sz="1200" dirty="0">
                        <a:effectLst/>
                        <a:latin typeface="Times New Roman" panose="02020603050405020304" pitchFamily="18" charset="0"/>
                        <a:ea typeface="宋体" panose="02010600030101010101" pitchFamily="2" charset="-122"/>
                      </a:endParaRPr>
                    </a:p>
                  </a:txBody>
                  <a:tcPr marL="35328" marR="35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algn="just">
                        <a:spcAft>
                          <a:spcPts val="600"/>
                        </a:spcAft>
                      </a:pPr>
                      <a:r>
                        <a:rPr lang="en-US" sz="1200" b="1">
                          <a:solidFill>
                            <a:srgbClr val="000000"/>
                          </a:solidFill>
                          <a:effectLst/>
                          <a:latin typeface="Times New Roman" panose="02020603050405020304" pitchFamily="18" charset="0"/>
                          <a:ea typeface="Times New Roman" panose="02020603050405020304" pitchFamily="18" charset="0"/>
                        </a:rPr>
                        <a:t>[Beam prediction accuracy (%)]</a:t>
                      </a:r>
                      <a:endParaRPr lang="zh-CN" sz="1200">
                        <a:effectLst/>
                        <a:latin typeface="Times New Roman" panose="02020603050405020304" pitchFamily="18" charset="0"/>
                        <a:ea typeface="宋体" panose="02010600030101010101" pitchFamily="2" charset="-122"/>
                      </a:endParaRPr>
                    </a:p>
                  </a:txBody>
                  <a:tcPr marL="35328" marR="35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600"/>
                        </a:spcAft>
                      </a:pPr>
                      <a:r>
                        <a:rPr lang="en-US" sz="1200" b="1" dirty="0">
                          <a:solidFill>
                            <a:srgbClr val="000000"/>
                          </a:solidFill>
                          <a:effectLst/>
                          <a:latin typeface="Times New Roman" panose="02020603050405020304" pitchFamily="18" charset="0"/>
                          <a:ea typeface="Times New Roman" panose="02020603050405020304" pitchFamily="18" charset="0"/>
                        </a:rPr>
                        <a:t>Top 1 (%) </a:t>
                      </a:r>
                      <a:endParaRPr lang="zh-CN" sz="1200" dirty="0">
                        <a:effectLst/>
                        <a:latin typeface="Times New Roman" panose="02020603050405020304" pitchFamily="18" charset="0"/>
                        <a:ea typeface="宋体" panose="02010600030101010101" pitchFamily="2" charset="-122"/>
                      </a:endParaRPr>
                    </a:p>
                  </a:txBody>
                  <a:tcPr marL="35328" marR="35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algn="just">
                        <a:spcAft>
                          <a:spcPts val="600"/>
                        </a:spcAft>
                      </a:pPr>
                      <a:r>
                        <a:rPr lang="en-US" altLang="zh-CN" sz="1200" dirty="0">
                          <a:effectLst/>
                          <a:latin typeface="Times New Roman" panose="02020603050405020304" pitchFamily="18" charset="0"/>
                          <a:ea typeface="宋体" panose="02010600030101010101" pitchFamily="2" charset="-122"/>
                        </a:rPr>
                        <a:t>100</a:t>
                      </a:r>
                      <a:endParaRPr lang="zh-CN" sz="1200" dirty="0">
                        <a:effectLst/>
                        <a:latin typeface="Times New Roman" panose="02020603050405020304" pitchFamily="18" charset="0"/>
                        <a:ea typeface="宋体" panose="02010600030101010101" pitchFamily="2" charset="-122"/>
                      </a:endParaRPr>
                    </a:p>
                  </a:txBody>
                  <a:tcPr marL="35328" marR="35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600"/>
                        </a:spcAft>
                      </a:pPr>
                      <a:r>
                        <a:rPr lang="en-US" sz="1200" dirty="0">
                          <a:solidFill>
                            <a:schemeClr val="tx1"/>
                          </a:solidFill>
                          <a:effectLst/>
                          <a:latin typeface="Times New Roman" panose="02020603050405020304" pitchFamily="18" charset="0"/>
                          <a:ea typeface="宋体" panose="02010600030101010101" pitchFamily="2" charset="-122"/>
                        </a:rPr>
                        <a:t>93</a:t>
                      </a:r>
                      <a:endParaRPr lang="zh-CN" sz="1200" dirty="0">
                        <a:solidFill>
                          <a:schemeClr val="tx1"/>
                        </a:solidFill>
                        <a:effectLst/>
                        <a:latin typeface="Times New Roman" panose="02020603050405020304" pitchFamily="18" charset="0"/>
                        <a:ea typeface="宋体" panose="02010600030101010101" pitchFamily="2" charset="-122"/>
                      </a:endParaRPr>
                    </a:p>
                  </a:txBody>
                  <a:tcPr marL="35328" marR="35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600"/>
                        </a:spcAft>
                      </a:pPr>
                      <a:r>
                        <a:rPr lang="en-US" altLang="zh-CN" sz="1200" dirty="0">
                          <a:solidFill>
                            <a:schemeClr val="tx1"/>
                          </a:solidFill>
                          <a:effectLst/>
                          <a:latin typeface="Times New Roman" panose="02020603050405020304" pitchFamily="18" charset="0"/>
                          <a:ea typeface="宋体" panose="02010600030101010101" pitchFamily="2" charset="-122"/>
                        </a:rPr>
                        <a:t>90</a:t>
                      </a:r>
                      <a:endParaRPr lang="zh-CN" sz="1200" dirty="0">
                        <a:solidFill>
                          <a:schemeClr val="tx1"/>
                        </a:solidFill>
                        <a:effectLst/>
                        <a:latin typeface="Times New Roman" panose="02020603050405020304" pitchFamily="18" charset="0"/>
                        <a:ea typeface="宋体" panose="02010600030101010101" pitchFamily="2" charset="-122"/>
                      </a:endParaRPr>
                    </a:p>
                  </a:txBody>
                  <a:tcPr marL="35328" marR="35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7"/>
                  </a:ext>
                </a:extLst>
              </a:tr>
              <a:tr h="102058">
                <a:tc vMerge="1">
                  <a:txBody>
                    <a:bodyPr/>
                    <a:lstStyle/>
                    <a:p>
                      <a:endParaRPr lang="zh-CN" altLang="en-US"/>
                    </a:p>
                  </a:txBody>
                  <a:tcPr/>
                </a:tc>
                <a:tc vMerge="1">
                  <a:txBody>
                    <a:bodyPr/>
                    <a:lstStyle/>
                    <a:p>
                      <a:endParaRPr lang="zh-CN" altLang="en-US"/>
                    </a:p>
                  </a:txBody>
                  <a:tcPr/>
                </a:tc>
                <a:tc>
                  <a:txBody>
                    <a:bodyPr/>
                    <a:lstStyle/>
                    <a:p>
                      <a:pPr algn="just">
                        <a:spcAft>
                          <a:spcPts val="600"/>
                        </a:spcAft>
                      </a:pPr>
                      <a:r>
                        <a:rPr lang="en-US" sz="1200" b="1" dirty="0">
                          <a:solidFill>
                            <a:srgbClr val="000000"/>
                          </a:solidFill>
                          <a:effectLst/>
                          <a:latin typeface="Times New Roman" panose="02020603050405020304" pitchFamily="18" charset="0"/>
                          <a:ea typeface="Times New Roman" panose="02020603050405020304" pitchFamily="18" charset="0"/>
                        </a:rPr>
                        <a:t>Top-2/1 (%) </a:t>
                      </a:r>
                      <a:endParaRPr lang="zh-CN" sz="1200" dirty="0">
                        <a:effectLst/>
                        <a:latin typeface="Times New Roman" panose="02020603050405020304" pitchFamily="18" charset="0"/>
                        <a:ea typeface="宋体" panose="02010600030101010101" pitchFamily="2" charset="-122"/>
                      </a:endParaRPr>
                    </a:p>
                  </a:txBody>
                  <a:tcPr marL="35328" marR="35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algn="just">
                        <a:spcAft>
                          <a:spcPts val="600"/>
                        </a:spcAft>
                      </a:pPr>
                      <a:endParaRPr lang="zh-CN" sz="1200" dirty="0">
                        <a:effectLst/>
                        <a:latin typeface="Times New Roman" panose="02020603050405020304" pitchFamily="18" charset="0"/>
                        <a:ea typeface="宋体" panose="02010600030101010101" pitchFamily="2" charset="-122"/>
                      </a:endParaRPr>
                    </a:p>
                  </a:txBody>
                  <a:tcPr marL="35328" marR="35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600"/>
                        </a:spcAft>
                      </a:pPr>
                      <a:r>
                        <a:rPr lang="en-US" sz="1200" dirty="0">
                          <a:solidFill>
                            <a:schemeClr val="tx1"/>
                          </a:solidFill>
                          <a:effectLst/>
                          <a:latin typeface="Times New Roman" panose="02020603050405020304" pitchFamily="18" charset="0"/>
                          <a:ea typeface="宋体" panose="02010600030101010101" pitchFamily="2" charset="-122"/>
                        </a:rPr>
                        <a:t>96</a:t>
                      </a:r>
                      <a:endParaRPr lang="zh-CN" sz="1200" dirty="0">
                        <a:solidFill>
                          <a:schemeClr val="tx1"/>
                        </a:solidFill>
                        <a:effectLst/>
                        <a:latin typeface="Times New Roman" panose="02020603050405020304" pitchFamily="18" charset="0"/>
                        <a:ea typeface="宋体" panose="02010600030101010101" pitchFamily="2" charset="-122"/>
                      </a:endParaRPr>
                    </a:p>
                  </a:txBody>
                  <a:tcPr marL="35328" marR="35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600"/>
                        </a:spcAft>
                      </a:pPr>
                      <a:r>
                        <a:rPr lang="en-US" sz="1200" dirty="0">
                          <a:solidFill>
                            <a:schemeClr val="tx1"/>
                          </a:solidFill>
                          <a:effectLst/>
                          <a:latin typeface="Times New Roman" panose="02020603050405020304" pitchFamily="18" charset="0"/>
                          <a:ea typeface="宋体" panose="02010600030101010101" pitchFamily="2" charset="-122"/>
                        </a:rPr>
                        <a:t>92</a:t>
                      </a:r>
                      <a:endParaRPr lang="zh-CN" sz="1200" dirty="0">
                        <a:solidFill>
                          <a:schemeClr val="tx1"/>
                        </a:solidFill>
                        <a:effectLst/>
                        <a:latin typeface="Times New Roman" panose="02020603050405020304" pitchFamily="18" charset="0"/>
                        <a:ea typeface="宋体" panose="02010600030101010101" pitchFamily="2" charset="-122"/>
                      </a:endParaRPr>
                    </a:p>
                  </a:txBody>
                  <a:tcPr marL="35328" marR="35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8"/>
                  </a:ext>
                </a:extLst>
              </a:tr>
              <a:tr h="102058">
                <a:tc vMerge="1">
                  <a:txBody>
                    <a:bodyPr/>
                    <a:lstStyle/>
                    <a:p>
                      <a:endParaRPr lang="zh-CN" altLang="en-US"/>
                    </a:p>
                  </a:txBody>
                  <a:tcPr/>
                </a:tc>
                <a:tc vMerge="1">
                  <a:txBody>
                    <a:bodyPr/>
                    <a:lstStyle/>
                    <a:p>
                      <a:endParaRPr lang="zh-CN" altLang="en-US"/>
                    </a:p>
                  </a:txBody>
                  <a:tcPr/>
                </a:tc>
                <a:tc>
                  <a:txBody>
                    <a:bodyPr/>
                    <a:lstStyle/>
                    <a:p>
                      <a:pPr marL="0" algn="just" defTabSz="914400" rtl="0" eaLnBrk="1" latinLnBrk="0" hangingPunct="1">
                        <a:spcAft>
                          <a:spcPts val="600"/>
                        </a:spcAft>
                      </a:pPr>
                      <a:r>
                        <a:rPr lang="en-US" sz="1200" b="1" kern="1200" dirty="0">
                          <a:solidFill>
                            <a:srgbClr val="000000"/>
                          </a:solidFill>
                          <a:effectLst/>
                          <a:latin typeface="Times New Roman" panose="02020603050405020304" pitchFamily="18" charset="0"/>
                          <a:ea typeface="Times New Roman" panose="02020603050405020304" pitchFamily="18" charset="0"/>
                          <a:cs typeface="+mn-cs"/>
                        </a:rPr>
                        <a:t>Top-4/1 (%) </a:t>
                      </a:r>
                      <a:endParaRPr lang="zh-CN" sz="1200" b="1" kern="1200" dirty="0">
                        <a:solidFill>
                          <a:srgbClr val="000000"/>
                        </a:solidFill>
                        <a:effectLst/>
                        <a:latin typeface="Times New Roman" panose="02020603050405020304" pitchFamily="18" charset="0"/>
                        <a:ea typeface="Times New Roman" panose="02020603050405020304" pitchFamily="18" charset="0"/>
                        <a:cs typeface="+mn-cs"/>
                      </a:endParaRPr>
                    </a:p>
                  </a:txBody>
                  <a:tcPr marL="35328" marR="35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algn="just">
                        <a:spcAft>
                          <a:spcPts val="600"/>
                        </a:spcAft>
                      </a:pPr>
                      <a:endParaRPr lang="zh-CN" sz="1200" dirty="0">
                        <a:effectLst/>
                        <a:latin typeface="Times New Roman" panose="02020603050405020304" pitchFamily="18" charset="0"/>
                        <a:ea typeface="宋体" panose="02010600030101010101" pitchFamily="2" charset="-122"/>
                      </a:endParaRPr>
                    </a:p>
                  </a:txBody>
                  <a:tcPr marL="35328" marR="35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600"/>
                        </a:spcAft>
                      </a:pPr>
                      <a:r>
                        <a:rPr lang="en-US" sz="1200" dirty="0">
                          <a:solidFill>
                            <a:schemeClr val="accent1"/>
                          </a:solidFill>
                          <a:effectLst/>
                          <a:latin typeface="Times New Roman" panose="02020603050405020304" pitchFamily="18" charset="0"/>
                          <a:ea typeface="宋体" panose="02010600030101010101" pitchFamily="2" charset="-122"/>
                        </a:rPr>
                        <a:t>98</a:t>
                      </a:r>
                      <a:endParaRPr lang="zh-CN" sz="1200" dirty="0">
                        <a:solidFill>
                          <a:schemeClr val="accent1"/>
                        </a:solidFill>
                        <a:effectLst/>
                        <a:latin typeface="Times New Roman" panose="02020603050405020304" pitchFamily="18" charset="0"/>
                        <a:ea typeface="宋体" panose="02010600030101010101" pitchFamily="2" charset="-122"/>
                      </a:endParaRPr>
                    </a:p>
                  </a:txBody>
                  <a:tcPr marL="35328" marR="35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600"/>
                        </a:spcAft>
                      </a:pPr>
                      <a:r>
                        <a:rPr lang="en-US" sz="1200" dirty="0">
                          <a:solidFill>
                            <a:schemeClr val="accent1"/>
                          </a:solidFill>
                          <a:effectLst/>
                          <a:latin typeface="Times New Roman" panose="02020603050405020304" pitchFamily="18" charset="0"/>
                          <a:ea typeface="宋体" panose="02010600030101010101" pitchFamily="2" charset="-122"/>
                        </a:rPr>
                        <a:t>94</a:t>
                      </a:r>
                      <a:endParaRPr lang="zh-CN" sz="1200" dirty="0">
                        <a:solidFill>
                          <a:schemeClr val="accent1"/>
                        </a:solidFill>
                        <a:effectLst/>
                        <a:latin typeface="Times New Roman" panose="02020603050405020304" pitchFamily="18" charset="0"/>
                        <a:ea typeface="宋体" panose="02010600030101010101" pitchFamily="2" charset="-122"/>
                      </a:endParaRPr>
                    </a:p>
                  </a:txBody>
                  <a:tcPr marL="35328" marR="35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9"/>
                  </a:ext>
                </a:extLst>
              </a:tr>
              <a:tr h="102058">
                <a:tc vMerge="1">
                  <a:txBody>
                    <a:bodyPr/>
                    <a:lstStyle/>
                    <a:p>
                      <a:endParaRPr lang="zh-CN" altLang="en-US"/>
                    </a:p>
                  </a:txBody>
                  <a:tcPr/>
                </a:tc>
                <a:tc vMerge="1">
                  <a:txBody>
                    <a:bodyPr/>
                    <a:lstStyle/>
                    <a:p>
                      <a:endParaRPr lang="zh-CN" altLang="en-US"/>
                    </a:p>
                  </a:txBody>
                  <a:tcPr/>
                </a:tc>
                <a:tc>
                  <a:txBody>
                    <a:bodyPr/>
                    <a:lstStyle/>
                    <a:p>
                      <a:pPr marL="0" algn="just" defTabSz="914400" rtl="0" eaLnBrk="1" latinLnBrk="0" hangingPunct="1">
                        <a:spcAft>
                          <a:spcPts val="600"/>
                        </a:spcAft>
                      </a:pPr>
                      <a:r>
                        <a:rPr lang="en-US" altLang="zh-CN" sz="1200" b="1" kern="1200" dirty="0">
                          <a:solidFill>
                            <a:srgbClr val="000000"/>
                          </a:solidFill>
                          <a:effectLst/>
                          <a:latin typeface="Times New Roman" panose="02020603050405020304" pitchFamily="18" charset="0"/>
                          <a:ea typeface="Times New Roman" panose="02020603050405020304" pitchFamily="18" charset="0"/>
                          <a:cs typeface="+mn-cs"/>
                        </a:rPr>
                        <a:t>Top 1 (%) with 1 dB margin </a:t>
                      </a:r>
                      <a:endParaRPr lang="zh-CN" sz="1200" b="1" kern="1200" dirty="0">
                        <a:solidFill>
                          <a:srgbClr val="000000"/>
                        </a:solidFill>
                        <a:effectLst/>
                        <a:latin typeface="Times New Roman" panose="02020603050405020304" pitchFamily="18" charset="0"/>
                        <a:ea typeface="Times New Roman" panose="02020603050405020304" pitchFamily="18" charset="0"/>
                        <a:cs typeface="+mn-cs"/>
                      </a:endParaRPr>
                    </a:p>
                  </a:txBody>
                  <a:tcPr marL="35328" marR="35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algn="just">
                        <a:spcAft>
                          <a:spcPts val="600"/>
                        </a:spcAft>
                      </a:pPr>
                      <a:endParaRPr lang="zh-CN" sz="1200" dirty="0">
                        <a:effectLst/>
                        <a:latin typeface="Times New Roman" panose="02020603050405020304" pitchFamily="18" charset="0"/>
                        <a:ea typeface="宋体" panose="02010600030101010101" pitchFamily="2" charset="-122"/>
                      </a:endParaRPr>
                    </a:p>
                  </a:txBody>
                  <a:tcPr marL="35328" marR="35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just" defTabSz="914400" rtl="0" eaLnBrk="1" latinLnBrk="0" hangingPunct="1">
                        <a:spcAft>
                          <a:spcPts val="600"/>
                        </a:spcAft>
                      </a:pPr>
                      <a:r>
                        <a:rPr lang="en-US" altLang="zh-CN" sz="1200" kern="1200" dirty="0">
                          <a:solidFill>
                            <a:schemeClr val="tx1"/>
                          </a:solidFill>
                          <a:effectLst/>
                          <a:latin typeface="Times New Roman" panose="02020603050405020304" pitchFamily="18" charset="0"/>
                          <a:ea typeface="宋体" panose="02010600030101010101" pitchFamily="2" charset="-122"/>
                          <a:cs typeface="+mn-cs"/>
                        </a:rPr>
                        <a:t>99</a:t>
                      </a:r>
                      <a:endParaRPr lang="zh-CN" sz="1200" kern="1200" dirty="0">
                        <a:solidFill>
                          <a:schemeClr val="tx1"/>
                        </a:solidFill>
                        <a:effectLst/>
                        <a:latin typeface="Times New Roman" panose="02020603050405020304" pitchFamily="18" charset="0"/>
                        <a:ea typeface="宋体" panose="02010600030101010101" pitchFamily="2" charset="-122"/>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just" defTabSz="914400" rtl="0" eaLnBrk="1" latinLnBrk="0" hangingPunct="1">
                        <a:spcAft>
                          <a:spcPts val="600"/>
                        </a:spcAft>
                      </a:pPr>
                      <a:r>
                        <a:rPr lang="en-US" sz="1200" kern="1200" dirty="0">
                          <a:solidFill>
                            <a:schemeClr val="tx1"/>
                          </a:solidFill>
                          <a:effectLst/>
                          <a:latin typeface="Times New Roman" panose="02020603050405020304" pitchFamily="18" charset="0"/>
                          <a:ea typeface="宋体" panose="02010600030101010101" pitchFamily="2" charset="-122"/>
                          <a:cs typeface="+mn-cs"/>
                        </a:rPr>
                        <a:t>98</a:t>
                      </a:r>
                      <a:endParaRPr lang="zh-CN" sz="1200" kern="1200" dirty="0">
                        <a:solidFill>
                          <a:schemeClr val="tx1"/>
                        </a:solidFill>
                        <a:effectLst/>
                        <a:latin typeface="Times New Roman" panose="02020603050405020304" pitchFamily="18" charset="0"/>
                        <a:ea typeface="宋体" panose="02010600030101010101" pitchFamily="2" charset="-122"/>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20"/>
                  </a:ext>
                </a:extLst>
              </a:tr>
              <a:tr h="172714">
                <a:tc vMerge="1">
                  <a:txBody>
                    <a:bodyPr/>
                    <a:lstStyle/>
                    <a:p>
                      <a:endParaRPr lang="zh-CN" altLang="en-US"/>
                    </a:p>
                  </a:txBody>
                  <a:tcPr/>
                </a:tc>
                <a:tc>
                  <a:txBody>
                    <a:bodyPr/>
                    <a:lstStyle/>
                    <a:p>
                      <a:pPr algn="just">
                        <a:spcAft>
                          <a:spcPts val="600"/>
                        </a:spcAft>
                      </a:pPr>
                      <a:r>
                        <a:rPr lang="en-US" sz="1200" b="1" dirty="0">
                          <a:solidFill>
                            <a:srgbClr val="000000"/>
                          </a:solidFill>
                          <a:effectLst/>
                          <a:latin typeface="Times New Roman" panose="02020603050405020304" pitchFamily="18" charset="0"/>
                          <a:ea typeface="Times New Roman" panose="02020603050405020304" pitchFamily="18" charset="0"/>
                        </a:rPr>
                        <a:t>L1-RSRP Diff</a:t>
                      </a:r>
                      <a:endParaRPr lang="zh-CN" sz="1200" dirty="0">
                        <a:effectLst/>
                        <a:latin typeface="Times New Roman" panose="02020603050405020304" pitchFamily="18" charset="0"/>
                        <a:ea typeface="宋体" panose="02010600030101010101" pitchFamily="2" charset="-122"/>
                      </a:endParaRPr>
                    </a:p>
                  </a:txBody>
                  <a:tcPr marL="35328" marR="35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600"/>
                        </a:spcAft>
                      </a:pPr>
                      <a:r>
                        <a:rPr lang="en-US" sz="1200" b="1" dirty="0">
                          <a:solidFill>
                            <a:srgbClr val="000000"/>
                          </a:solidFill>
                          <a:effectLst/>
                          <a:latin typeface="Times New Roman" panose="02020603050405020304" pitchFamily="18" charset="0"/>
                          <a:ea typeface="Times New Roman" panose="02020603050405020304" pitchFamily="18" charset="0"/>
                        </a:rPr>
                        <a:t>Average ideal L1-RSRP diff </a:t>
                      </a:r>
                      <a:endParaRPr lang="zh-CN" sz="1200" dirty="0">
                        <a:effectLst/>
                        <a:latin typeface="Times New Roman" panose="02020603050405020304" pitchFamily="18" charset="0"/>
                        <a:ea typeface="宋体" panose="02010600030101010101" pitchFamily="2" charset="-122"/>
                      </a:endParaRPr>
                    </a:p>
                  </a:txBody>
                  <a:tcPr marL="35328" marR="35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600"/>
                        </a:spcAft>
                      </a:pPr>
                      <a:r>
                        <a:rPr lang="en-US" sz="1200" dirty="0">
                          <a:effectLst/>
                          <a:latin typeface="Times New Roman" panose="02020603050405020304" pitchFamily="18" charset="0"/>
                          <a:ea typeface="宋体" panose="02010600030101010101" pitchFamily="2" charset="-122"/>
                        </a:rPr>
                        <a:t>0</a:t>
                      </a:r>
                      <a:endParaRPr lang="zh-CN" sz="1200" dirty="0">
                        <a:effectLst/>
                        <a:latin typeface="Times New Roman" panose="02020603050405020304" pitchFamily="18" charset="0"/>
                        <a:ea typeface="宋体" panose="02010600030101010101" pitchFamily="2" charset="-122"/>
                      </a:endParaRPr>
                    </a:p>
                  </a:txBody>
                  <a:tcPr marL="35328" marR="35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600"/>
                        </a:spcAft>
                      </a:pPr>
                      <a:r>
                        <a:rPr lang="en-US" sz="1200" dirty="0">
                          <a:solidFill>
                            <a:schemeClr val="tx1"/>
                          </a:solidFill>
                          <a:effectLst/>
                          <a:latin typeface="Times New Roman" panose="02020603050405020304" pitchFamily="18" charset="0"/>
                          <a:ea typeface="宋体" panose="02010600030101010101" pitchFamily="2" charset="-122"/>
                        </a:rPr>
                        <a:t>0.06</a:t>
                      </a:r>
                      <a:endParaRPr lang="zh-CN" sz="1200" dirty="0">
                        <a:solidFill>
                          <a:schemeClr val="tx1"/>
                        </a:solidFill>
                        <a:effectLst/>
                        <a:latin typeface="Times New Roman" panose="02020603050405020304" pitchFamily="18" charset="0"/>
                        <a:ea typeface="宋体" panose="02010600030101010101" pitchFamily="2" charset="-122"/>
                      </a:endParaRPr>
                    </a:p>
                  </a:txBody>
                  <a:tcPr marL="35328" marR="35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600"/>
                        </a:spcAft>
                      </a:pPr>
                      <a:r>
                        <a:rPr lang="en-US" sz="1200">
                          <a:solidFill>
                            <a:schemeClr val="tx1"/>
                          </a:solidFill>
                          <a:effectLst/>
                          <a:latin typeface="Times New Roman" panose="02020603050405020304" pitchFamily="18" charset="0"/>
                          <a:ea typeface="宋体" panose="02010600030101010101" pitchFamily="2" charset="-122"/>
                        </a:rPr>
                        <a:t>0.10</a:t>
                      </a:r>
                      <a:endParaRPr lang="zh-CN" sz="1200">
                        <a:solidFill>
                          <a:schemeClr val="tx1"/>
                        </a:solidFill>
                        <a:effectLst/>
                        <a:latin typeface="Times New Roman" panose="02020603050405020304" pitchFamily="18" charset="0"/>
                        <a:ea typeface="宋体" panose="02010600030101010101" pitchFamily="2" charset="-122"/>
                      </a:endParaRPr>
                    </a:p>
                  </a:txBody>
                  <a:tcPr marL="35328" marR="35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21"/>
                  </a:ext>
                </a:extLst>
              </a:tr>
              <a:tr h="172714">
                <a:tc vMerge="1">
                  <a:txBody>
                    <a:bodyPr/>
                    <a:lstStyle/>
                    <a:p>
                      <a:endParaRPr lang="zh-CN" altLang="en-US"/>
                    </a:p>
                  </a:txBody>
                  <a:tcPr/>
                </a:tc>
                <a:tc>
                  <a:txBody>
                    <a:bodyPr/>
                    <a:lstStyle/>
                    <a:p>
                      <a:pPr algn="just">
                        <a:spcAft>
                          <a:spcPts val="600"/>
                        </a:spcAft>
                      </a:pPr>
                      <a:r>
                        <a:rPr lang="en-US" sz="1200" b="1" dirty="0">
                          <a:solidFill>
                            <a:srgbClr val="000000"/>
                          </a:solidFill>
                          <a:effectLst/>
                          <a:latin typeface="Times New Roman" panose="02020603050405020304" pitchFamily="18" charset="0"/>
                          <a:ea typeface="Times New Roman" panose="02020603050405020304" pitchFamily="18" charset="0"/>
                        </a:rPr>
                        <a:t>System performance</a:t>
                      </a:r>
                      <a:endParaRPr lang="zh-CN" sz="1200" dirty="0">
                        <a:effectLst/>
                        <a:latin typeface="Times New Roman" panose="02020603050405020304" pitchFamily="18" charset="0"/>
                        <a:ea typeface="宋体" panose="02010600030101010101" pitchFamily="2" charset="-122"/>
                      </a:endParaRPr>
                    </a:p>
                  </a:txBody>
                  <a:tcPr marL="35328" marR="35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600"/>
                        </a:spcAft>
                      </a:pPr>
                      <a:r>
                        <a:rPr lang="en-US" sz="1200" b="1" dirty="0">
                          <a:solidFill>
                            <a:srgbClr val="000000"/>
                          </a:solidFill>
                          <a:effectLst/>
                          <a:latin typeface="Times New Roman" panose="02020603050405020304" pitchFamily="18" charset="0"/>
                          <a:ea typeface="Times New Roman" panose="02020603050405020304" pitchFamily="18" charset="0"/>
                        </a:rPr>
                        <a:t>RS overhead Reduction (%) </a:t>
                      </a:r>
                      <a:endParaRPr lang="zh-CN" sz="1200" dirty="0">
                        <a:effectLst/>
                        <a:latin typeface="Times New Roman" panose="02020603050405020304" pitchFamily="18" charset="0"/>
                        <a:ea typeface="宋体" panose="02010600030101010101" pitchFamily="2" charset="-122"/>
                      </a:endParaRPr>
                    </a:p>
                  </a:txBody>
                  <a:tcPr marL="35328" marR="3532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600"/>
                        </a:spcAft>
                      </a:pPr>
                      <a:r>
                        <a:rPr lang="en-US" sz="1200" dirty="0">
                          <a:effectLst/>
                          <a:latin typeface="Times New Roman" panose="02020603050405020304" pitchFamily="18" charset="0"/>
                          <a:ea typeface="宋体" panose="02010600030101010101" pitchFamily="2" charset="-122"/>
                        </a:rPr>
                        <a:t>0</a:t>
                      </a:r>
                      <a:endParaRPr lang="zh-CN" sz="1200" dirty="0">
                        <a:effectLst/>
                        <a:latin typeface="Times New Roman" panose="02020603050405020304" pitchFamily="18" charset="0"/>
                        <a:ea typeface="宋体" panose="02010600030101010101" pitchFamily="2" charset="-122"/>
                      </a:endParaRPr>
                    </a:p>
                  </a:txBody>
                  <a:tcPr marL="35328" marR="35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600"/>
                        </a:spcAft>
                      </a:pPr>
                      <a:r>
                        <a:rPr lang="en-US" sz="1200">
                          <a:solidFill>
                            <a:schemeClr val="accent1"/>
                          </a:solidFill>
                          <a:effectLst/>
                          <a:latin typeface="Times New Roman" panose="02020603050405020304" pitchFamily="18" charset="0"/>
                          <a:ea typeface="宋体" panose="02010600030101010101" pitchFamily="2" charset="-122"/>
                        </a:rPr>
                        <a:t>20%</a:t>
                      </a:r>
                      <a:endParaRPr lang="zh-CN" sz="1200">
                        <a:solidFill>
                          <a:schemeClr val="accent1"/>
                        </a:solidFill>
                        <a:effectLst/>
                        <a:latin typeface="Times New Roman" panose="02020603050405020304" pitchFamily="18" charset="0"/>
                        <a:ea typeface="宋体" panose="02010600030101010101" pitchFamily="2" charset="-122"/>
                      </a:endParaRPr>
                    </a:p>
                  </a:txBody>
                  <a:tcPr marL="35328" marR="35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600"/>
                        </a:spcAft>
                      </a:pPr>
                      <a:r>
                        <a:rPr lang="en-US" sz="1200" dirty="0">
                          <a:solidFill>
                            <a:schemeClr val="accent1"/>
                          </a:solidFill>
                          <a:effectLst/>
                          <a:latin typeface="Times New Roman" panose="02020603050405020304" pitchFamily="18" charset="0"/>
                          <a:ea typeface="宋体" panose="02010600030101010101" pitchFamily="2" charset="-122"/>
                        </a:rPr>
                        <a:t>50%</a:t>
                      </a:r>
                      <a:endParaRPr lang="zh-CN" sz="1200" dirty="0">
                        <a:solidFill>
                          <a:schemeClr val="accent1"/>
                        </a:solidFill>
                        <a:effectLst/>
                        <a:latin typeface="Times New Roman" panose="02020603050405020304" pitchFamily="18" charset="0"/>
                        <a:ea typeface="宋体" panose="02010600030101010101" pitchFamily="2" charset="-122"/>
                      </a:endParaRPr>
                    </a:p>
                  </a:txBody>
                  <a:tcPr marL="35328" marR="35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22"/>
                  </a:ext>
                </a:extLst>
              </a:tr>
              <a:tr h="800763">
                <a:tc gridSpan="6">
                  <a:txBody>
                    <a:bodyPr/>
                    <a:lstStyle/>
                    <a:p>
                      <a:pPr algn="just">
                        <a:lnSpc>
                          <a:spcPct val="80000"/>
                        </a:lnSpc>
                        <a:spcAft>
                          <a:spcPts val="0"/>
                        </a:spcAft>
                      </a:pPr>
                      <a:r>
                        <a:rPr lang="en-US" sz="1200" dirty="0">
                          <a:effectLst/>
                          <a:latin typeface="Times New Roman" panose="02020603050405020304" pitchFamily="18" charset="0"/>
                          <a:ea typeface="宋体" panose="02010600030101010101" pitchFamily="2" charset="-122"/>
                        </a:rPr>
                        <a:t>Note: </a:t>
                      </a:r>
                      <a:endParaRPr lang="zh-CN" sz="1200" dirty="0">
                        <a:effectLst/>
                        <a:latin typeface="Times New Roman" panose="02020603050405020304" pitchFamily="18" charset="0"/>
                        <a:ea typeface="宋体" panose="02010600030101010101" pitchFamily="2" charset="-122"/>
                      </a:endParaRPr>
                    </a:p>
                    <a:p>
                      <a:pPr marL="228600" lvl="0" indent="-228600" algn="just">
                        <a:lnSpc>
                          <a:spcPct val="80000"/>
                        </a:lnSpc>
                        <a:spcAft>
                          <a:spcPts val="0"/>
                        </a:spcAft>
                        <a:buFont typeface="Symbol" panose="05050102010706020507" pitchFamily="18" charset="2"/>
                        <a:buChar char=""/>
                      </a:pPr>
                      <a:r>
                        <a:rPr lang="en-US" sz="1200" dirty="0">
                          <a:effectLst/>
                          <a:latin typeface="Times New Roman" panose="02020603050405020304" pitchFamily="18" charset="0"/>
                          <a:ea typeface="宋体" panose="02010600030101010101" pitchFamily="2" charset="-122"/>
                        </a:rPr>
                        <a:t>UE side model is assumed </a:t>
                      </a:r>
                      <a:endParaRPr lang="zh-CN" sz="1200" dirty="0">
                        <a:effectLst/>
                        <a:latin typeface="Times New Roman" panose="02020603050405020304" pitchFamily="18" charset="0"/>
                        <a:ea typeface="宋体" panose="02010600030101010101" pitchFamily="2" charset="-122"/>
                      </a:endParaRPr>
                    </a:p>
                    <a:p>
                      <a:pPr marL="228600" lvl="0" indent="-228600" algn="just">
                        <a:lnSpc>
                          <a:spcPct val="80000"/>
                        </a:lnSpc>
                        <a:spcAft>
                          <a:spcPts val="0"/>
                        </a:spcAft>
                        <a:buFont typeface="Symbol" panose="05050102010706020507" pitchFamily="18" charset="2"/>
                        <a:buChar char=""/>
                      </a:pPr>
                      <a:r>
                        <a:rPr lang="en-US" sz="1200" dirty="0">
                          <a:effectLst/>
                          <a:latin typeface="Times New Roman" panose="02020603050405020304" pitchFamily="18" charset="0"/>
                          <a:ea typeface="宋体" panose="02010600030101010101" pitchFamily="2" charset="-122"/>
                        </a:rPr>
                        <a:t>AI scheme </a:t>
                      </a:r>
                      <a:endParaRPr lang="zh-CN" sz="1200" dirty="0">
                        <a:effectLst/>
                        <a:latin typeface="Times New Roman" panose="02020603050405020304" pitchFamily="18" charset="0"/>
                        <a:ea typeface="宋体" panose="02010600030101010101" pitchFamily="2" charset="-122"/>
                      </a:endParaRPr>
                    </a:p>
                    <a:p>
                      <a:pPr marL="342900" lvl="0" indent="-342900" algn="just">
                        <a:lnSpc>
                          <a:spcPct val="80000"/>
                        </a:lnSpc>
                        <a:spcAft>
                          <a:spcPts val="0"/>
                        </a:spcAft>
                        <a:buFont typeface="Times New Roman" panose="02020603050405020304" pitchFamily="18" charset="0"/>
                        <a:buChar char="-"/>
                      </a:pPr>
                      <a:r>
                        <a:rPr lang="en-US" sz="1200" dirty="0">
                          <a:effectLst/>
                          <a:latin typeface="Times New Roman" panose="02020603050405020304" pitchFamily="18" charset="0"/>
                          <a:ea typeface="Times New Roman" panose="02020603050405020304" pitchFamily="18" charset="0"/>
                        </a:rPr>
                        <a:t>Scheme 1: the periodicity of latest measurement instances is same as that of future time instances </a:t>
                      </a:r>
                      <a:endParaRPr lang="zh-CN" sz="1200" dirty="0">
                        <a:effectLst/>
                        <a:latin typeface="Times New Roman" panose="02020603050405020304" pitchFamily="18" charset="0"/>
                        <a:ea typeface="Times New Roman" panose="02020603050405020304" pitchFamily="18" charset="0"/>
                      </a:endParaRPr>
                    </a:p>
                    <a:p>
                      <a:pPr marL="342900" lvl="0" indent="-342900" algn="just">
                        <a:lnSpc>
                          <a:spcPct val="80000"/>
                        </a:lnSpc>
                        <a:spcAft>
                          <a:spcPts val="0"/>
                        </a:spcAft>
                        <a:buFont typeface="Times New Roman" panose="02020603050405020304" pitchFamily="18" charset="0"/>
                        <a:buChar char="-"/>
                      </a:pPr>
                      <a:r>
                        <a:rPr lang="en-US" sz="1200" dirty="0">
                          <a:effectLst/>
                          <a:latin typeface="Times New Roman" panose="02020603050405020304" pitchFamily="18" charset="0"/>
                          <a:ea typeface="Times New Roman" panose="02020603050405020304" pitchFamily="18" charset="0"/>
                        </a:rPr>
                        <a:t>Scheme 2: the periodicity of latest measurement instances = (the number of future time instance+1) * the periodicity of future time instances</a:t>
                      </a:r>
                      <a:endParaRPr lang="zh-CN" sz="1200" dirty="0">
                        <a:effectLst/>
                        <a:latin typeface="Times New Roman" panose="02020603050405020304" pitchFamily="18" charset="0"/>
                        <a:ea typeface="Times New Roman" panose="02020603050405020304" pitchFamily="18" charset="0"/>
                      </a:endParaRPr>
                    </a:p>
                  </a:txBody>
                  <a:tcPr marL="35328" marR="35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23"/>
                  </a:ext>
                </a:extLst>
              </a:tr>
            </a:tbl>
          </a:graphicData>
        </a:graphic>
      </p:graphicFrame>
      <p:sp>
        <p:nvSpPr>
          <p:cNvPr id="7" name="标题 1"/>
          <p:cNvSpPr txBox="1">
            <a:spLocks/>
          </p:cNvSpPr>
          <p:nvPr/>
        </p:nvSpPr>
        <p:spPr>
          <a:xfrm>
            <a:off x="334978" y="111095"/>
            <a:ext cx="10820702" cy="811851"/>
          </a:xfrm>
          <a:prstGeom prst="rect">
            <a:avLst/>
          </a:prstGeom>
        </p:spPr>
        <p:txBody>
          <a:bodyPr vert="horz" lIns="91440" tIns="45720" rIns="91440" bIns="45720" rtlCol="0" anchor="b">
            <a:normAutofit fontScale="70000" lnSpcReduction="20000"/>
          </a:bodyPr>
          <a:lstStyle>
            <a:lvl1pPr marL="0" algn="l" defTabSz="914400" rtl="0" eaLnBrk="1" latinLnBrk="0" hangingPunct="1">
              <a:lnSpc>
                <a:spcPct val="85000"/>
              </a:lnSpc>
              <a:spcBef>
                <a:spcPct val="0"/>
              </a:spcBef>
              <a:buNone/>
              <a:defRPr sz="4800" kern="1200" spc="-50" baseline="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1pPr>
          </a:lstStyle>
          <a:p>
            <a:r>
              <a:rPr lang="en-US" altLang="zh-CN" dirty="0"/>
              <a:t>Beam management- Performance </a:t>
            </a:r>
            <a:r>
              <a:rPr lang="en-US" altLang="zh-CN" dirty="0" smtClean="0"/>
              <a:t>for </a:t>
            </a:r>
            <a:r>
              <a:rPr lang="en-US" altLang="zh-CN" dirty="0"/>
              <a:t>BM-case2 (2/2)</a:t>
            </a:r>
            <a:endParaRPr lang="zh-CN" altLang="en-US" dirty="0"/>
          </a:p>
        </p:txBody>
      </p:sp>
      <p:sp>
        <p:nvSpPr>
          <p:cNvPr id="8" name="文本框 7"/>
          <p:cNvSpPr txBox="1"/>
          <p:nvPr/>
        </p:nvSpPr>
        <p:spPr>
          <a:xfrm>
            <a:off x="126749" y="6157551"/>
            <a:ext cx="11760451" cy="584775"/>
          </a:xfrm>
          <a:prstGeom prst="rect">
            <a:avLst/>
          </a:prstGeom>
          <a:noFill/>
          <a:ln w="28575">
            <a:solidFill>
              <a:schemeClr val="accent1"/>
            </a:solidFill>
          </a:ln>
        </p:spPr>
        <p:txBody>
          <a:bodyPr wrap="square" rtlCol="0">
            <a:spAutoFit/>
          </a:bodyPr>
          <a:lstStyle/>
          <a:p>
            <a:r>
              <a:rPr lang="en-US" altLang="zh-CN" sz="1600" dirty="0">
                <a:solidFill>
                  <a:schemeClr val="accent1"/>
                </a:solidFill>
              </a:rPr>
              <a:t>Observation: Scheme 1 can provide 98% beam prediction accuracy based on 80% RS overhead of exhaustive beam sweeping, and Scheme 2 can provide 94% beam prediction accuracy based on 50% RS overhead of exhaustive beam sweeping with Top-4 predicted beams.</a:t>
            </a:r>
            <a:endParaRPr lang="zh-CN" altLang="en-US" sz="1600" dirty="0">
              <a:solidFill>
                <a:schemeClr val="accent1"/>
              </a:solidFill>
            </a:endParaRPr>
          </a:p>
        </p:txBody>
      </p:sp>
    </p:spTree>
    <p:extLst>
      <p:ext uri="{BB962C8B-B14F-4D97-AF65-F5344CB8AC3E}">
        <p14:creationId xmlns:p14="http://schemas.microsoft.com/office/powerpoint/2010/main" val="39750882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5624" y="977788"/>
            <a:ext cx="11944538" cy="4056495"/>
          </a:xfrm>
          <a:prstGeom prst="rect">
            <a:avLst/>
          </a:prstGeom>
          <a:ln>
            <a:solidFill>
              <a:schemeClr val="accent1"/>
            </a:solidFill>
          </a:ln>
        </p:spPr>
        <p:txBody>
          <a:bodyPr wrap="square">
            <a:spAutoFit/>
          </a:bodyPr>
          <a:lstStyle/>
          <a:p>
            <a:pPr>
              <a:lnSpc>
                <a:spcPct val="80000"/>
              </a:lnSpc>
            </a:pPr>
            <a:r>
              <a:rPr lang="en-GB" altLang="zh-CN" sz="1400" dirty="0">
                <a:highlight>
                  <a:srgbClr val="00FF00"/>
                </a:highlight>
                <a:latin typeface="Times" panose="02020603050405020304" pitchFamily="18" charset="0"/>
                <a:ea typeface="Batang"/>
                <a:cs typeface="Times" panose="02020603050405020304" pitchFamily="18" charset="0"/>
              </a:rPr>
              <a:t>RAN1-109’s Agreement</a:t>
            </a:r>
            <a:endParaRPr lang="zh-CN" altLang="zh-CN" sz="1400" dirty="0">
              <a:latin typeface="Times" panose="02020603050405020304" pitchFamily="18" charset="0"/>
              <a:ea typeface="Batang"/>
              <a:cs typeface="Times" panose="02020603050405020304" pitchFamily="18" charset="0"/>
            </a:endParaRPr>
          </a:p>
          <a:p>
            <a:pPr>
              <a:lnSpc>
                <a:spcPct val="80000"/>
              </a:lnSpc>
            </a:pPr>
            <a:r>
              <a:rPr lang="en-GB" altLang="zh-CN" sz="1400" dirty="0">
                <a:latin typeface="Times" panose="02020603050405020304" pitchFamily="18" charset="0"/>
                <a:ea typeface="Times New Roman" panose="02020603050405020304" pitchFamily="18" charset="0"/>
                <a:cs typeface="Times" panose="02020603050405020304" pitchFamily="18" charset="0"/>
              </a:rPr>
              <a:t>Take the following network-UE collaboration levels as one aspect for defining collaboration levels</a:t>
            </a:r>
            <a:endParaRPr lang="zh-CN" altLang="zh-CN" sz="1400" dirty="0">
              <a:latin typeface="Times" panose="02020603050405020304" pitchFamily="18" charset="0"/>
              <a:ea typeface="Batang"/>
              <a:cs typeface="Times" panose="02020603050405020304" pitchFamily="18" charset="0"/>
            </a:endParaRPr>
          </a:p>
          <a:p>
            <a:pPr marL="342900" lvl="0" indent="-342900">
              <a:lnSpc>
                <a:spcPct val="80000"/>
              </a:lnSpc>
              <a:buFont typeface="+mj-lt"/>
              <a:buAutoNum type="arabicPeriod"/>
              <a:tabLst>
                <a:tab pos="457200" algn="l"/>
              </a:tabLst>
            </a:pPr>
            <a:r>
              <a:rPr lang="en-GB" altLang="zh-CN" sz="1400" dirty="0">
                <a:latin typeface="Times" panose="02020603050405020304" pitchFamily="18" charset="0"/>
                <a:ea typeface="Times New Roman" panose="02020603050405020304" pitchFamily="18" charset="0"/>
                <a:cs typeface="Times" panose="02020603050405020304" pitchFamily="18" charset="0"/>
              </a:rPr>
              <a:t>Level x: No collaboration</a:t>
            </a:r>
            <a:endParaRPr lang="zh-CN" altLang="zh-CN" sz="1400" dirty="0">
              <a:latin typeface="Times" panose="02020603050405020304" pitchFamily="18" charset="0"/>
              <a:ea typeface="Batang"/>
              <a:cs typeface="Times" panose="02020603050405020304" pitchFamily="18" charset="0"/>
            </a:endParaRPr>
          </a:p>
          <a:p>
            <a:pPr marL="342900" lvl="0" indent="-342900">
              <a:lnSpc>
                <a:spcPct val="80000"/>
              </a:lnSpc>
              <a:buFont typeface="+mj-lt"/>
              <a:buAutoNum type="arabicPeriod"/>
              <a:tabLst>
                <a:tab pos="457200" algn="l"/>
              </a:tabLst>
            </a:pPr>
            <a:r>
              <a:rPr lang="en-GB" altLang="zh-CN" sz="1400" dirty="0">
                <a:latin typeface="Times" panose="02020603050405020304" pitchFamily="18" charset="0"/>
                <a:ea typeface="Times New Roman" panose="02020603050405020304" pitchFamily="18" charset="0"/>
                <a:cs typeface="Times" panose="02020603050405020304" pitchFamily="18" charset="0"/>
              </a:rPr>
              <a:t>Level y: </a:t>
            </a:r>
            <a:r>
              <a:rPr lang="en-GB" altLang="zh-CN" sz="1400" dirty="0" err="1">
                <a:latin typeface="Times" panose="02020603050405020304" pitchFamily="18" charset="0"/>
                <a:ea typeface="Times New Roman" panose="02020603050405020304" pitchFamily="18" charset="0"/>
                <a:cs typeface="Times" panose="02020603050405020304" pitchFamily="18" charset="0"/>
              </a:rPr>
              <a:t>Signaling</a:t>
            </a:r>
            <a:r>
              <a:rPr lang="en-GB" altLang="zh-CN" sz="1400" dirty="0">
                <a:latin typeface="Times" panose="02020603050405020304" pitchFamily="18" charset="0"/>
                <a:ea typeface="Times New Roman" panose="02020603050405020304" pitchFamily="18" charset="0"/>
                <a:cs typeface="Times" panose="02020603050405020304" pitchFamily="18" charset="0"/>
              </a:rPr>
              <a:t>-based collaboration without model transfer</a:t>
            </a:r>
            <a:endParaRPr lang="zh-CN" altLang="zh-CN" sz="1400" dirty="0">
              <a:latin typeface="Times" panose="02020603050405020304" pitchFamily="18" charset="0"/>
              <a:ea typeface="Batang"/>
              <a:cs typeface="Times" panose="02020603050405020304" pitchFamily="18" charset="0"/>
            </a:endParaRPr>
          </a:p>
          <a:p>
            <a:pPr marL="342900" lvl="0" indent="-342900">
              <a:lnSpc>
                <a:spcPct val="80000"/>
              </a:lnSpc>
              <a:buFont typeface="+mj-lt"/>
              <a:buAutoNum type="arabicPeriod"/>
              <a:tabLst>
                <a:tab pos="457200" algn="l"/>
              </a:tabLst>
            </a:pPr>
            <a:r>
              <a:rPr lang="en-GB" altLang="zh-CN" sz="1400" dirty="0">
                <a:latin typeface="Times" panose="02020603050405020304" pitchFamily="18" charset="0"/>
                <a:ea typeface="Times New Roman" panose="02020603050405020304" pitchFamily="18" charset="0"/>
                <a:cs typeface="Times" panose="02020603050405020304" pitchFamily="18" charset="0"/>
              </a:rPr>
              <a:t>Level z: </a:t>
            </a:r>
            <a:r>
              <a:rPr lang="en-GB" altLang="zh-CN" sz="1400" dirty="0" err="1">
                <a:latin typeface="Times" panose="02020603050405020304" pitchFamily="18" charset="0"/>
                <a:ea typeface="Times New Roman" panose="02020603050405020304" pitchFamily="18" charset="0"/>
                <a:cs typeface="Times" panose="02020603050405020304" pitchFamily="18" charset="0"/>
              </a:rPr>
              <a:t>Signaling</a:t>
            </a:r>
            <a:r>
              <a:rPr lang="en-GB" altLang="zh-CN" sz="1400" dirty="0">
                <a:latin typeface="Times" panose="02020603050405020304" pitchFamily="18" charset="0"/>
                <a:ea typeface="Times New Roman" panose="02020603050405020304" pitchFamily="18" charset="0"/>
                <a:cs typeface="Times" panose="02020603050405020304" pitchFamily="18" charset="0"/>
              </a:rPr>
              <a:t>-based collaboration with model transfer</a:t>
            </a:r>
            <a:endParaRPr lang="zh-CN" altLang="zh-CN" sz="1400" dirty="0">
              <a:latin typeface="Times" panose="02020603050405020304" pitchFamily="18" charset="0"/>
              <a:ea typeface="Batang"/>
              <a:cs typeface="Times" panose="02020603050405020304" pitchFamily="18" charset="0"/>
            </a:endParaRPr>
          </a:p>
          <a:p>
            <a:pPr>
              <a:lnSpc>
                <a:spcPct val="80000"/>
              </a:lnSpc>
            </a:pPr>
            <a:r>
              <a:rPr lang="en-GB" altLang="zh-CN" sz="1400" dirty="0">
                <a:highlight>
                  <a:srgbClr val="00FF00"/>
                </a:highlight>
                <a:latin typeface="Times" panose="02020603050405020304" pitchFamily="18" charset="0"/>
                <a:ea typeface="Batang"/>
                <a:cs typeface="Times" panose="02020603050405020304" pitchFamily="18" charset="0"/>
              </a:rPr>
              <a:t>RAN1-110b</a:t>
            </a:r>
            <a:endParaRPr lang="en-GB" altLang="zh-CN" sz="1400" dirty="0">
              <a:highlight>
                <a:srgbClr val="808000"/>
              </a:highlight>
              <a:latin typeface="Times" panose="02020603050405020304" pitchFamily="18" charset="0"/>
              <a:ea typeface="等线"/>
              <a:cs typeface="Times New Roman" panose="02020603050405020304" pitchFamily="18" charset="0"/>
            </a:endParaRPr>
          </a:p>
          <a:p>
            <a:pPr>
              <a:lnSpc>
                <a:spcPct val="80000"/>
              </a:lnSpc>
            </a:pPr>
            <a:r>
              <a:rPr lang="en-GB" altLang="zh-CN" sz="1400" dirty="0">
                <a:highlight>
                  <a:srgbClr val="808000"/>
                </a:highlight>
                <a:latin typeface="Times" panose="02020603050405020304" pitchFamily="18" charset="0"/>
                <a:ea typeface="等线"/>
                <a:cs typeface="Times New Roman" panose="02020603050405020304" pitchFamily="18" charset="0"/>
              </a:rPr>
              <a:t>Working Assumption</a:t>
            </a:r>
            <a:endParaRPr lang="zh-CN" altLang="zh-CN" sz="1400" dirty="0">
              <a:latin typeface="Times" panose="02020603050405020304" pitchFamily="18" charset="0"/>
              <a:ea typeface="Batang"/>
              <a:cs typeface="Times New Roman" panose="02020603050405020304" pitchFamily="18" charset="0"/>
            </a:endParaRPr>
          </a:p>
          <a:p>
            <a:pPr marL="342900" lvl="0" indent="-342900">
              <a:lnSpc>
                <a:spcPct val="80000"/>
              </a:lnSpc>
              <a:buFont typeface="Symbol" panose="05050102010706020507" pitchFamily="18" charset="2"/>
              <a:buChar char=""/>
            </a:pPr>
            <a:r>
              <a:rPr lang="en-GB" altLang="zh-CN" sz="1400" dirty="0">
                <a:latin typeface="Times" panose="02020603050405020304" pitchFamily="18" charset="0"/>
                <a:ea typeface="Batang"/>
                <a:cs typeface="Times New Roman" panose="02020603050405020304" pitchFamily="18" charset="0"/>
              </a:rPr>
              <a:t>Define Level y-z boundary based on whether model delivery is transparent to 3gpp signalling over the air interface or not.</a:t>
            </a:r>
            <a:endParaRPr lang="zh-CN" altLang="zh-CN" sz="1400" dirty="0">
              <a:latin typeface="Times" panose="02020603050405020304" pitchFamily="18" charset="0"/>
              <a:ea typeface="Batang"/>
              <a:cs typeface="Times New Roman" panose="02020603050405020304" pitchFamily="18" charset="0"/>
            </a:endParaRPr>
          </a:p>
          <a:p>
            <a:pPr marL="342900" lvl="0" indent="-342900">
              <a:lnSpc>
                <a:spcPct val="80000"/>
              </a:lnSpc>
              <a:buFont typeface="Symbol" panose="05050102010706020507" pitchFamily="18" charset="2"/>
              <a:buChar char=""/>
            </a:pPr>
            <a:r>
              <a:rPr lang="en-GB" altLang="zh-CN" sz="1400" dirty="0">
                <a:latin typeface="Times" panose="02020603050405020304" pitchFamily="18" charset="0"/>
                <a:ea typeface="等线"/>
                <a:cs typeface="Times New Roman" panose="02020603050405020304" pitchFamily="18" charset="0"/>
              </a:rPr>
              <a:t>Note: other procedures than model transfer/delivery are decoupled with collaboration level y-z</a:t>
            </a:r>
            <a:endParaRPr lang="zh-CN" altLang="zh-CN" sz="1400" dirty="0">
              <a:latin typeface="Times" panose="02020603050405020304" pitchFamily="18" charset="0"/>
              <a:ea typeface="Batang"/>
              <a:cs typeface="Times New Roman" panose="02020603050405020304" pitchFamily="18" charset="0"/>
            </a:endParaRPr>
          </a:p>
          <a:p>
            <a:pPr marL="342900" lvl="0" indent="-342900">
              <a:lnSpc>
                <a:spcPct val="80000"/>
              </a:lnSpc>
              <a:buFont typeface="Symbol" panose="05050102010706020507" pitchFamily="18" charset="2"/>
              <a:buChar char=""/>
            </a:pPr>
            <a:r>
              <a:rPr lang="en-GB" altLang="zh-CN" sz="1400" dirty="0">
                <a:latin typeface="Times" panose="02020603050405020304" pitchFamily="18" charset="0"/>
                <a:ea typeface="Batang"/>
                <a:cs typeface="Times New Roman" panose="02020603050405020304" pitchFamily="18" charset="0"/>
              </a:rPr>
              <a:t>Clarifying note: Level y includes cases without model delivery.</a:t>
            </a:r>
            <a:endParaRPr lang="zh-CN" altLang="zh-CN" sz="1400" dirty="0">
              <a:latin typeface="Times" panose="02020603050405020304" pitchFamily="18" charset="0"/>
              <a:ea typeface="Batang"/>
              <a:cs typeface="Times New Roman" panose="02020603050405020304" pitchFamily="18" charset="0"/>
            </a:endParaRPr>
          </a:p>
          <a:p>
            <a:pPr>
              <a:lnSpc>
                <a:spcPct val="80000"/>
              </a:lnSpc>
            </a:pPr>
            <a:r>
              <a:rPr lang="en-GB" altLang="zh-CN" sz="1400" dirty="0">
                <a:highlight>
                  <a:srgbClr val="00FF00"/>
                </a:highlight>
                <a:latin typeface="Times" panose="02020603050405020304" pitchFamily="18" charset="0"/>
                <a:ea typeface="等线"/>
                <a:cs typeface="Times New Roman" panose="02020603050405020304" pitchFamily="18" charset="0"/>
              </a:rPr>
              <a:t>Agreement</a:t>
            </a:r>
            <a:endParaRPr lang="zh-CN" altLang="zh-CN" sz="1400" dirty="0">
              <a:latin typeface="Times" panose="02020603050405020304" pitchFamily="18" charset="0"/>
              <a:ea typeface="Batang"/>
              <a:cs typeface="Times New Roman" panose="02020603050405020304" pitchFamily="18" charset="0"/>
            </a:endParaRPr>
          </a:p>
          <a:p>
            <a:pPr>
              <a:lnSpc>
                <a:spcPct val="80000"/>
              </a:lnSpc>
            </a:pPr>
            <a:r>
              <a:rPr lang="en-GB" altLang="zh-CN" sz="1400" dirty="0">
                <a:latin typeface="Times" panose="02020603050405020304" pitchFamily="18" charset="0"/>
                <a:ea typeface="Batang"/>
                <a:cs typeface="Times New Roman" panose="02020603050405020304" pitchFamily="18" charset="0"/>
              </a:rPr>
              <a:t>Clarify Level x/y boundary as:</a:t>
            </a:r>
            <a:endParaRPr lang="zh-CN" altLang="zh-CN" sz="1400" dirty="0">
              <a:latin typeface="Times" panose="02020603050405020304" pitchFamily="18" charset="0"/>
              <a:ea typeface="Batang"/>
              <a:cs typeface="Times New Roman" panose="02020603050405020304" pitchFamily="18" charset="0"/>
            </a:endParaRPr>
          </a:p>
          <a:p>
            <a:pPr marL="342900" lvl="0" indent="-342900">
              <a:lnSpc>
                <a:spcPct val="80000"/>
              </a:lnSpc>
              <a:buFont typeface="Times New Roman" panose="02020603050405020304" pitchFamily="18" charset="0"/>
              <a:buChar char="-"/>
            </a:pPr>
            <a:r>
              <a:rPr lang="en-GB" altLang="zh-CN" sz="1400" dirty="0">
                <a:latin typeface="Times" panose="02020603050405020304" pitchFamily="18" charset="0"/>
                <a:ea typeface="等线"/>
                <a:cs typeface="Times New Roman" panose="02020603050405020304" pitchFamily="18" charset="0"/>
              </a:rPr>
              <a:t>Level x is implementation-based AI/ML operation without any dedicated AI/ML-specific enhancement (e.g., LCM related signalling, RS) collaboration between network and UE.</a:t>
            </a:r>
            <a:br>
              <a:rPr lang="en-GB" altLang="zh-CN" sz="1400" dirty="0">
                <a:latin typeface="Times" panose="02020603050405020304" pitchFamily="18" charset="0"/>
                <a:ea typeface="等线"/>
                <a:cs typeface="Times New Roman" panose="02020603050405020304" pitchFamily="18" charset="0"/>
              </a:rPr>
            </a:br>
            <a:r>
              <a:rPr lang="en-GB" altLang="zh-CN" sz="1400" dirty="0">
                <a:latin typeface="Times" panose="02020603050405020304" pitchFamily="18" charset="0"/>
                <a:ea typeface="等线"/>
                <a:cs typeface="Times New Roman" panose="02020603050405020304" pitchFamily="18" charset="0"/>
              </a:rPr>
              <a:t>(Note: The AI/ML operation may rely on future specification not related to AI/ML collaboration. The AI/ML approaches can be used as baseline for performance evaluation for future releases.)</a:t>
            </a:r>
            <a:endParaRPr lang="zh-CN" altLang="zh-CN" sz="1400" dirty="0">
              <a:latin typeface="Times" panose="02020603050405020304" pitchFamily="18" charset="0"/>
              <a:ea typeface="等线"/>
              <a:cs typeface="Times New Roman" panose="02020603050405020304" pitchFamily="18" charset="0"/>
            </a:endParaRPr>
          </a:p>
          <a:p>
            <a:pPr algn="just">
              <a:lnSpc>
                <a:spcPct val="80000"/>
              </a:lnSpc>
            </a:pPr>
            <a:r>
              <a:rPr lang="en-GB" altLang="zh-CN" sz="1400" dirty="0">
                <a:highlight>
                  <a:srgbClr val="00FF00"/>
                </a:highlight>
                <a:latin typeface="Times" panose="02020603050405020304" pitchFamily="18" charset="0"/>
                <a:cs typeface="Times" panose="02020603050405020304" pitchFamily="18" charset="0"/>
              </a:rPr>
              <a:t>RAN1-111’s Agreement</a:t>
            </a:r>
            <a:endParaRPr lang="zh-CN" altLang="zh-CN" sz="1400" dirty="0">
              <a:latin typeface="Times" panose="02020603050405020304" pitchFamily="18" charset="0"/>
              <a:ea typeface="Batang"/>
              <a:cs typeface="Times" panose="02020603050405020304" pitchFamily="18" charset="0"/>
            </a:endParaRPr>
          </a:p>
          <a:p>
            <a:pPr algn="just">
              <a:lnSpc>
                <a:spcPct val="80000"/>
              </a:lnSpc>
            </a:pPr>
            <a:r>
              <a:rPr lang="en-GB" altLang="zh-CN" sz="1400" kern="100" dirty="0">
                <a:latin typeface="Times" panose="02020603050405020304" pitchFamily="18" charset="0"/>
                <a:cs typeface="Times" panose="02020603050405020304" pitchFamily="18" charset="0"/>
              </a:rPr>
              <a:t>For the sub use case BM-Case1 and BM-Case2, at least support Alt.1 and Alt.2 for AI/ML model training and inference for further study:</a:t>
            </a:r>
            <a:endParaRPr lang="zh-CN" altLang="zh-CN" sz="1400" dirty="0">
              <a:latin typeface="Times" panose="02020603050405020304" pitchFamily="18" charset="0"/>
              <a:ea typeface="Batang"/>
              <a:cs typeface="Times" panose="02020603050405020304" pitchFamily="18" charset="0"/>
            </a:endParaRPr>
          </a:p>
          <a:p>
            <a:pPr marL="342900" lvl="0" indent="-342900" algn="just">
              <a:lnSpc>
                <a:spcPct val="80000"/>
              </a:lnSpc>
              <a:buFont typeface="Symbol" panose="05050102010706020507" pitchFamily="18" charset="2"/>
              <a:buChar char=""/>
            </a:pPr>
            <a:r>
              <a:rPr lang="en-GB" altLang="zh-CN" sz="1400" kern="100" dirty="0">
                <a:latin typeface="Times" panose="02020603050405020304" pitchFamily="18" charset="0"/>
                <a:cs typeface="Times" panose="02020603050405020304" pitchFamily="18" charset="0"/>
              </a:rPr>
              <a:t>Alt.1. AI/ML model training and inference at NW side</a:t>
            </a:r>
            <a:endParaRPr lang="zh-CN" altLang="zh-CN" sz="1400" dirty="0">
              <a:latin typeface="Times" panose="02020603050405020304" pitchFamily="18" charset="0"/>
              <a:ea typeface="Batang"/>
              <a:cs typeface="Times" panose="02020603050405020304" pitchFamily="18" charset="0"/>
            </a:endParaRPr>
          </a:p>
          <a:p>
            <a:pPr marL="342900" lvl="0" indent="-342900" algn="just">
              <a:lnSpc>
                <a:spcPct val="80000"/>
              </a:lnSpc>
              <a:buFont typeface="Symbol" panose="05050102010706020507" pitchFamily="18" charset="2"/>
              <a:buChar char=""/>
            </a:pPr>
            <a:r>
              <a:rPr lang="en-GB" altLang="zh-CN" sz="1400" kern="100" dirty="0">
                <a:latin typeface="Times" panose="02020603050405020304" pitchFamily="18" charset="0"/>
                <a:cs typeface="Times" panose="02020603050405020304" pitchFamily="18" charset="0"/>
              </a:rPr>
              <a:t>Alt.2. AI/ML model training and inference at UE side</a:t>
            </a:r>
            <a:endParaRPr lang="zh-CN" altLang="zh-CN" sz="1400" dirty="0">
              <a:latin typeface="Times" panose="02020603050405020304" pitchFamily="18" charset="0"/>
              <a:ea typeface="Batang"/>
              <a:cs typeface="Times" panose="02020603050405020304" pitchFamily="18" charset="0"/>
            </a:endParaRPr>
          </a:p>
          <a:p>
            <a:pPr marL="342900" lvl="0" indent="-342900">
              <a:lnSpc>
                <a:spcPct val="80000"/>
              </a:lnSpc>
              <a:buFont typeface="Symbol" panose="05050102010706020507" pitchFamily="18" charset="2"/>
              <a:buChar char=""/>
            </a:pPr>
            <a:r>
              <a:rPr lang="en-GB" altLang="zh-CN" sz="1400" kern="100" dirty="0">
                <a:latin typeface="Times" panose="02020603050405020304" pitchFamily="18" charset="0"/>
                <a:cs typeface="Times" panose="02020603050405020304" pitchFamily="18" charset="0"/>
              </a:rPr>
              <a:t>The discussion on Alt.3 for BM-Case1 and BM-Case2 is dependent on the conclusion/agreement of Agenda item 9.2.1 of RAN1 and/or RAN2 on whether to support model transfer for UE-side AI/ML model</a:t>
            </a:r>
            <a:r>
              <a:rPr lang="en-GB" altLang="zh-CN" sz="1400" kern="100" dirty="0">
                <a:solidFill>
                  <a:srgbClr val="FF0000"/>
                </a:solidFill>
                <a:latin typeface="Times" panose="02020603050405020304" pitchFamily="18" charset="0"/>
                <a:cs typeface="Times" panose="02020603050405020304" pitchFamily="18" charset="0"/>
              </a:rPr>
              <a:t> </a:t>
            </a:r>
            <a:r>
              <a:rPr lang="en-GB" altLang="zh-CN" sz="1400" kern="100" dirty="0">
                <a:latin typeface="Times" panose="02020603050405020304" pitchFamily="18" charset="0"/>
                <a:cs typeface="Times" panose="02020603050405020304" pitchFamily="18" charset="0"/>
              </a:rPr>
              <a:t>or not</a:t>
            </a:r>
            <a:endParaRPr lang="zh-CN" altLang="zh-CN" sz="1400" dirty="0">
              <a:latin typeface="Times" panose="02020603050405020304" pitchFamily="18" charset="0"/>
              <a:cs typeface="Times" panose="02020603050405020304" pitchFamily="18" charset="0"/>
            </a:endParaRPr>
          </a:p>
          <a:p>
            <a:pPr marL="742950" lvl="1" indent="-285750">
              <a:lnSpc>
                <a:spcPct val="80000"/>
              </a:lnSpc>
              <a:buFont typeface="Wingdings" panose="05000000000000000000" pitchFamily="2" charset="2"/>
              <a:buChar char=""/>
            </a:pPr>
            <a:r>
              <a:rPr lang="en-GB" altLang="zh-CN" sz="1400" kern="100" dirty="0">
                <a:latin typeface="Times" panose="02020603050405020304" pitchFamily="18" charset="0"/>
                <a:cs typeface="Times" panose="02020603050405020304" pitchFamily="18" charset="0"/>
              </a:rPr>
              <a:t>Alt.3. AI/ML model training at NW side, AI/ML model inference at UE side</a:t>
            </a:r>
            <a:endParaRPr lang="zh-CN" altLang="zh-CN" sz="1400" dirty="0">
              <a:effectLst/>
              <a:latin typeface="Times" panose="02020603050405020304" pitchFamily="18" charset="0"/>
              <a:ea typeface="Batang"/>
              <a:cs typeface="Times" panose="02020603050405020304" pitchFamily="18" charset="0"/>
            </a:endParaRPr>
          </a:p>
        </p:txBody>
      </p:sp>
      <p:sp>
        <p:nvSpPr>
          <p:cNvPr id="6" name="标题 1"/>
          <p:cNvSpPr txBox="1">
            <a:spLocks/>
          </p:cNvSpPr>
          <p:nvPr/>
        </p:nvSpPr>
        <p:spPr>
          <a:xfrm>
            <a:off x="334978" y="111095"/>
            <a:ext cx="10820702" cy="811851"/>
          </a:xfrm>
          <a:prstGeom prst="rect">
            <a:avLst/>
          </a:prstGeom>
        </p:spPr>
        <p:txBody>
          <a:bodyPr vert="horz" lIns="91440" tIns="45720" rIns="91440" bIns="45720" rtlCol="0" anchor="b">
            <a:normAutofit fontScale="77500" lnSpcReduction="20000"/>
          </a:bodyPr>
          <a:lstStyle>
            <a:lvl1pPr marL="0" algn="l" defTabSz="914400" rtl="0" eaLnBrk="1" latinLnBrk="0" hangingPunct="1">
              <a:lnSpc>
                <a:spcPct val="85000"/>
              </a:lnSpc>
              <a:spcBef>
                <a:spcPct val="0"/>
              </a:spcBef>
              <a:buNone/>
              <a:defRPr sz="4800" kern="1200" spc="-50" baseline="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1pPr>
          </a:lstStyle>
          <a:p>
            <a:r>
              <a:rPr lang="en-US" altLang="zh-CN" dirty="0"/>
              <a:t>Beam management- Potential collaboration level</a:t>
            </a:r>
            <a:endParaRPr lang="zh-CN" altLang="en-US" dirty="0"/>
          </a:p>
        </p:txBody>
      </p:sp>
      <p:grpSp>
        <p:nvGrpSpPr>
          <p:cNvPr id="23" name="组合 22"/>
          <p:cNvGrpSpPr/>
          <p:nvPr/>
        </p:nvGrpSpPr>
        <p:grpSpPr>
          <a:xfrm>
            <a:off x="105624" y="5061442"/>
            <a:ext cx="11944538" cy="1796559"/>
            <a:chOff x="105624" y="5061442"/>
            <a:chExt cx="11944538" cy="1796559"/>
          </a:xfrm>
        </p:grpSpPr>
        <p:sp>
          <p:nvSpPr>
            <p:cNvPr id="22" name="矩形 21"/>
            <p:cNvSpPr/>
            <p:nvPr/>
          </p:nvSpPr>
          <p:spPr>
            <a:xfrm>
              <a:off x="105624" y="5061442"/>
              <a:ext cx="11944538" cy="179655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p:nvGrpSpPr>
          <p:grpSpPr>
            <a:xfrm>
              <a:off x="503347" y="5061443"/>
              <a:ext cx="8505752" cy="1796558"/>
              <a:chOff x="458082" y="4963130"/>
              <a:chExt cx="8505752" cy="1807674"/>
            </a:xfrm>
          </p:grpSpPr>
          <p:grpSp>
            <p:nvGrpSpPr>
              <p:cNvPr id="12" name="组合 11"/>
              <p:cNvGrpSpPr/>
              <p:nvPr/>
            </p:nvGrpSpPr>
            <p:grpSpPr>
              <a:xfrm>
                <a:off x="3974469" y="4963130"/>
                <a:ext cx="4989365" cy="1807674"/>
                <a:chOff x="1575302" y="4963130"/>
                <a:chExt cx="4989365" cy="1807674"/>
              </a:xfrm>
            </p:grpSpPr>
            <p:sp>
              <p:nvSpPr>
                <p:cNvPr id="4" name="圆角矩形 3"/>
                <p:cNvSpPr/>
                <p:nvPr/>
              </p:nvSpPr>
              <p:spPr>
                <a:xfrm>
                  <a:off x="1575303" y="4963130"/>
                  <a:ext cx="1638677" cy="39835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Alt</a:t>
                  </a:r>
                  <a:r>
                    <a:rPr lang="zh-CN" altLang="en-US" dirty="0"/>
                    <a:t> </a:t>
                  </a:r>
                  <a:r>
                    <a:rPr lang="en-US" altLang="zh-CN" dirty="0"/>
                    <a:t>1</a:t>
                  </a:r>
                </a:p>
              </p:txBody>
            </p:sp>
            <p:sp>
              <p:nvSpPr>
                <p:cNvPr id="7" name="圆角矩形 6"/>
                <p:cNvSpPr/>
                <p:nvPr/>
              </p:nvSpPr>
              <p:spPr>
                <a:xfrm>
                  <a:off x="1575303" y="5667791"/>
                  <a:ext cx="1638677" cy="39835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Alt</a:t>
                  </a:r>
                  <a:r>
                    <a:rPr lang="zh-CN" altLang="en-US" dirty="0"/>
                    <a:t> </a:t>
                  </a:r>
                  <a:r>
                    <a:rPr lang="en-US" altLang="zh-CN" dirty="0"/>
                    <a:t>2</a:t>
                  </a:r>
                </a:p>
              </p:txBody>
            </p:sp>
            <p:sp>
              <p:nvSpPr>
                <p:cNvPr id="8" name="圆角矩形 7"/>
                <p:cNvSpPr/>
                <p:nvPr/>
              </p:nvSpPr>
              <p:spPr>
                <a:xfrm>
                  <a:off x="1575302" y="6372452"/>
                  <a:ext cx="1638677" cy="39835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Alt</a:t>
                  </a:r>
                  <a:r>
                    <a:rPr lang="zh-CN" altLang="en-US" dirty="0"/>
                    <a:t> </a:t>
                  </a:r>
                  <a:r>
                    <a:rPr lang="en-US" altLang="zh-CN" dirty="0"/>
                    <a:t>3</a:t>
                  </a:r>
                </a:p>
              </p:txBody>
            </p:sp>
            <p:sp>
              <p:nvSpPr>
                <p:cNvPr id="9" name="圆角矩形 8"/>
                <p:cNvSpPr/>
                <p:nvPr/>
              </p:nvSpPr>
              <p:spPr>
                <a:xfrm>
                  <a:off x="4925990" y="4963130"/>
                  <a:ext cx="1638677" cy="398352"/>
                </a:xfrm>
                <a:prstGeom prst="roundRect">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Level x</a:t>
                  </a:r>
                </a:p>
              </p:txBody>
            </p:sp>
            <p:sp>
              <p:nvSpPr>
                <p:cNvPr id="10" name="圆角矩形 9"/>
                <p:cNvSpPr/>
                <p:nvPr/>
              </p:nvSpPr>
              <p:spPr>
                <a:xfrm>
                  <a:off x="4925989" y="5678675"/>
                  <a:ext cx="1638677" cy="398352"/>
                </a:xfrm>
                <a:prstGeom prst="roundRect">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Level y</a:t>
                  </a:r>
                </a:p>
              </p:txBody>
            </p:sp>
            <p:sp>
              <p:nvSpPr>
                <p:cNvPr id="11" name="圆角矩形 10"/>
                <p:cNvSpPr/>
                <p:nvPr/>
              </p:nvSpPr>
              <p:spPr>
                <a:xfrm>
                  <a:off x="4925989" y="6372452"/>
                  <a:ext cx="1638677" cy="398352"/>
                </a:xfrm>
                <a:prstGeom prst="roundRect">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Level z</a:t>
                  </a:r>
                </a:p>
              </p:txBody>
            </p:sp>
          </p:grpSp>
          <p:sp>
            <p:nvSpPr>
              <p:cNvPr id="13" name="矩形 12"/>
              <p:cNvSpPr/>
              <p:nvPr/>
            </p:nvSpPr>
            <p:spPr>
              <a:xfrm>
                <a:off x="458082" y="4990457"/>
                <a:ext cx="2801793" cy="369332"/>
              </a:xfrm>
              <a:prstGeom prst="rect">
                <a:avLst/>
              </a:prstGeom>
              <a:solidFill>
                <a:schemeClr val="accent1">
                  <a:lumMod val="60000"/>
                  <a:lumOff val="40000"/>
                </a:schemeClr>
              </a:solidFill>
            </p:spPr>
            <p:txBody>
              <a:bodyPr wrap="none">
                <a:spAutoFit/>
              </a:bodyPr>
              <a:lstStyle/>
              <a:p>
                <a:r>
                  <a:rPr lang="en-US" altLang="zh-CN" dirty="0"/>
                  <a:t>Potential collaboration level</a:t>
                </a:r>
                <a:endParaRPr lang="zh-CN" altLang="en-US" dirty="0"/>
              </a:p>
            </p:txBody>
          </p:sp>
          <p:cxnSp>
            <p:nvCxnSpPr>
              <p:cNvPr id="15" name="直接箭头连接符 14"/>
              <p:cNvCxnSpPr>
                <a:stCxn id="7" idx="3"/>
                <a:endCxn id="9" idx="1"/>
              </p:cNvCxnSpPr>
              <p:nvPr/>
            </p:nvCxnSpPr>
            <p:spPr>
              <a:xfrm flipV="1">
                <a:off x="5613147" y="5162306"/>
                <a:ext cx="1712010" cy="704661"/>
              </a:xfrm>
              <a:prstGeom prst="straightConnector1">
                <a:avLst/>
              </a:prstGeom>
              <a:ln w="28575">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a:endCxn id="10" idx="1"/>
              </p:cNvCxnSpPr>
              <p:nvPr/>
            </p:nvCxnSpPr>
            <p:spPr>
              <a:xfrm>
                <a:off x="5613147" y="5162306"/>
                <a:ext cx="1712009" cy="715545"/>
              </a:xfrm>
              <a:prstGeom prst="straightConnector1">
                <a:avLst/>
              </a:prstGeom>
              <a:ln w="28575">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p:nvPr/>
            </p:nvCxnSpPr>
            <p:spPr>
              <a:xfrm>
                <a:off x="5613146" y="5914063"/>
                <a:ext cx="1712010" cy="0"/>
              </a:xfrm>
              <a:prstGeom prst="straightConnector1">
                <a:avLst/>
              </a:prstGeom>
              <a:ln w="28575">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p:nvPr/>
            </p:nvCxnSpPr>
            <p:spPr>
              <a:xfrm>
                <a:off x="5620696" y="6573458"/>
                <a:ext cx="1712010" cy="0"/>
              </a:xfrm>
              <a:prstGeom prst="straightConnector1">
                <a:avLst/>
              </a:prstGeom>
              <a:ln w="28575">
                <a:solidFill>
                  <a:srgbClr val="00B050"/>
                </a:solidFill>
                <a:tailEnd type="triangle"/>
              </a:ln>
            </p:spPr>
            <p:style>
              <a:lnRef idx="1">
                <a:schemeClr val="accent1"/>
              </a:lnRef>
              <a:fillRef idx="0">
                <a:schemeClr val="accent1"/>
              </a:fillRef>
              <a:effectRef idx="0">
                <a:schemeClr val="accent1"/>
              </a:effectRef>
              <a:fontRef idx="minor">
                <a:schemeClr val="tx1"/>
              </a:fontRef>
            </p:style>
          </p:cxnSp>
        </p:grpSp>
      </p:grpSp>
      <p:cxnSp>
        <p:nvCxnSpPr>
          <p:cNvPr id="20" name="直接箭头连接符 19"/>
          <p:cNvCxnSpPr>
            <a:stCxn id="8" idx="3"/>
          </p:cNvCxnSpPr>
          <p:nvPr/>
        </p:nvCxnSpPr>
        <p:spPr>
          <a:xfrm flipV="1">
            <a:off x="5658411" y="6006528"/>
            <a:ext cx="1712010" cy="653522"/>
          </a:xfrm>
          <a:prstGeom prst="straightConnector1">
            <a:avLst/>
          </a:prstGeom>
          <a:ln w="28575">
            <a:solidFill>
              <a:srgbClr val="70AC2E"/>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082384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15636" y="977788"/>
            <a:ext cx="11296073" cy="1298817"/>
          </a:xfrm>
          <a:prstGeom prst="rect">
            <a:avLst/>
          </a:prstGeom>
          <a:ln>
            <a:solidFill>
              <a:schemeClr val="accent1"/>
            </a:solidFill>
          </a:ln>
        </p:spPr>
        <p:txBody>
          <a:bodyPr wrap="square">
            <a:spAutoFit/>
          </a:bodyPr>
          <a:lstStyle/>
          <a:p>
            <a:pPr algn="just">
              <a:lnSpc>
                <a:spcPct val="80000"/>
              </a:lnSpc>
            </a:pPr>
            <a:r>
              <a:rPr lang="en-GB" altLang="zh-CN" sz="1400" dirty="0">
                <a:highlight>
                  <a:srgbClr val="00FF00"/>
                </a:highlight>
                <a:latin typeface="Times" panose="02020603050405020304" pitchFamily="18" charset="0"/>
                <a:cs typeface="Times" panose="02020603050405020304" pitchFamily="18" charset="0"/>
              </a:rPr>
              <a:t>RAN1-111’s Agreement</a:t>
            </a:r>
            <a:endParaRPr lang="zh-CN" altLang="zh-CN" sz="1400" dirty="0">
              <a:latin typeface="Times" panose="02020603050405020304" pitchFamily="18" charset="0"/>
              <a:ea typeface="Batang"/>
              <a:cs typeface="Times" panose="02020603050405020304" pitchFamily="18" charset="0"/>
            </a:endParaRPr>
          </a:p>
          <a:p>
            <a:pPr algn="just">
              <a:lnSpc>
                <a:spcPct val="80000"/>
              </a:lnSpc>
            </a:pPr>
            <a:r>
              <a:rPr lang="en-GB" altLang="zh-CN" sz="1400" kern="100" dirty="0">
                <a:latin typeface="Times" panose="02020603050405020304" pitchFamily="18" charset="0"/>
                <a:cs typeface="Times" panose="02020603050405020304" pitchFamily="18" charset="0"/>
              </a:rPr>
              <a:t>For the sub use case BM-Case1 and BM-Case2, at least support Alt.1 and Alt.2 for AI/ML model training and inference for further study:</a:t>
            </a:r>
            <a:endParaRPr lang="zh-CN" altLang="zh-CN" sz="1400" dirty="0">
              <a:latin typeface="Times" panose="02020603050405020304" pitchFamily="18" charset="0"/>
              <a:ea typeface="Batang"/>
              <a:cs typeface="Times" panose="02020603050405020304" pitchFamily="18" charset="0"/>
            </a:endParaRPr>
          </a:p>
          <a:p>
            <a:pPr marL="342900" lvl="0" indent="-342900" algn="just">
              <a:lnSpc>
                <a:spcPct val="80000"/>
              </a:lnSpc>
              <a:buFont typeface="Symbol" panose="05050102010706020507" pitchFamily="18" charset="2"/>
              <a:buChar char=""/>
            </a:pPr>
            <a:r>
              <a:rPr lang="en-GB" altLang="zh-CN" sz="1400" kern="100" dirty="0">
                <a:latin typeface="Times" panose="02020603050405020304" pitchFamily="18" charset="0"/>
                <a:cs typeface="Times" panose="02020603050405020304" pitchFamily="18" charset="0"/>
              </a:rPr>
              <a:t>Alt.1. AI/ML model training and inference at NW side</a:t>
            </a:r>
            <a:endParaRPr lang="zh-CN" altLang="zh-CN" sz="1400" dirty="0">
              <a:latin typeface="Times" panose="02020603050405020304" pitchFamily="18" charset="0"/>
              <a:ea typeface="Batang"/>
              <a:cs typeface="Times" panose="02020603050405020304" pitchFamily="18" charset="0"/>
            </a:endParaRPr>
          </a:p>
          <a:p>
            <a:pPr marL="342900" lvl="0" indent="-342900" algn="just">
              <a:lnSpc>
                <a:spcPct val="80000"/>
              </a:lnSpc>
              <a:buFont typeface="Symbol" panose="05050102010706020507" pitchFamily="18" charset="2"/>
              <a:buChar char=""/>
            </a:pPr>
            <a:r>
              <a:rPr lang="en-GB" altLang="zh-CN" sz="1400" kern="100" dirty="0">
                <a:latin typeface="Times" panose="02020603050405020304" pitchFamily="18" charset="0"/>
                <a:cs typeface="Times" panose="02020603050405020304" pitchFamily="18" charset="0"/>
              </a:rPr>
              <a:t>Alt.2. AI/ML model training and inference at UE side</a:t>
            </a:r>
            <a:endParaRPr lang="zh-CN" altLang="zh-CN" sz="1400" dirty="0">
              <a:latin typeface="Times" panose="02020603050405020304" pitchFamily="18" charset="0"/>
              <a:ea typeface="Batang"/>
              <a:cs typeface="Times" panose="02020603050405020304" pitchFamily="18" charset="0"/>
            </a:endParaRPr>
          </a:p>
          <a:p>
            <a:pPr marL="342900" lvl="0" indent="-342900">
              <a:lnSpc>
                <a:spcPct val="80000"/>
              </a:lnSpc>
              <a:buFont typeface="Symbol" panose="05050102010706020507" pitchFamily="18" charset="2"/>
              <a:buChar char=""/>
            </a:pPr>
            <a:r>
              <a:rPr lang="en-GB" altLang="zh-CN" sz="1400" kern="100" dirty="0">
                <a:latin typeface="Times" panose="02020603050405020304" pitchFamily="18" charset="0"/>
                <a:cs typeface="Times" panose="02020603050405020304" pitchFamily="18" charset="0"/>
              </a:rPr>
              <a:t>The discussion on Alt.3 for BM-Case1 and BM-Case2 is dependent on the conclusion/agreement of Agenda item 9.2.1 of RAN1 and/or RAN2 on whether to support model transfer for UE-side AI/ML model</a:t>
            </a:r>
            <a:r>
              <a:rPr lang="en-GB" altLang="zh-CN" sz="1400" kern="100" dirty="0">
                <a:solidFill>
                  <a:srgbClr val="FF0000"/>
                </a:solidFill>
                <a:latin typeface="Times" panose="02020603050405020304" pitchFamily="18" charset="0"/>
                <a:cs typeface="Times" panose="02020603050405020304" pitchFamily="18" charset="0"/>
              </a:rPr>
              <a:t> </a:t>
            </a:r>
            <a:r>
              <a:rPr lang="en-GB" altLang="zh-CN" sz="1400" kern="100" dirty="0">
                <a:latin typeface="Times" panose="02020603050405020304" pitchFamily="18" charset="0"/>
                <a:cs typeface="Times" panose="02020603050405020304" pitchFamily="18" charset="0"/>
              </a:rPr>
              <a:t>or not</a:t>
            </a:r>
            <a:endParaRPr lang="zh-CN" altLang="zh-CN" sz="1400" dirty="0">
              <a:latin typeface="Times" panose="02020603050405020304" pitchFamily="18" charset="0"/>
              <a:cs typeface="Times" panose="02020603050405020304" pitchFamily="18" charset="0"/>
            </a:endParaRPr>
          </a:p>
          <a:p>
            <a:pPr marL="742950" lvl="1" indent="-285750">
              <a:lnSpc>
                <a:spcPct val="80000"/>
              </a:lnSpc>
              <a:buFont typeface="Wingdings" panose="05000000000000000000" pitchFamily="2" charset="2"/>
              <a:buChar char=""/>
            </a:pPr>
            <a:r>
              <a:rPr lang="en-GB" altLang="zh-CN" sz="1400" kern="100" dirty="0">
                <a:latin typeface="Times" panose="02020603050405020304" pitchFamily="18" charset="0"/>
                <a:cs typeface="Times" panose="02020603050405020304" pitchFamily="18" charset="0"/>
              </a:rPr>
              <a:t>Alt.3. AI/ML model training at NW side, AI/ML model inference at UE side</a:t>
            </a:r>
            <a:endParaRPr lang="zh-CN" altLang="zh-CN" sz="1400" dirty="0">
              <a:effectLst/>
              <a:latin typeface="Times" panose="02020603050405020304" pitchFamily="18" charset="0"/>
              <a:ea typeface="Batang"/>
              <a:cs typeface="Times" panose="02020603050405020304" pitchFamily="18" charset="0"/>
            </a:endParaRPr>
          </a:p>
        </p:txBody>
      </p:sp>
      <p:sp>
        <p:nvSpPr>
          <p:cNvPr id="6" name="标题 1"/>
          <p:cNvSpPr txBox="1">
            <a:spLocks/>
          </p:cNvSpPr>
          <p:nvPr/>
        </p:nvSpPr>
        <p:spPr>
          <a:xfrm>
            <a:off x="334978" y="111095"/>
            <a:ext cx="10820702" cy="811851"/>
          </a:xfrm>
          <a:prstGeom prst="rect">
            <a:avLst/>
          </a:prstGeom>
        </p:spPr>
        <p:txBody>
          <a:bodyPr vert="horz" lIns="91440" tIns="45720" rIns="91440" bIns="45720" rtlCol="0" anchor="b">
            <a:normAutofit/>
          </a:bodyPr>
          <a:lstStyle>
            <a:lvl1pPr marL="0" algn="l" defTabSz="914400" rtl="0" eaLnBrk="1" latinLnBrk="0" hangingPunct="1">
              <a:lnSpc>
                <a:spcPct val="85000"/>
              </a:lnSpc>
              <a:spcBef>
                <a:spcPct val="0"/>
              </a:spcBef>
              <a:buNone/>
              <a:defRPr sz="4800" kern="1200" spc="-50" baseline="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1pPr>
          </a:lstStyle>
          <a:p>
            <a:r>
              <a:rPr lang="en-US" altLang="zh-CN" dirty="0"/>
              <a:t>Beam management- Feasibility</a:t>
            </a:r>
            <a:endParaRPr lang="zh-CN" altLang="en-US" dirty="0"/>
          </a:p>
        </p:txBody>
      </p:sp>
      <p:sp>
        <p:nvSpPr>
          <p:cNvPr id="7" name="内容占位符 2"/>
          <p:cNvSpPr>
            <a:spLocks noGrp="1"/>
          </p:cNvSpPr>
          <p:nvPr>
            <p:ph idx="1"/>
          </p:nvPr>
        </p:nvSpPr>
        <p:spPr>
          <a:xfrm>
            <a:off x="415635" y="2552086"/>
            <a:ext cx="11296073" cy="3608569"/>
          </a:xfrm>
        </p:spPr>
        <p:txBody>
          <a:bodyPr>
            <a:normAutofit/>
          </a:bodyPr>
          <a:lstStyle/>
          <a:p>
            <a:r>
              <a:rPr lang="en-US" altLang="zh-CN" dirty="0"/>
              <a:t>Feasibility</a:t>
            </a:r>
          </a:p>
          <a:p>
            <a:pPr lvl="1"/>
            <a:r>
              <a:rPr lang="en-US" altLang="zh-CN" dirty="0"/>
              <a:t>Alt.1: For AI/ML model training and inference at NW side, it is feasible for NW side to collect data for model training and inference with some enhancement.</a:t>
            </a:r>
          </a:p>
          <a:p>
            <a:pPr lvl="1"/>
            <a:r>
              <a:rPr lang="en-US" altLang="zh-CN" dirty="0"/>
              <a:t>Alt.2: For AI/ML model training and inference at UE side, </a:t>
            </a:r>
          </a:p>
          <a:p>
            <a:pPr lvl="2"/>
            <a:r>
              <a:rPr lang="en-US" altLang="zh-CN" dirty="0"/>
              <a:t>It is feasible for UE to collect data for model training and inference even without any enhancement, i.e., transparent to NW side. But there will be no spec impact and no RS overhead reduction. </a:t>
            </a:r>
          </a:p>
          <a:p>
            <a:pPr lvl="2"/>
            <a:r>
              <a:rPr lang="en-US" altLang="zh-CN" dirty="0"/>
              <a:t>In order for RS overhead reduction, it is also feasible to support at least some enhancement on new procedure and signaling is needed to indicate AI/ML model is activated at UE side.  </a:t>
            </a:r>
          </a:p>
          <a:p>
            <a:pPr lvl="1"/>
            <a:r>
              <a:rPr lang="en-US" altLang="zh-CN" dirty="0"/>
              <a:t>Alt.3: Based on the model training at NW side, the model can be delivered to UE side for inference with some enhancement on  model transfer. </a:t>
            </a:r>
          </a:p>
          <a:p>
            <a:endParaRPr lang="zh-CN" altLang="en-US" dirty="0"/>
          </a:p>
        </p:txBody>
      </p:sp>
    </p:spTree>
    <p:extLst>
      <p:ext uri="{BB962C8B-B14F-4D97-AF65-F5344CB8AC3E}">
        <p14:creationId xmlns:p14="http://schemas.microsoft.com/office/powerpoint/2010/main" val="38389979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4000" dirty="0"/>
              <a:t>Beam management- Potential spec </a:t>
            </a:r>
            <a:r>
              <a:rPr lang="en-US" altLang="zh-CN" sz="4000" dirty="0" smtClean="0"/>
              <a:t>impact</a:t>
            </a:r>
            <a:endParaRPr lang="zh-CN" altLang="en-US" sz="4000" dirty="0"/>
          </a:p>
        </p:txBody>
      </p:sp>
      <p:sp>
        <p:nvSpPr>
          <p:cNvPr id="3" name="内容占位符 2"/>
          <p:cNvSpPr>
            <a:spLocks noGrp="1"/>
          </p:cNvSpPr>
          <p:nvPr>
            <p:ph idx="1"/>
          </p:nvPr>
        </p:nvSpPr>
        <p:spPr>
          <a:xfrm>
            <a:off x="1097280" y="1129685"/>
            <a:ext cx="10058400" cy="5044280"/>
          </a:xfrm>
        </p:spPr>
        <p:txBody>
          <a:bodyPr>
            <a:normAutofit fontScale="92500" lnSpcReduction="20000"/>
          </a:bodyPr>
          <a:lstStyle/>
          <a:p>
            <a:r>
              <a:rPr lang="en-US" altLang="zh-CN" dirty="0"/>
              <a:t>Model training</a:t>
            </a:r>
          </a:p>
          <a:p>
            <a:pPr lvl="1"/>
            <a:r>
              <a:rPr lang="en-US" altLang="zh-CN" dirty="0"/>
              <a:t>Signaling/configuration/measurement/report for data collection, e.g., signaling aspects related to assistance information (if supported), Reference signals</a:t>
            </a:r>
          </a:p>
          <a:p>
            <a:pPr lvl="1"/>
            <a:r>
              <a:rPr lang="en-US" altLang="zh-CN" dirty="0"/>
              <a:t>Content/type of the collected data</a:t>
            </a:r>
          </a:p>
          <a:p>
            <a:pPr lvl="1"/>
            <a:r>
              <a:rPr lang="en-US" altLang="zh-CN" dirty="0"/>
              <a:t>Other aspect(s) is not </a:t>
            </a:r>
            <a:r>
              <a:rPr lang="en-US" altLang="zh-CN" dirty="0" smtClean="0"/>
              <a:t>precluded</a:t>
            </a:r>
            <a:endParaRPr lang="en-US" altLang="zh-CN" dirty="0"/>
          </a:p>
          <a:p>
            <a:r>
              <a:rPr lang="en-US" altLang="zh-CN" dirty="0"/>
              <a:t>Model inference</a:t>
            </a:r>
          </a:p>
          <a:p>
            <a:pPr lvl="1"/>
            <a:r>
              <a:rPr lang="en-US" altLang="zh-CN" dirty="0"/>
              <a:t>Enhanced or new configurations/UE reporting/UE measurement, e.g., Enhanced or new beam measurement and/or beam reporting</a:t>
            </a:r>
          </a:p>
          <a:p>
            <a:pPr lvl="1"/>
            <a:r>
              <a:rPr lang="en-US" altLang="zh-CN" dirty="0"/>
              <a:t>Enhanced or new signaling for measurement configuration/triggering</a:t>
            </a:r>
          </a:p>
          <a:p>
            <a:pPr lvl="1"/>
            <a:r>
              <a:rPr lang="en-US" altLang="zh-CN" dirty="0"/>
              <a:t>Signaling of assistance information (if applicable)</a:t>
            </a:r>
          </a:p>
          <a:p>
            <a:pPr lvl="1"/>
            <a:r>
              <a:rPr lang="en-US" altLang="zh-CN" dirty="0"/>
              <a:t>Other aspect(s) is not </a:t>
            </a:r>
            <a:r>
              <a:rPr lang="en-US" altLang="zh-CN" dirty="0" smtClean="0"/>
              <a:t>precluded</a:t>
            </a:r>
            <a:endParaRPr lang="en-US" altLang="zh-CN" dirty="0"/>
          </a:p>
          <a:p>
            <a:r>
              <a:rPr lang="en-US" altLang="zh-CN" dirty="0"/>
              <a:t>Model monitoring</a:t>
            </a:r>
          </a:p>
          <a:p>
            <a:pPr lvl="1"/>
            <a:r>
              <a:rPr lang="en-US" altLang="zh-CN" dirty="0"/>
              <a:t>Performance metric(s)</a:t>
            </a:r>
          </a:p>
          <a:p>
            <a:pPr lvl="1"/>
            <a:r>
              <a:rPr lang="en-US" altLang="zh-CN" dirty="0"/>
              <a:t>Benchmark/reference for the performance comparison</a:t>
            </a:r>
          </a:p>
          <a:p>
            <a:pPr lvl="1"/>
            <a:r>
              <a:rPr lang="en-US" altLang="zh-CN" dirty="0"/>
              <a:t>Signaling/configuration/measurement/report for model monitoring, e.g., signaling aspects related to assistance information (if supported), Reference signals</a:t>
            </a:r>
          </a:p>
          <a:p>
            <a:pPr lvl="1"/>
            <a:r>
              <a:rPr lang="en-US" altLang="zh-CN" dirty="0"/>
              <a:t>Other aspect(s) is not precluded</a:t>
            </a:r>
          </a:p>
          <a:p>
            <a:endParaRPr lang="zh-CN" altLang="en-US" dirty="0"/>
          </a:p>
        </p:txBody>
      </p:sp>
    </p:spTree>
    <p:extLst>
      <p:ext uri="{BB962C8B-B14F-4D97-AF65-F5344CB8AC3E}">
        <p14:creationId xmlns:p14="http://schemas.microsoft.com/office/powerpoint/2010/main" val="17462228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txBox="1">
            <a:spLocks/>
          </p:cNvSpPr>
          <p:nvPr/>
        </p:nvSpPr>
        <p:spPr>
          <a:xfrm>
            <a:off x="334978" y="111095"/>
            <a:ext cx="10820702" cy="811851"/>
          </a:xfrm>
          <a:prstGeom prst="rect">
            <a:avLst/>
          </a:prstGeom>
        </p:spPr>
        <p:txBody>
          <a:bodyPr vert="horz" lIns="91440" tIns="45720" rIns="91440" bIns="45720" rtlCol="0" anchor="b">
            <a:normAutofit/>
          </a:bodyPr>
          <a:lstStyle>
            <a:lvl1pPr marL="0" algn="l" defTabSz="914400" rtl="0" eaLnBrk="1" latinLnBrk="0" hangingPunct="1">
              <a:lnSpc>
                <a:spcPct val="85000"/>
              </a:lnSpc>
              <a:spcBef>
                <a:spcPct val="0"/>
              </a:spcBef>
              <a:buNone/>
              <a:defRPr sz="4800" kern="1200" spc="-50" baseline="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1pPr>
          </a:lstStyle>
          <a:p>
            <a:r>
              <a:rPr lang="en-US" altLang="zh-CN" dirty="0"/>
              <a:t>Beam management- </a:t>
            </a:r>
            <a:r>
              <a:rPr lang="en-US" altLang="zh-CN" dirty="0" smtClean="0"/>
              <a:t>Conclusion</a:t>
            </a:r>
            <a:endParaRPr lang="zh-CN" altLang="en-US" sz="2200" dirty="0"/>
          </a:p>
        </p:txBody>
      </p:sp>
      <p:sp>
        <p:nvSpPr>
          <p:cNvPr id="3" name="内容占位符 2"/>
          <p:cNvSpPr>
            <a:spLocks noGrp="1"/>
          </p:cNvSpPr>
          <p:nvPr>
            <p:ph idx="1"/>
          </p:nvPr>
        </p:nvSpPr>
        <p:spPr/>
        <p:txBody>
          <a:bodyPr/>
          <a:lstStyle/>
          <a:p>
            <a:r>
              <a:rPr lang="en-US" altLang="zh-CN" dirty="0"/>
              <a:t> Proposal: For AI/ML-based beam management, support BM-Case1 and BM-Case2 as representative sub use cases </a:t>
            </a:r>
          </a:p>
          <a:p>
            <a:pPr lvl="1"/>
            <a:r>
              <a:rPr lang="en-US" altLang="zh-CN" dirty="0"/>
              <a:t>BM-Case1: Spatial-domain DL beam prediction for Set A of beams based on measurement results of Set B of beams</a:t>
            </a:r>
          </a:p>
          <a:p>
            <a:pPr lvl="2"/>
            <a:r>
              <a:rPr lang="en-US" altLang="zh-CN" dirty="0"/>
              <a:t>Consider Set B is a subset of Set A with high priority.</a:t>
            </a:r>
          </a:p>
          <a:p>
            <a:pPr lvl="1"/>
            <a:r>
              <a:rPr lang="en-US" altLang="zh-CN" dirty="0"/>
              <a:t>BM-Case2: Temporal DL beam prediction for Set A of beams based on the historic measurement results of Set B of beams</a:t>
            </a:r>
          </a:p>
          <a:p>
            <a:endParaRPr lang="zh-CN" altLang="en-US" dirty="0"/>
          </a:p>
        </p:txBody>
      </p:sp>
    </p:spTree>
    <p:extLst>
      <p:ext uri="{BB962C8B-B14F-4D97-AF65-F5344CB8AC3E}">
        <p14:creationId xmlns:p14="http://schemas.microsoft.com/office/powerpoint/2010/main" val="62064738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zh-CN" sz="3600" dirty="0"/>
              <a:t>AI-based </a:t>
            </a:r>
            <a:r>
              <a:rPr lang="en-US" altLang="zh-CN" sz="3600" dirty="0" smtClean="0"/>
              <a:t>positioning—Situation </a:t>
            </a:r>
            <a:r>
              <a:rPr lang="en-US" altLang="zh-CN" sz="3600" dirty="0"/>
              <a:t>in RAN1</a:t>
            </a:r>
            <a:endParaRPr lang="zh-CN" altLang="en-US" sz="3600" dirty="0"/>
          </a:p>
        </p:txBody>
      </p:sp>
      <p:sp>
        <p:nvSpPr>
          <p:cNvPr id="3" name="内容占位符 2"/>
          <p:cNvSpPr>
            <a:spLocks noGrp="1"/>
          </p:cNvSpPr>
          <p:nvPr>
            <p:ph idx="1"/>
          </p:nvPr>
        </p:nvSpPr>
        <p:spPr/>
        <p:txBody>
          <a:bodyPr>
            <a:normAutofit/>
          </a:bodyPr>
          <a:lstStyle/>
          <a:p>
            <a:r>
              <a:rPr lang="en-US" altLang="zh-CN" sz="2000" dirty="0"/>
              <a:t> For AI-based positioning, both the direct AI/ML positioning and assisted positioning were extensively studied in RAN 1. And t he following agreements have been reached on the study of the sub use cases </a:t>
            </a:r>
          </a:p>
          <a:p>
            <a:endParaRPr lang="zh-CN" altLang="en-US" sz="2000" dirty="0"/>
          </a:p>
        </p:txBody>
      </p:sp>
      <p:sp>
        <p:nvSpPr>
          <p:cNvPr id="6" name="矩形 5"/>
          <p:cNvSpPr/>
          <p:nvPr/>
        </p:nvSpPr>
        <p:spPr>
          <a:xfrm>
            <a:off x="979055" y="2213447"/>
            <a:ext cx="10483272" cy="4493538"/>
          </a:xfrm>
          <a:prstGeom prst="rect">
            <a:avLst/>
          </a:prstGeom>
          <a:ln>
            <a:solidFill>
              <a:schemeClr val="accent1"/>
            </a:solidFill>
          </a:ln>
        </p:spPr>
        <p:txBody>
          <a:bodyPr wrap="square">
            <a:spAutoFit/>
          </a:bodyPr>
          <a:lstStyle/>
          <a:p>
            <a:pPr algn="just" hangingPunct="0">
              <a:spcAft>
                <a:spcPts val="600"/>
              </a:spcAft>
            </a:pPr>
            <a:r>
              <a:rPr lang="en-US" altLang="zh-CN" b="1" dirty="0">
                <a:highlight>
                  <a:srgbClr val="00FF00"/>
                </a:highlight>
                <a:latin typeface="Times New Roman" panose="02020603050405020304" pitchFamily="18" charset="0"/>
              </a:rPr>
              <a:t>Agreement(RAN1#110)</a:t>
            </a:r>
            <a:endParaRPr lang="zh-CN" altLang="zh-CN" dirty="0">
              <a:latin typeface="Times New Roman" panose="02020603050405020304" pitchFamily="18" charset="0"/>
            </a:endParaRPr>
          </a:p>
          <a:p>
            <a:pPr algn="just" hangingPunct="0">
              <a:spcAft>
                <a:spcPts val="600"/>
              </a:spcAft>
            </a:pPr>
            <a:r>
              <a:rPr lang="en-US" altLang="zh-CN" dirty="0">
                <a:latin typeface="Times New Roman" panose="02020603050405020304" pitchFamily="18" charset="0"/>
              </a:rPr>
              <a:t>For characterization and performance evaluations of AI/ML based positioning accuracy enhancement, the following two AI/ML based positioning methods are selected.</a:t>
            </a:r>
            <a:endParaRPr lang="zh-CN" altLang="zh-CN" dirty="0">
              <a:latin typeface="Times New Roman" panose="02020603050405020304" pitchFamily="18" charset="0"/>
            </a:endParaRPr>
          </a:p>
          <a:p>
            <a:pPr marL="342900" lvl="0" indent="-342900">
              <a:buFont typeface="Symbol" panose="05050102010706020507" pitchFamily="18" charset="2"/>
              <a:buChar char=""/>
            </a:pPr>
            <a:r>
              <a:rPr lang="en-US" altLang="zh-CN" kern="100" dirty="0">
                <a:latin typeface="Times New Roman" panose="02020603050405020304" pitchFamily="18" charset="0"/>
                <a:cs typeface="Times New Roman" panose="02020603050405020304" pitchFamily="18" charset="0"/>
              </a:rPr>
              <a:t>Direct AI/ML positioning</a:t>
            </a:r>
            <a:endParaRPr lang="zh-CN" altLang="zh-CN" kern="100" dirty="0">
              <a:latin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en-US" altLang="zh-CN" kern="100" dirty="0">
                <a:latin typeface="Times New Roman" panose="02020603050405020304" pitchFamily="18" charset="0"/>
                <a:cs typeface="Times New Roman" panose="02020603050405020304" pitchFamily="18" charset="0"/>
              </a:rPr>
              <a:t>AI/ML assisted positioning</a:t>
            </a:r>
            <a:endParaRPr lang="zh-CN" altLang="zh-CN" kern="100" dirty="0">
              <a:latin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en-US" altLang="zh-CN" kern="100" dirty="0">
                <a:latin typeface="Times New Roman" panose="02020603050405020304" pitchFamily="18" charset="0"/>
                <a:cs typeface="Times New Roman" panose="02020603050405020304" pitchFamily="18" charset="0"/>
              </a:rPr>
              <a:t>Note 1: the selection does not intend to provide any indication of the prospects of any future normative project.</a:t>
            </a:r>
            <a:endParaRPr lang="zh-CN" altLang="zh-CN" kern="100" dirty="0">
              <a:latin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en-US" altLang="zh-CN" kern="100" dirty="0">
                <a:latin typeface="Times New Roman" panose="02020603050405020304" pitchFamily="18" charset="0"/>
                <a:cs typeface="Times New Roman" panose="02020603050405020304" pitchFamily="18" charset="0"/>
              </a:rPr>
              <a:t>Note 2: further discussion (including selection of other sub use cases and/or down selection of selected sub use cases) are not precluded based on performance evaluation and potential specification impact study results</a:t>
            </a:r>
          </a:p>
          <a:p>
            <a:pPr lvl="0"/>
            <a:endParaRPr lang="en-US" altLang="zh-CN" kern="100" dirty="0">
              <a:latin typeface="Times New Roman" panose="02020603050405020304" pitchFamily="18" charset="0"/>
              <a:cs typeface="Times New Roman" panose="02020603050405020304" pitchFamily="18" charset="0"/>
            </a:endParaRPr>
          </a:p>
          <a:p>
            <a:pPr>
              <a:spcAft>
                <a:spcPts val="0"/>
              </a:spcAft>
            </a:pPr>
            <a:r>
              <a:rPr lang="en-GB" altLang="zh-CN" b="1" dirty="0">
                <a:highlight>
                  <a:srgbClr val="00FF00"/>
                </a:highlight>
                <a:latin typeface="Times" panose="02020603050405020304" pitchFamily="18" charset="0"/>
                <a:ea typeface="等线" panose="02010600030101010101" pitchFamily="2" charset="-122"/>
                <a:cs typeface="Times New Roman" panose="02020603050405020304" pitchFamily="18" charset="0"/>
              </a:rPr>
              <a:t>Agreement(RAN1#111)</a:t>
            </a:r>
            <a:endParaRPr lang="zh-CN" altLang="zh-CN" b="1" dirty="0">
              <a:latin typeface="Times" panose="02020603050405020304" pitchFamily="18" charset="0"/>
              <a:ea typeface="Batang"/>
              <a:cs typeface="Times New Roman" panose="02020603050405020304" pitchFamily="18" charset="0"/>
            </a:endParaRPr>
          </a:p>
          <a:p>
            <a:pPr marL="342900" indent="-342900">
              <a:spcAft>
                <a:spcPts val="0"/>
              </a:spcAft>
              <a:buFont typeface="Symbol" panose="05050102010706020507" pitchFamily="18" charset="2"/>
              <a:buChar char=""/>
            </a:pPr>
            <a:r>
              <a:rPr lang="en-GB" altLang="zh-CN" kern="100" dirty="0">
                <a:latin typeface="Times New Roman" panose="02020603050405020304" pitchFamily="18" charset="0"/>
                <a:cs typeface="Times New Roman" panose="02020603050405020304" pitchFamily="18" charset="0"/>
              </a:rPr>
              <a:t>For AI/ML based positioning accuracy enhancement, direct AI/ML positioning and AI/ML assisted positioning are selected as representative sub-use cases.</a:t>
            </a:r>
            <a:endParaRPr lang="zh-CN" altLang="zh-CN" kern="100" dirty="0">
              <a:latin typeface="Times New Roman" panose="02020603050405020304" pitchFamily="18" charset="0"/>
              <a:cs typeface="Times New Roman" panose="02020603050405020304" pitchFamily="18" charset="0"/>
            </a:endParaRPr>
          </a:p>
          <a:p>
            <a:pPr lvl="0"/>
            <a:endParaRPr lang="en-US" altLang="zh-CN" kern="100" dirty="0">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6291160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4000" dirty="0"/>
              <a:t>AI-based positioning—Performance gain</a:t>
            </a:r>
            <a:endParaRPr lang="zh-CN" altLang="en-US" sz="4000" dirty="0"/>
          </a:p>
        </p:txBody>
      </p:sp>
      <p:sp>
        <p:nvSpPr>
          <p:cNvPr id="3" name="内容占位符 2"/>
          <p:cNvSpPr>
            <a:spLocks noGrp="1"/>
          </p:cNvSpPr>
          <p:nvPr>
            <p:ph idx="1"/>
          </p:nvPr>
        </p:nvSpPr>
        <p:spPr/>
        <p:txBody>
          <a:bodyPr/>
          <a:lstStyle/>
          <a:p>
            <a:r>
              <a:rPr lang="en-US" altLang="zh-CN" dirty="0"/>
              <a:t> Performance gain </a:t>
            </a:r>
          </a:p>
          <a:p>
            <a:pPr lvl="1"/>
            <a:r>
              <a:rPr lang="en-US" altLang="zh-CN" dirty="0"/>
              <a:t> Observation : both direct AI/ML positioning and AI/ML assisted positioning can improve the positioning accuracy significantly compared to existing RAT-dependent positioning methods </a:t>
            </a:r>
            <a:endParaRPr lang="zh-CN" altLang="en-US" dirty="0"/>
          </a:p>
        </p:txBody>
      </p:sp>
      <p:sp>
        <p:nvSpPr>
          <p:cNvPr id="4" name="矩形 3"/>
          <p:cNvSpPr/>
          <p:nvPr/>
        </p:nvSpPr>
        <p:spPr>
          <a:xfrm>
            <a:off x="1097280" y="2533559"/>
            <a:ext cx="10483272" cy="4031873"/>
          </a:xfrm>
          <a:prstGeom prst="rect">
            <a:avLst/>
          </a:prstGeom>
          <a:ln>
            <a:solidFill>
              <a:schemeClr val="accent1"/>
            </a:solidFill>
          </a:ln>
        </p:spPr>
        <p:txBody>
          <a:bodyPr wrap="square">
            <a:spAutoFit/>
          </a:bodyPr>
          <a:lstStyle/>
          <a:p>
            <a:pPr>
              <a:spcAft>
                <a:spcPts val="0"/>
              </a:spcAft>
            </a:pPr>
            <a:r>
              <a:rPr lang="en-GB" altLang="zh-CN" sz="1600" b="1" dirty="0">
                <a:latin typeface="Times" panose="02020603050405020304" pitchFamily="18" charset="0"/>
                <a:ea typeface="Batang"/>
                <a:cs typeface="Times New Roman" panose="02020603050405020304" pitchFamily="18" charset="0"/>
              </a:rPr>
              <a:t>Observation </a:t>
            </a:r>
            <a:r>
              <a:rPr lang="zh-CN" altLang="en-US" sz="1600" b="1" dirty="0">
                <a:latin typeface="Times" panose="02020603050405020304" pitchFamily="18" charset="0"/>
                <a:ea typeface="Batang"/>
                <a:cs typeface="Times New Roman" panose="02020603050405020304" pitchFamily="18" charset="0"/>
              </a:rPr>
              <a:t>（</a:t>
            </a:r>
            <a:r>
              <a:rPr lang="en-US" altLang="zh-CN" sz="1600" b="1" dirty="0">
                <a:latin typeface="Times" panose="02020603050405020304" pitchFamily="18" charset="0"/>
                <a:ea typeface="Batang"/>
                <a:cs typeface="Times New Roman" panose="02020603050405020304" pitchFamily="18" charset="0"/>
              </a:rPr>
              <a:t>RAN1#111</a:t>
            </a:r>
            <a:r>
              <a:rPr lang="zh-CN" altLang="en-US" sz="1600" b="1" dirty="0">
                <a:latin typeface="Times" panose="02020603050405020304" pitchFamily="18" charset="0"/>
                <a:ea typeface="Batang"/>
                <a:cs typeface="Times New Roman" panose="02020603050405020304" pitchFamily="18" charset="0"/>
              </a:rPr>
              <a:t>）</a:t>
            </a:r>
            <a:endParaRPr lang="zh-CN" altLang="zh-CN" sz="1600" dirty="0">
              <a:latin typeface="Times" panose="02020603050405020304" pitchFamily="18" charset="0"/>
              <a:ea typeface="Batang"/>
              <a:cs typeface="Times New Roman" panose="02020603050405020304" pitchFamily="18" charset="0"/>
            </a:endParaRPr>
          </a:p>
          <a:p>
            <a:pPr>
              <a:spcAft>
                <a:spcPts val="0"/>
              </a:spcAft>
            </a:pPr>
            <a:r>
              <a:rPr lang="en-GB" altLang="zh-CN" sz="1600" dirty="0">
                <a:latin typeface="Times" panose="02020603050405020304" pitchFamily="18" charset="0"/>
                <a:ea typeface="Batang"/>
                <a:cs typeface="Times New Roman" panose="02020603050405020304" pitchFamily="18" charset="0"/>
              </a:rPr>
              <a:t>Direct AI/ML positioning can significantly improve the positioning accuracy compared to existing RAT-dependent positioning methods when the generalization aspects are not considered.</a:t>
            </a:r>
            <a:endParaRPr lang="zh-CN" altLang="zh-CN" sz="1600" dirty="0">
              <a:latin typeface="Times" panose="02020603050405020304" pitchFamily="18" charset="0"/>
              <a:ea typeface="Batang"/>
              <a:cs typeface="Times New Roman" panose="02020603050405020304" pitchFamily="18" charset="0"/>
            </a:endParaRPr>
          </a:p>
          <a:p>
            <a:pPr marL="342900" lvl="0" indent="-342900" algn="just">
              <a:spcAft>
                <a:spcPts val="0"/>
              </a:spcAft>
              <a:buFont typeface="Symbol" panose="05050102010706020507" pitchFamily="18" charset="2"/>
              <a:buChar char=""/>
            </a:pPr>
            <a:r>
              <a:rPr lang="en-US" altLang="zh-CN" sz="1600" dirty="0">
                <a:latin typeface="Times" panose="02020603050405020304" pitchFamily="18" charset="0"/>
                <a:ea typeface="Batang"/>
                <a:cs typeface="Times New Roman" panose="02020603050405020304" pitchFamily="18" charset="0"/>
              </a:rPr>
              <a:t>For </a:t>
            </a:r>
            <a:r>
              <a:rPr lang="en-US" altLang="zh-CN" sz="1600" dirty="0" err="1">
                <a:latin typeface="Times" panose="02020603050405020304" pitchFamily="18" charset="0"/>
                <a:ea typeface="Batang"/>
                <a:cs typeface="Times New Roman" panose="02020603050405020304" pitchFamily="18" charset="0"/>
              </a:rPr>
              <a:t>InF</a:t>
            </a:r>
            <a:r>
              <a:rPr lang="en-US" altLang="zh-CN" sz="1600" dirty="0">
                <a:latin typeface="Times" panose="02020603050405020304" pitchFamily="18" charset="0"/>
                <a:ea typeface="Batang"/>
                <a:cs typeface="Times New Roman" panose="02020603050405020304" pitchFamily="18" charset="0"/>
              </a:rPr>
              <a:t>-DH with clutter parameter setting {60%, 6m, 2m}, evaluation results submitted to RAN1#111 indicate that the direct AI/ML positioning can achieve horizontal positioning accuracy of &lt;1m at CDF=90%, as compared to &gt;15m for conventional positioning method. </a:t>
            </a:r>
          </a:p>
          <a:p>
            <a:pPr lvl="0" algn="just">
              <a:spcAft>
                <a:spcPts val="0"/>
              </a:spcAft>
            </a:pPr>
            <a:endParaRPr lang="en-US" altLang="zh-CN" sz="1600" dirty="0">
              <a:latin typeface="Times" panose="02020603050405020304" pitchFamily="18" charset="0"/>
              <a:ea typeface="Batang"/>
              <a:cs typeface="Times New Roman" panose="02020603050405020304" pitchFamily="18" charset="0"/>
            </a:endParaRPr>
          </a:p>
          <a:p>
            <a:pPr>
              <a:spcAft>
                <a:spcPts val="0"/>
              </a:spcAft>
            </a:pPr>
            <a:r>
              <a:rPr lang="en-GB" altLang="zh-CN" sz="1600" b="1" dirty="0">
                <a:latin typeface="Times" panose="02020603050405020304" pitchFamily="18" charset="0"/>
                <a:ea typeface="Batang"/>
                <a:cs typeface="Times New Roman" panose="02020603050405020304" pitchFamily="18" charset="0"/>
              </a:rPr>
              <a:t>Observation </a:t>
            </a:r>
            <a:r>
              <a:rPr lang="zh-CN" altLang="en-US" sz="1600" b="1" dirty="0">
                <a:latin typeface="Times" panose="02020603050405020304" pitchFamily="18" charset="0"/>
                <a:ea typeface="Batang"/>
                <a:cs typeface="Times New Roman" panose="02020603050405020304" pitchFamily="18" charset="0"/>
              </a:rPr>
              <a:t>（</a:t>
            </a:r>
            <a:r>
              <a:rPr lang="en-US" altLang="zh-CN" sz="1600" b="1" dirty="0">
                <a:latin typeface="Times" panose="02020603050405020304" pitchFamily="18" charset="0"/>
                <a:ea typeface="Batang"/>
                <a:cs typeface="Times New Roman" panose="02020603050405020304" pitchFamily="18" charset="0"/>
              </a:rPr>
              <a:t>RAN1 #111</a:t>
            </a:r>
            <a:r>
              <a:rPr lang="zh-CN" altLang="en-US" sz="1600" b="1" dirty="0">
                <a:latin typeface="Times" panose="02020603050405020304" pitchFamily="18" charset="0"/>
                <a:ea typeface="Batang"/>
                <a:cs typeface="Times New Roman" panose="02020603050405020304" pitchFamily="18" charset="0"/>
              </a:rPr>
              <a:t>）</a:t>
            </a:r>
            <a:endParaRPr lang="zh-CN" altLang="zh-CN" sz="1600" dirty="0">
              <a:latin typeface="Times" panose="02020603050405020304" pitchFamily="18" charset="0"/>
              <a:ea typeface="Batang"/>
              <a:cs typeface="Times New Roman" panose="02020603050405020304" pitchFamily="18" charset="0"/>
            </a:endParaRPr>
          </a:p>
          <a:p>
            <a:pPr>
              <a:spcAft>
                <a:spcPts val="0"/>
              </a:spcAft>
            </a:pPr>
            <a:r>
              <a:rPr lang="en-GB" altLang="zh-CN" sz="1600" dirty="0">
                <a:latin typeface="Times" panose="02020603050405020304" pitchFamily="18" charset="0"/>
                <a:ea typeface="Batang"/>
                <a:cs typeface="Times New Roman" panose="02020603050405020304" pitchFamily="18" charset="0"/>
              </a:rPr>
              <a:t>AI/ML assisted positioning can significantly improve the positioning accuracy compared to existing RAT-dependent positioning methods when the generalization aspects are not considered.</a:t>
            </a:r>
            <a:endParaRPr lang="zh-CN" altLang="zh-CN" sz="1600" dirty="0">
              <a:latin typeface="Times" panose="02020603050405020304" pitchFamily="18" charset="0"/>
              <a:ea typeface="Batang"/>
              <a:cs typeface="Times New Roman" panose="02020603050405020304" pitchFamily="18" charset="0"/>
            </a:endParaRPr>
          </a:p>
          <a:p>
            <a:pPr marL="342900" lvl="0" indent="-342900" algn="just">
              <a:spcAft>
                <a:spcPts val="0"/>
              </a:spcAft>
              <a:buFont typeface="Symbol" panose="05050102010706020507" pitchFamily="18" charset="2"/>
              <a:buChar char=""/>
            </a:pPr>
            <a:r>
              <a:rPr lang="en-US" altLang="zh-CN" sz="1600" dirty="0">
                <a:latin typeface="Times" panose="02020603050405020304" pitchFamily="18" charset="0"/>
                <a:ea typeface="Batang"/>
                <a:cs typeface="Times New Roman" panose="02020603050405020304" pitchFamily="18" charset="0"/>
              </a:rPr>
              <a:t>For </a:t>
            </a:r>
            <a:r>
              <a:rPr lang="en-US" altLang="zh-CN" sz="1600" dirty="0" err="1">
                <a:latin typeface="Times" panose="02020603050405020304" pitchFamily="18" charset="0"/>
                <a:ea typeface="Batang"/>
                <a:cs typeface="Times New Roman" panose="02020603050405020304" pitchFamily="18" charset="0"/>
              </a:rPr>
              <a:t>InF</a:t>
            </a:r>
            <a:r>
              <a:rPr lang="en-US" altLang="zh-CN" sz="1600" dirty="0">
                <a:latin typeface="Times" panose="02020603050405020304" pitchFamily="18" charset="0"/>
                <a:ea typeface="Batang"/>
                <a:cs typeface="Times New Roman" panose="02020603050405020304" pitchFamily="18" charset="0"/>
              </a:rPr>
              <a:t>-DH with clutter parameter setting {40%, 2m, 2m}, evaluation results submitted to RAN1#111 indicate that the AI/ML assisted positioning can achieve horizontal positioning accuracy of &lt;0.4m at CDF=90%, as compared to &gt;9m for conventional positioning method. </a:t>
            </a:r>
            <a:endParaRPr lang="zh-CN" altLang="zh-CN" sz="1600" dirty="0">
              <a:latin typeface="Times" panose="02020603050405020304" pitchFamily="18" charset="0"/>
              <a:ea typeface="Batang"/>
              <a:cs typeface="Times New Roman" panose="02020603050405020304" pitchFamily="18" charset="0"/>
            </a:endParaRPr>
          </a:p>
          <a:p>
            <a:pPr marL="342900" lvl="0" indent="-342900" algn="just">
              <a:spcAft>
                <a:spcPts val="0"/>
              </a:spcAft>
              <a:buFont typeface="Symbol" panose="05050102010706020507" pitchFamily="18" charset="2"/>
              <a:buChar char=""/>
            </a:pPr>
            <a:r>
              <a:rPr lang="en-US" altLang="zh-CN" sz="1600" dirty="0">
                <a:latin typeface="Times" panose="02020603050405020304" pitchFamily="18" charset="0"/>
                <a:ea typeface="Batang"/>
                <a:cs typeface="Times New Roman" panose="02020603050405020304" pitchFamily="18" charset="0"/>
              </a:rPr>
              <a:t>For </a:t>
            </a:r>
            <a:r>
              <a:rPr lang="en-US" altLang="zh-CN" sz="1600" dirty="0" err="1">
                <a:latin typeface="Times" panose="02020603050405020304" pitchFamily="18" charset="0"/>
                <a:ea typeface="Batang"/>
                <a:cs typeface="Times New Roman" panose="02020603050405020304" pitchFamily="18" charset="0"/>
              </a:rPr>
              <a:t>InF</a:t>
            </a:r>
            <a:r>
              <a:rPr lang="en-US" altLang="zh-CN" sz="1600" dirty="0">
                <a:latin typeface="Times" panose="02020603050405020304" pitchFamily="18" charset="0"/>
                <a:ea typeface="Batang"/>
                <a:cs typeface="Times New Roman" panose="02020603050405020304" pitchFamily="18" charset="0"/>
              </a:rPr>
              <a:t>-DH with clutter parameter setting {60%, 6m, 2m}, evaluation results submitted to RAN1#111 indicate that the AI/ML assisted positioning can achieve horizontal positioning accuracy of &lt;1m at CDF=90%, as compared to &gt;15m for conventional positioning method. </a:t>
            </a:r>
            <a:endParaRPr lang="zh-CN" altLang="zh-CN" sz="1600" dirty="0">
              <a:latin typeface="Times" panose="02020603050405020304" pitchFamily="18" charset="0"/>
              <a:ea typeface="Batang"/>
              <a:cs typeface="Times New Roman" panose="02020603050405020304" pitchFamily="18" charset="0"/>
            </a:endParaRPr>
          </a:p>
        </p:txBody>
      </p:sp>
    </p:spTree>
    <p:extLst>
      <p:ext uri="{BB962C8B-B14F-4D97-AF65-F5344CB8AC3E}">
        <p14:creationId xmlns:p14="http://schemas.microsoft.com/office/powerpoint/2010/main" val="24368417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Background </a:t>
            </a:r>
            <a:endParaRPr lang="zh-CN" altLang="en-US" dirty="0"/>
          </a:p>
        </p:txBody>
      </p:sp>
      <p:sp>
        <p:nvSpPr>
          <p:cNvPr id="3" name="内容占位符 2"/>
          <p:cNvSpPr>
            <a:spLocks noGrp="1"/>
          </p:cNvSpPr>
          <p:nvPr>
            <p:ph idx="1"/>
          </p:nvPr>
        </p:nvSpPr>
        <p:spPr/>
        <p:txBody>
          <a:bodyPr/>
          <a:lstStyle/>
          <a:p>
            <a:r>
              <a:rPr lang="en-US" altLang="zh-CN" dirty="0">
                <a:latin typeface="Arial" panose="020B0604020202020204" pitchFamily="34" charset="0"/>
                <a:cs typeface="Arial" panose="020B0604020202020204" pitchFamily="34" charset="0"/>
              </a:rPr>
              <a:t>In RAN#94 RAN plenary meeting, the SI on </a:t>
            </a:r>
            <a:r>
              <a:rPr lang="en-GB" altLang="zh-CN" dirty="0">
                <a:latin typeface="Arial" panose="020B0604020202020204" pitchFamily="34" charset="0"/>
                <a:cs typeface="Arial" panose="020B0604020202020204" pitchFamily="34" charset="0"/>
              </a:rPr>
              <a:t>A</a:t>
            </a:r>
            <a:r>
              <a:rPr lang="en-GB" altLang="zh-CN" dirty="0" smtClean="0">
                <a:latin typeface="Arial" panose="020B0604020202020204" pitchFamily="34" charset="0"/>
                <a:cs typeface="Arial" panose="020B0604020202020204" pitchFamily="34" charset="0"/>
              </a:rPr>
              <a:t>rtificial </a:t>
            </a:r>
            <a:r>
              <a:rPr lang="en-GB" altLang="zh-CN" dirty="0">
                <a:latin typeface="Arial" panose="020B0604020202020204" pitchFamily="34" charset="0"/>
                <a:cs typeface="Arial" panose="020B0604020202020204" pitchFamily="34" charset="0"/>
              </a:rPr>
              <a:t>Intelligence (AI)/Machine Learning (ML) for NR Air Interface was approved </a:t>
            </a:r>
          </a:p>
          <a:p>
            <a:r>
              <a:rPr lang="en-GB" altLang="zh-CN" dirty="0">
                <a:latin typeface="Arial" panose="020B0604020202020204" pitchFamily="34" charset="0"/>
                <a:cs typeface="Arial" panose="020B0604020202020204" pitchFamily="34" charset="0"/>
              </a:rPr>
              <a:t>One checkpoint is to finalize the representative sub use cases: </a:t>
            </a:r>
            <a:endParaRPr lang="zh-CN" altLang="zh-CN" dirty="0">
              <a:latin typeface="Arial" panose="020B0604020202020204" pitchFamily="34" charset="0"/>
              <a:cs typeface="Arial" panose="020B0604020202020204" pitchFamily="34" charset="0"/>
            </a:endParaRPr>
          </a:p>
          <a:p>
            <a:pPr lvl="2" hangingPunct="0"/>
            <a:r>
              <a:rPr lang="en-GB" altLang="zh-CN" dirty="0">
                <a:latin typeface="Arial" panose="020B0604020202020204" pitchFamily="34" charset="0"/>
                <a:cs typeface="Arial" panose="020B0604020202020204" pitchFamily="34" charset="0"/>
              </a:rPr>
              <a:t>Initial set of use cases includes: </a:t>
            </a:r>
            <a:endParaRPr lang="zh-CN" altLang="zh-CN" dirty="0">
              <a:latin typeface="Arial" panose="020B0604020202020204" pitchFamily="34" charset="0"/>
              <a:cs typeface="Arial" panose="020B0604020202020204" pitchFamily="34" charset="0"/>
            </a:endParaRPr>
          </a:p>
          <a:p>
            <a:pPr lvl="3" hangingPunct="0"/>
            <a:r>
              <a:rPr lang="en-GB" altLang="zh-CN" dirty="0">
                <a:latin typeface="Arial" panose="020B0604020202020204" pitchFamily="34" charset="0"/>
                <a:cs typeface="Arial" panose="020B0604020202020204" pitchFamily="34" charset="0"/>
              </a:rPr>
              <a:t>CSI feedback enhancement, e.g., overhead reduction, improved accuracy, prediction [RAN1]</a:t>
            </a:r>
            <a:endParaRPr lang="zh-CN" altLang="zh-CN" dirty="0">
              <a:latin typeface="Arial" panose="020B0604020202020204" pitchFamily="34" charset="0"/>
              <a:cs typeface="Arial" panose="020B0604020202020204" pitchFamily="34" charset="0"/>
            </a:endParaRPr>
          </a:p>
          <a:p>
            <a:pPr lvl="3" hangingPunct="0"/>
            <a:r>
              <a:rPr lang="en-GB" altLang="zh-CN" dirty="0">
                <a:latin typeface="Arial" panose="020B0604020202020204" pitchFamily="34" charset="0"/>
                <a:cs typeface="Arial" panose="020B0604020202020204" pitchFamily="34" charset="0"/>
              </a:rPr>
              <a:t>Beam management, e.g., beam prediction in time, and/or spatial domain for overhead and latency reduction, beam selection accuracy improvement [RAN1]</a:t>
            </a:r>
            <a:endParaRPr lang="zh-CN" altLang="zh-CN" dirty="0">
              <a:latin typeface="Arial" panose="020B0604020202020204" pitchFamily="34" charset="0"/>
              <a:cs typeface="Arial" panose="020B0604020202020204" pitchFamily="34" charset="0"/>
            </a:endParaRPr>
          </a:p>
          <a:p>
            <a:pPr lvl="3" hangingPunct="0"/>
            <a:r>
              <a:rPr lang="en-GB" altLang="zh-CN" dirty="0">
                <a:latin typeface="Arial" panose="020B0604020202020204" pitchFamily="34" charset="0"/>
                <a:cs typeface="Arial" panose="020B0604020202020204" pitchFamily="34" charset="0"/>
              </a:rPr>
              <a:t>Positioning accuracy enhancements for different scenarios including, e.g., those with heavy NLOS conditions [RAN1] </a:t>
            </a:r>
            <a:endParaRPr lang="zh-CN" altLang="zh-CN" dirty="0">
              <a:latin typeface="Arial" panose="020B0604020202020204" pitchFamily="34" charset="0"/>
              <a:cs typeface="Arial" panose="020B0604020202020204" pitchFamily="34" charset="0"/>
            </a:endParaRPr>
          </a:p>
          <a:p>
            <a:pPr lvl="2" hangingPunct="0"/>
            <a:r>
              <a:rPr lang="en-GB" altLang="zh-CN" dirty="0">
                <a:solidFill>
                  <a:srgbClr val="FF0000"/>
                </a:solidFill>
                <a:latin typeface="Arial" panose="020B0604020202020204" pitchFamily="34" charset="0"/>
                <a:cs typeface="Arial" panose="020B0604020202020204" pitchFamily="34" charset="0"/>
              </a:rPr>
              <a:t>Finalize representative sub use cases for each use case for characterization and baseline performance evaluations by RAN#98</a:t>
            </a:r>
            <a:endParaRPr lang="zh-CN" altLang="zh-CN" dirty="0">
              <a:solidFill>
                <a:srgbClr val="FF0000"/>
              </a:solidFill>
              <a:latin typeface="Arial" panose="020B0604020202020204" pitchFamily="34" charset="0"/>
              <a:cs typeface="Arial" panose="020B0604020202020204" pitchFamily="34" charset="0"/>
            </a:endParaRPr>
          </a:p>
          <a:p>
            <a:pPr lvl="3" hangingPunct="0"/>
            <a:r>
              <a:rPr lang="en-GB" altLang="zh-CN" dirty="0">
                <a:solidFill>
                  <a:srgbClr val="FF0000"/>
                </a:solidFill>
                <a:latin typeface="Arial" panose="020B0604020202020204" pitchFamily="34" charset="0"/>
                <a:cs typeface="Arial" panose="020B0604020202020204" pitchFamily="34" charset="0"/>
              </a:rPr>
              <a:t>The AI/ML approaches for the selected sub use cases need to be diverse enough to support various requirements on the </a:t>
            </a:r>
            <a:r>
              <a:rPr lang="en-GB" altLang="zh-CN" dirty="0" err="1">
                <a:solidFill>
                  <a:srgbClr val="FF0000"/>
                </a:solidFill>
                <a:latin typeface="Arial" panose="020B0604020202020204" pitchFamily="34" charset="0"/>
                <a:cs typeface="Arial" panose="020B0604020202020204" pitchFamily="34" charset="0"/>
              </a:rPr>
              <a:t>gNB</a:t>
            </a:r>
            <a:r>
              <a:rPr lang="en-GB" altLang="zh-CN" dirty="0">
                <a:solidFill>
                  <a:srgbClr val="FF0000"/>
                </a:solidFill>
                <a:latin typeface="Arial" panose="020B0604020202020204" pitchFamily="34" charset="0"/>
                <a:cs typeface="Arial" panose="020B0604020202020204" pitchFamily="34" charset="0"/>
              </a:rPr>
              <a:t>-UE collaboration levels</a:t>
            </a:r>
            <a:endParaRPr lang="zh-CN" altLang="zh-CN" dirty="0">
              <a:solidFill>
                <a:srgbClr val="FF0000"/>
              </a:solidFill>
              <a:latin typeface="Arial" panose="020B0604020202020204" pitchFamily="34" charset="0"/>
              <a:cs typeface="Arial" panose="020B0604020202020204" pitchFamily="34" charset="0"/>
            </a:endParaRPr>
          </a:p>
          <a:p>
            <a:endParaRPr lang="zh-CN" altLang="en-US" dirty="0"/>
          </a:p>
        </p:txBody>
      </p:sp>
    </p:spTree>
    <p:extLst>
      <p:ext uri="{BB962C8B-B14F-4D97-AF65-F5344CB8AC3E}">
        <p14:creationId xmlns:p14="http://schemas.microsoft.com/office/powerpoint/2010/main" val="34771327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AI-based positioning—Collaboration level </a:t>
            </a:r>
            <a:endParaRPr lang="zh-CN" altLang="en-US" sz="3600" dirty="0"/>
          </a:p>
        </p:txBody>
      </p:sp>
      <p:sp>
        <p:nvSpPr>
          <p:cNvPr id="3" name="内容占位符 2"/>
          <p:cNvSpPr>
            <a:spLocks noGrp="1"/>
          </p:cNvSpPr>
          <p:nvPr>
            <p:ph idx="1"/>
          </p:nvPr>
        </p:nvSpPr>
        <p:spPr/>
        <p:txBody>
          <a:bodyPr>
            <a:normAutofit/>
          </a:bodyPr>
          <a:lstStyle/>
          <a:p>
            <a:r>
              <a:rPr lang="en-US" altLang="zh-CN" sz="2000" dirty="0"/>
              <a:t> Both direct AI/ML positioning and AI/ML assisted positioning could support various collaboration levels for different cases </a:t>
            </a:r>
            <a:endParaRPr lang="zh-CN" altLang="en-US" sz="2000" dirty="0"/>
          </a:p>
        </p:txBody>
      </p:sp>
      <p:graphicFrame>
        <p:nvGraphicFramePr>
          <p:cNvPr id="5" name="表格 4"/>
          <p:cNvGraphicFramePr>
            <a:graphicFrameLocks noGrp="1"/>
          </p:cNvGraphicFramePr>
          <p:nvPr>
            <p:extLst>
              <p:ext uri="{D42A27DB-BD31-4B8C-83A1-F6EECF244321}">
                <p14:modId xmlns:p14="http://schemas.microsoft.com/office/powerpoint/2010/main" val="1507378471"/>
              </p:ext>
            </p:extLst>
          </p:nvPr>
        </p:nvGraphicFramePr>
        <p:xfrm>
          <a:off x="1429789" y="1841187"/>
          <a:ext cx="9145849" cy="4175760"/>
        </p:xfrm>
        <a:graphic>
          <a:graphicData uri="http://schemas.openxmlformats.org/drawingml/2006/table">
            <a:tbl>
              <a:tblPr firstRow="1" bandRow="1">
                <a:tableStyleId>{5C22544A-7EE6-4342-B048-85BDC9FD1C3A}</a:tableStyleId>
              </a:tblPr>
              <a:tblGrid>
                <a:gridCol w="3825704">
                  <a:extLst>
                    <a:ext uri="{9D8B030D-6E8A-4147-A177-3AD203B41FA5}">
                      <a16:colId xmlns:a16="http://schemas.microsoft.com/office/drawing/2014/main" val="2047251703"/>
                    </a:ext>
                  </a:extLst>
                </a:gridCol>
                <a:gridCol w="2715491">
                  <a:extLst>
                    <a:ext uri="{9D8B030D-6E8A-4147-A177-3AD203B41FA5}">
                      <a16:colId xmlns:a16="http://schemas.microsoft.com/office/drawing/2014/main" val="3303831600"/>
                    </a:ext>
                  </a:extLst>
                </a:gridCol>
                <a:gridCol w="2604654">
                  <a:extLst>
                    <a:ext uri="{9D8B030D-6E8A-4147-A177-3AD203B41FA5}">
                      <a16:colId xmlns:a16="http://schemas.microsoft.com/office/drawing/2014/main" val="236621062"/>
                    </a:ext>
                  </a:extLst>
                </a:gridCol>
              </a:tblGrid>
              <a:tr h="504849">
                <a:tc>
                  <a:txBody>
                    <a:bodyPr/>
                    <a:lstStyle/>
                    <a:p>
                      <a:pPr marL="0" algn="l" defTabSz="914400" rtl="0" eaLnBrk="1" latinLnBrk="0" hangingPunct="1"/>
                      <a:endParaRPr lang="zh-CN" altLang="en-US" sz="1400" kern="1200" dirty="0">
                        <a:solidFill>
                          <a:schemeClr val="dk1"/>
                        </a:solidFill>
                        <a:latin typeface="Times New Roman" panose="02020603050405020304" pitchFamily="18" charset="0"/>
                        <a:ea typeface="+mn-ea"/>
                        <a:cs typeface="Times New Roman" panose="02020603050405020304" pitchFamily="18" charset="0"/>
                      </a:endParaRPr>
                    </a:p>
                  </a:txBody>
                  <a:tcPr/>
                </a:tc>
                <a:tc>
                  <a:txBody>
                    <a:bodyPr/>
                    <a:lstStyle/>
                    <a:p>
                      <a:pPr marL="0" algn="l" defTabSz="914400" rtl="0" eaLnBrk="1" latinLnBrk="0" hangingPunct="1"/>
                      <a:r>
                        <a:rPr lang="en-US" altLang="zh-CN" sz="1400" kern="1200" dirty="0">
                          <a:solidFill>
                            <a:schemeClr val="dk1"/>
                          </a:solidFill>
                          <a:latin typeface="Times New Roman" panose="02020603050405020304" pitchFamily="18" charset="0"/>
                          <a:ea typeface="+mn-ea"/>
                          <a:cs typeface="Times New Roman" panose="02020603050405020304" pitchFamily="18" charset="0"/>
                        </a:rPr>
                        <a:t>AI model is trained by network </a:t>
                      </a:r>
                      <a:endParaRPr lang="zh-CN" altLang="en-US" sz="1400" kern="1200" dirty="0">
                        <a:solidFill>
                          <a:schemeClr val="dk1"/>
                        </a:solidFill>
                        <a:latin typeface="Times New Roman" panose="02020603050405020304" pitchFamily="18" charset="0"/>
                        <a:ea typeface="+mn-ea"/>
                        <a:cs typeface="Times New Roman" panose="02020603050405020304" pitchFamily="18" charset="0"/>
                      </a:endParaRPr>
                    </a:p>
                  </a:txBody>
                  <a:tcPr/>
                </a:tc>
                <a:tc>
                  <a:txBody>
                    <a:bodyPr/>
                    <a:lstStyle/>
                    <a:p>
                      <a:pPr marL="0" algn="l" defTabSz="914400" rtl="0" eaLnBrk="1" latinLnBrk="0" hangingPunct="1"/>
                      <a:r>
                        <a:rPr lang="en-US" altLang="zh-CN" sz="1400" kern="1200" dirty="0">
                          <a:solidFill>
                            <a:schemeClr val="dk1"/>
                          </a:solidFill>
                          <a:latin typeface="Times New Roman" panose="02020603050405020304" pitchFamily="18" charset="0"/>
                          <a:ea typeface="+mn-ea"/>
                          <a:cs typeface="Times New Roman" panose="02020603050405020304" pitchFamily="18" charset="0"/>
                        </a:rPr>
                        <a:t>AI model is trained by  UE or UE’s external server </a:t>
                      </a:r>
                      <a:endParaRPr lang="zh-CN" altLang="en-US" sz="1400" kern="1200" dirty="0">
                        <a:solidFill>
                          <a:schemeClr val="dk1"/>
                        </a:solidFill>
                        <a:latin typeface="Times New Roman" panose="02020603050405020304" pitchFamily="18" charset="0"/>
                        <a:ea typeface="+mn-ea"/>
                        <a:cs typeface="Times New Roman" panose="02020603050405020304" pitchFamily="18" charset="0"/>
                      </a:endParaRPr>
                    </a:p>
                  </a:txBody>
                  <a:tcPr/>
                </a:tc>
                <a:extLst>
                  <a:ext uri="{0D108BD9-81ED-4DB2-BD59-A6C34878D82A}">
                    <a16:rowId xmlns:a16="http://schemas.microsoft.com/office/drawing/2014/main" val="2002822421"/>
                  </a:ext>
                </a:extLst>
              </a:tr>
              <a:tr h="370840">
                <a:tc>
                  <a:txBody>
                    <a:bodyPr/>
                    <a:lstStyle/>
                    <a:p>
                      <a:pPr marL="0" algn="l" defTabSz="914400" rtl="0" eaLnBrk="1" latinLnBrk="0" hangingPunct="1"/>
                      <a:r>
                        <a:rPr lang="en-US" altLang="zh-CN" sz="1400" kern="1200" dirty="0">
                          <a:solidFill>
                            <a:schemeClr val="dk1"/>
                          </a:solidFill>
                          <a:latin typeface="Times New Roman" panose="02020603050405020304" pitchFamily="18" charset="0"/>
                          <a:ea typeface="+mn-ea"/>
                          <a:cs typeface="Times New Roman" panose="02020603050405020304" pitchFamily="18" charset="0"/>
                        </a:rPr>
                        <a:t>Case 1</a:t>
                      </a:r>
                    </a:p>
                    <a:p>
                      <a:pPr marL="0" algn="l" defTabSz="914400" rtl="0" eaLnBrk="1" latinLnBrk="0" hangingPunct="1"/>
                      <a:r>
                        <a:rPr lang="en-US" altLang="zh-CN" sz="1400" kern="1200" dirty="0">
                          <a:solidFill>
                            <a:schemeClr val="dk1"/>
                          </a:solidFill>
                          <a:latin typeface="Times New Roman" panose="02020603050405020304" pitchFamily="18" charset="0"/>
                          <a:ea typeface="+mn-ea"/>
                          <a:cs typeface="Times New Roman" panose="02020603050405020304" pitchFamily="18" charset="0"/>
                        </a:rPr>
                        <a:t>UE-based positioning with UE-side model, direct AI/ML or AI/ML assisted positioning </a:t>
                      </a:r>
                      <a:endParaRPr lang="zh-CN" altLang="en-US" sz="1400" kern="1200" dirty="0">
                        <a:solidFill>
                          <a:schemeClr val="dk1"/>
                        </a:solidFill>
                        <a:latin typeface="Times New Roman" panose="02020603050405020304" pitchFamily="18" charset="0"/>
                        <a:ea typeface="+mn-ea"/>
                        <a:cs typeface="Times New Roman" panose="02020603050405020304" pitchFamily="18" charset="0"/>
                      </a:endParaRPr>
                    </a:p>
                  </a:txBody>
                  <a:tcPr/>
                </a:tc>
                <a:tc>
                  <a:txBody>
                    <a:bodyPr/>
                    <a:lstStyle/>
                    <a:p>
                      <a:pPr marL="0" algn="l" defTabSz="914400" rtl="0" eaLnBrk="1" latinLnBrk="0" hangingPunct="1"/>
                      <a:r>
                        <a:rPr lang="en-US" altLang="zh-CN" sz="1400" kern="1200" dirty="0">
                          <a:solidFill>
                            <a:schemeClr val="dk1"/>
                          </a:solidFill>
                          <a:latin typeface="Times New Roman" panose="02020603050405020304" pitchFamily="18" charset="0"/>
                          <a:ea typeface="+mn-ea"/>
                          <a:cs typeface="Times New Roman" panose="02020603050405020304" pitchFamily="18" charset="0"/>
                        </a:rPr>
                        <a:t>Level y or Level z </a:t>
                      </a:r>
                      <a:endParaRPr lang="zh-CN" altLang="en-US" sz="1400" kern="1200" dirty="0">
                        <a:solidFill>
                          <a:schemeClr val="dk1"/>
                        </a:solidFill>
                        <a:latin typeface="Times New Roman" panose="02020603050405020304" pitchFamily="18" charset="0"/>
                        <a:ea typeface="+mn-ea"/>
                        <a:cs typeface="Times New Roman" panose="02020603050405020304" pitchFamily="18" charset="0"/>
                      </a:endParaRPr>
                    </a:p>
                  </a:txBody>
                  <a:tcPr/>
                </a:tc>
                <a:tc>
                  <a:txBody>
                    <a:bodyPr/>
                    <a:lstStyle/>
                    <a:p>
                      <a:pPr marL="0" algn="l" defTabSz="914400" rtl="0" eaLnBrk="1" latinLnBrk="0" hangingPunct="1"/>
                      <a:r>
                        <a:rPr lang="en-US" altLang="zh-CN" sz="1400" kern="1200" dirty="0">
                          <a:solidFill>
                            <a:schemeClr val="dk1"/>
                          </a:solidFill>
                          <a:latin typeface="Times New Roman" panose="02020603050405020304" pitchFamily="18" charset="0"/>
                          <a:ea typeface="+mn-ea"/>
                          <a:cs typeface="Times New Roman" panose="02020603050405020304" pitchFamily="18" charset="0"/>
                        </a:rPr>
                        <a:t>Level x or Level y </a:t>
                      </a:r>
                      <a:endParaRPr lang="zh-CN" altLang="en-US" sz="1400" kern="1200" dirty="0">
                        <a:solidFill>
                          <a:schemeClr val="dk1"/>
                        </a:solidFill>
                        <a:latin typeface="Times New Roman" panose="02020603050405020304" pitchFamily="18" charset="0"/>
                        <a:ea typeface="+mn-ea"/>
                        <a:cs typeface="Times New Roman" panose="02020603050405020304" pitchFamily="18" charset="0"/>
                      </a:endParaRPr>
                    </a:p>
                  </a:txBody>
                  <a:tcPr/>
                </a:tc>
                <a:extLst>
                  <a:ext uri="{0D108BD9-81ED-4DB2-BD59-A6C34878D82A}">
                    <a16:rowId xmlns:a16="http://schemas.microsoft.com/office/drawing/2014/main" val="753138687"/>
                  </a:ext>
                </a:extLst>
              </a:tr>
              <a:tr h="370840">
                <a:tc>
                  <a:txBody>
                    <a:bodyPr/>
                    <a:lstStyle/>
                    <a:p>
                      <a:pPr marL="0" algn="l" defTabSz="914400" rtl="0" eaLnBrk="1" latinLnBrk="0" hangingPunct="1"/>
                      <a:r>
                        <a:rPr lang="en-US" altLang="zh-CN" sz="1400" kern="1200" dirty="0">
                          <a:solidFill>
                            <a:schemeClr val="dk1"/>
                          </a:solidFill>
                          <a:latin typeface="Times New Roman" panose="02020603050405020304" pitchFamily="18" charset="0"/>
                          <a:ea typeface="+mn-ea"/>
                          <a:cs typeface="Times New Roman" panose="02020603050405020304" pitchFamily="18" charset="0"/>
                        </a:rPr>
                        <a:t>Case 2a</a:t>
                      </a:r>
                    </a:p>
                    <a:p>
                      <a:pPr marL="0" algn="l" defTabSz="914400" rtl="0" eaLnBrk="1" latinLnBrk="0" hangingPunct="1"/>
                      <a:r>
                        <a:rPr lang="en-US" altLang="zh-CN" sz="1400" kern="1200" dirty="0">
                          <a:solidFill>
                            <a:schemeClr val="dk1"/>
                          </a:solidFill>
                          <a:latin typeface="Times New Roman" panose="02020603050405020304" pitchFamily="18" charset="0"/>
                          <a:ea typeface="+mn-ea"/>
                          <a:cs typeface="Times New Roman" panose="02020603050405020304" pitchFamily="18" charset="0"/>
                        </a:rPr>
                        <a:t>UE-assisted/LMF-based positioning with UE-side model, AI/ML assisted positioning</a:t>
                      </a:r>
                      <a:endParaRPr lang="zh-CN" altLang="en-US" sz="1400" kern="1200" dirty="0">
                        <a:solidFill>
                          <a:schemeClr val="dk1"/>
                        </a:solidFill>
                        <a:latin typeface="Times New Roman" panose="02020603050405020304" pitchFamily="18" charset="0"/>
                        <a:ea typeface="+mn-ea"/>
                        <a:cs typeface="Times New Roman" panose="02020603050405020304" pitchFamily="18" charset="0"/>
                      </a:endParaRPr>
                    </a:p>
                  </a:txBody>
                  <a:tcPr/>
                </a:tc>
                <a:tc>
                  <a:txBody>
                    <a:bodyPr/>
                    <a:lstStyle/>
                    <a:p>
                      <a:pPr marL="0" algn="l" defTabSz="914400" rtl="0" eaLnBrk="1" latinLnBrk="0" hangingPunct="1"/>
                      <a:r>
                        <a:rPr lang="en-US" altLang="zh-CN" sz="1400" kern="1200" dirty="0">
                          <a:solidFill>
                            <a:schemeClr val="dk1"/>
                          </a:solidFill>
                          <a:latin typeface="Times New Roman" panose="02020603050405020304" pitchFamily="18" charset="0"/>
                          <a:ea typeface="+mn-ea"/>
                          <a:cs typeface="Times New Roman" panose="02020603050405020304" pitchFamily="18" charset="0"/>
                        </a:rPr>
                        <a:t>Level y or Level z </a:t>
                      </a:r>
                      <a:endParaRPr lang="zh-CN" altLang="en-US" sz="1400" kern="1200" dirty="0">
                        <a:solidFill>
                          <a:schemeClr val="dk1"/>
                        </a:solidFill>
                        <a:latin typeface="Times New Roman" panose="02020603050405020304" pitchFamily="18" charset="0"/>
                        <a:ea typeface="+mn-ea"/>
                        <a:cs typeface="Times New Roman" panose="02020603050405020304" pitchFamily="18" charset="0"/>
                      </a:endParaRPr>
                    </a:p>
                  </a:txBody>
                  <a:tcPr/>
                </a:tc>
                <a:tc>
                  <a:txBody>
                    <a:bodyPr/>
                    <a:lstStyle/>
                    <a:p>
                      <a:pPr marL="0" algn="l" defTabSz="914400" rtl="0" eaLnBrk="1" latinLnBrk="0" hangingPunct="1"/>
                      <a:r>
                        <a:rPr lang="en-US" altLang="zh-CN" sz="1400" kern="1200" dirty="0">
                          <a:solidFill>
                            <a:schemeClr val="dk1"/>
                          </a:solidFill>
                          <a:latin typeface="Times New Roman" panose="02020603050405020304" pitchFamily="18" charset="0"/>
                          <a:ea typeface="+mn-ea"/>
                          <a:cs typeface="Times New Roman" panose="02020603050405020304" pitchFamily="18" charset="0"/>
                        </a:rPr>
                        <a:t>Level x or Level y </a:t>
                      </a:r>
                      <a:endParaRPr lang="zh-CN" altLang="en-US" sz="1400" kern="1200" dirty="0">
                        <a:solidFill>
                          <a:schemeClr val="dk1"/>
                        </a:solidFill>
                        <a:latin typeface="Times New Roman" panose="02020603050405020304" pitchFamily="18" charset="0"/>
                        <a:ea typeface="+mn-ea"/>
                        <a:cs typeface="Times New Roman" panose="02020603050405020304" pitchFamily="18" charset="0"/>
                      </a:endParaRPr>
                    </a:p>
                  </a:txBody>
                  <a:tcPr/>
                </a:tc>
                <a:extLst>
                  <a:ext uri="{0D108BD9-81ED-4DB2-BD59-A6C34878D82A}">
                    <a16:rowId xmlns:a16="http://schemas.microsoft.com/office/drawing/2014/main" val="615780421"/>
                  </a:ext>
                </a:extLst>
              </a:tr>
              <a:tr h="370840">
                <a:tc>
                  <a:txBody>
                    <a:bodyPr/>
                    <a:lstStyle/>
                    <a:p>
                      <a:pPr marL="0" algn="l" defTabSz="914400" rtl="0" eaLnBrk="1" latinLnBrk="0" hangingPunct="1"/>
                      <a:r>
                        <a:rPr lang="en-US" altLang="zh-CN" sz="1400" kern="1200" dirty="0">
                          <a:solidFill>
                            <a:schemeClr val="dk1"/>
                          </a:solidFill>
                          <a:latin typeface="Times New Roman" panose="02020603050405020304" pitchFamily="18" charset="0"/>
                          <a:ea typeface="+mn-ea"/>
                          <a:cs typeface="Times New Roman" panose="02020603050405020304" pitchFamily="18" charset="0"/>
                        </a:rPr>
                        <a:t>Case 2b</a:t>
                      </a:r>
                    </a:p>
                    <a:p>
                      <a:pPr marL="0" algn="l" defTabSz="914400" rtl="0" eaLnBrk="1" latinLnBrk="0" hangingPunct="1"/>
                      <a:r>
                        <a:rPr lang="en-US" altLang="zh-CN" sz="1400" kern="1200" dirty="0">
                          <a:solidFill>
                            <a:schemeClr val="dk1"/>
                          </a:solidFill>
                          <a:latin typeface="Times New Roman" panose="02020603050405020304" pitchFamily="18" charset="0"/>
                          <a:ea typeface="+mn-ea"/>
                          <a:cs typeface="Times New Roman" panose="02020603050405020304" pitchFamily="18" charset="0"/>
                        </a:rPr>
                        <a:t>UE-assisted/LMF-based positioning with LMF-side model, direct AI/ML positioning</a:t>
                      </a:r>
                      <a:endParaRPr lang="zh-CN" altLang="en-US" sz="1400" kern="1200" dirty="0">
                        <a:solidFill>
                          <a:schemeClr val="dk1"/>
                        </a:solidFill>
                        <a:latin typeface="Times New Roman" panose="02020603050405020304" pitchFamily="18" charset="0"/>
                        <a:ea typeface="+mn-ea"/>
                        <a:cs typeface="Times New Roman" panose="02020603050405020304" pitchFamily="18" charset="0"/>
                      </a:endParaRPr>
                    </a:p>
                  </a:txBody>
                  <a:tcPr/>
                </a:tc>
                <a:tc>
                  <a:txBody>
                    <a:bodyPr/>
                    <a:lstStyle/>
                    <a:p>
                      <a:pPr marL="0" algn="l" defTabSz="914400" rtl="0" eaLnBrk="1" latinLnBrk="0" hangingPunct="1"/>
                      <a:r>
                        <a:rPr lang="en-US" altLang="zh-CN" sz="1400" kern="1200" dirty="0">
                          <a:solidFill>
                            <a:schemeClr val="dk1"/>
                          </a:solidFill>
                          <a:latin typeface="Times New Roman" panose="02020603050405020304" pitchFamily="18" charset="0"/>
                          <a:ea typeface="+mn-ea"/>
                          <a:cs typeface="Times New Roman" panose="02020603050405020304" pitchFamily="18" charset="0"/>
                        </a:rPr>
                        <a:t>Level x or Level y </a:t>
                      </a:r>
                      <a:endParaRPr lang="zh-CN" altLang="en-US" sz="1400" kern="1200" dirty="0">
                        <a:solidFill>
                          <a:schemeClr val="dk1"/>
                        </a:solidFill>
                        <a:latin typeface="Times New Roman" panose="02020603050405020304" pitchFamily="18" charset="0"/>
                        <a:ea typeface="+mn-ea"/>
                        <a:cs typeface="Times New Roman" panose="02020603050405020304" pitchFamily="18" charset="0"/>
                      </a:endParaRPr>
                    </a:p>
                  </a:txBody>
                  <a:tcPr/>
                </a:tc>
                <a:tc>
                  <a:txBody>
                    <a:bodyPr/>
                    <a:lstStyle/>
                    <a:p>
                      <a:pPr marL="0" algn="l" defTabSz="914400" rtl="0" eaLnBrk="1" latinLnBrk="0" hangingPunct="1"/>
                      <a:r>
                        <a:rPr lang="en-US" altLang="zh-CN" sz="1400" kern="1200" dirty="0">
                          <a:solidFill>
                            <a:schemeClr val="dk1"/>
                          </a:solidFill>
                          <a:latin typeface="Times New Roman" panose="02020603050405020304" pitchFamily="18" charset="0"/>
                          <a:ea typeface="+mn-ea"/>
                          <a:cs typeface="Times New Roman" panose="02020603050405020304" pitchFamily="18" charset="0"/>
                        </a:rPr>
                        <a:t>--</a:t>
                      </a:r>
                      <a:endParaRPr lang="zh-CN" altLang="en-US" sz="1400" kern="1200" dirty="0">
                        <a:solidFill>
                          <a:schemeClr val="dk1"/>
                        </a:solidFill>
                        <a:latin typeface="Times New Roman" panose="02020603050405020304" pitchFamily="18" charset="0"/>
                        <a:ea typeface="+mn-ea"/>
                        <a:cs typeface="Times New Roman" panose="02020603050405020304" pitchFamily="18" charset="0"/>
                      </a:endParaRPr>
                    </a:p>
                  </a:txBody>
                  <a:tcPr/>
                </a:tc>
                <a:extLst>
                  <a:ext uri="{0D108BD9-81ED-4DB2-BD59-A6C34878D82A}">
                    <a16:rowId xmlns:a16="http://schemas.microsoft.com/office/drawing/2014/main" val="1430565040"/>
                  </a:ext>
                </a:extLst>
              </a:tr>
              <a:tr h="370840">
                <a:tc>
                  <a:txBody>
                    <a:bodyPr/>
                    <a:lstStyle/>
                    <a:p>
                      <a:pPr marL="0" algn="l" defTabSz="914400" rtl="0" eaLnBrk="1" latinLnBrk="0" hangingPunct="1"/>
                      <a:r>
                        <a:rPr lang="en-US" altLang="zh-CN" sz="1400" kern="1200" dirty="0">
                          <a:solidFill>
                            <a:schemeClr val="dk1"/>
                          </a:solidFill>
                          <a:latin typeface="Times New Roman" panose="02020603050405020304" pitchFamily="18" charset="0"/>
                          <a:ea typeface="+mn-ea"/>
                          <a:cs typeface="Times New Roman" panose="02020603050405020304" pitchFamily="18" charset="0"/>
                        </a:rPr>
                        <a:t>Case 3a</a:t>
                      </a:r>
                    </a:p>
                    <a:p>
                      <a:pPr marL="0" algn="l" defTabSz="914400" rtl="0" eaLnBrk="1" latinLnBrk="0" hangingPunct="1"/>
                      <a:r>
                        <a:rPr lang="en-US" altLang="zh-CN" sz="1400" kern="1200" dirty="0">
                          <a:solidFill>
                            <a:schemeClr val="dk1"/>
                          </a:solidFill>
                          <a:latin typeface="Times New Roman" panose="02020603050405020304" pitchFamily="18" charset="0"/>
                          <a:ea typeface="+mn-ea"/>
                          <a:cs typeface="Times New Roman" panose="02020603050405020304" pitchFamily="18" charset="0"/>
                        </a:rPr>
                        <a:t>NG-RAN node assisted positioning with </a:t>
                      </a:r>
                      <a:r>
                        <a:rPr lang="en-US" altLang="zh-CN" sz="1400" kern="1200" dirty="0" err="1">
                          <a:solidFill>
                            <a:schemeClr val="dk1"/>
                          </a:solidFill>
                          <a:latin typeface="Times New Roman" panose="02020603050405020304" pitchFamily="18" charset="0"/>
                          <a:ea typeface="+mn-ea"/>
                          <a:cs typeface="Times New Roman" panose="02020603050405020304" pitchFamily="18" charset="0"/>
                        </a:rPr>
                        <a:t>gNB</a:t>
                      </a:r>
                      <a:r>
                        <a:rPr lang="en-US" altLang="zh-CN" sz="1400" kern="1200" dirty="0">
                          <a:solidFill>
                            <a:schemeClr val="dk1"/>
                          </a:solidFill>
                          <a:latin typeface="Times New Roman" panose="02020603050405020304" pitchFamily="18" charset="0"/>
                          <a:ea typeface="+mn-ea"/>
                          <a:cs typeface="Times New Roman" panose="02020603050405020304" pitchFamily="18" charset="0"/>
                        </a:rPr>
                        <a:t>-side model, AI/ML assisted positioning</a:t>
                      </a:r>
                      <a:endParaRPr lang="zh-CN" altLang="en-US" sz="1400" kern="1200" dirty="0">
                        <a:solidFill>
                          <a:schemeClr val="dk1"/>
                        </a:solidFill>
                        <a:latin typeface="Times New Roman" panose="02020603050405020304" pitchFamily="18" charset="0"/>
                        <a:ea typeface="+mn-ea"/>
                        <a:cs typeface="Times New Roman" panose="02020603050405020304" pitchFamily="18" charset="0"/>
                      </a:endParaRPr>
                    </a:p>
                  </a:txBody>
                  <a:tcPr/>
                </a:tc>
                <a:tc>
                  <a:txBody>
                    <a:bodyPr/>
                    <a:lstStyle/>
                    <a:p>
                      <a:pPr marL="0" algn="l" defTabSz="914400" rtl="0" eaLnBrk="1" latinLnBrk="0" hangingPunct="1"/>
                      <a:r>
                        <a:rPr lang="en-US" altLang="zh-CN" sz="1400" kern="1200" dirty="0">
                          <a:solidFill>
                            <a:schemeClr val="dk1"/>
                          </a:solidFill>
                          <a:latin typeface="Times New Roman" panose="02020603050405020304" pitchFamily="18" charset="0"/>
                          <a:ea typeface="+mn-ea"/>
                          <a:cs typeface="Times New Roman" panose="02020603050405020304" pitchFamily="18" charset="0"/>
                        </a:rPr>
                        <a:t>Level x or Level y</a:t>
                      </a:r>
                      <a:endParaRPr lang="zh-CN" altLang="en-US" sz="1400" kern="1200" dirty="0">
                        <a:solidFill>
                          <a:schemeClr val="dk1"/>
                        </a:solidFill>
                        <a:latin typeface="Times New Roman" panose="02020603050405020304" pitchFamily="18" charset="0"/>
                        <a:ea typeface="+mn-ea"/>
                        <a:cs typeface="Times New Roman" panose="02020603050405020304" pitchFamily="18" charset="0"/>
                      </a:endParaRPr>
                    </a:p>
                  </a:txBody>
                  <a:tcPr/>
                </a:tc>
                <a:tc>
                  <a:txBody>
                    <a:bodyPr/>
                    <a:lstStyle/>
                    <a:p>
                      <a:pPr marL="0" algn="l" defTabSz="914400" rtl="0" eaLnBrk="1" latinLnBrk="0" hangingPunct="1"/>
                      <a:r>
                        <a:rPr lang="en-US" altLang="zh-CN" sz="1400" kern="1200" dirty="0">
                          <a:solidFill>
                            <a:schemeClr val="dk1"/>
                          </a:solidFill>
                          <a:latin typeface="Times New Roman" panose="02020603050405020304" pitchFamily="18" charset="0"/>
                          <a:ea typeface="+mn-ea"/>
                          <a:cs typeface="Times New Roman" panose="02020603050405020304" pitchFamily="18" charset="0"/>
                        </a:rPr>
                        <a:t>--</a:t>
                      </a:r>
                      <a:endParaRPr lang="zh-CN" altLang="en-US" sz="1400" kern="1200" dirty="0">
                        <a:solidFill>
                          <a:schemeClr val="dk1"/>
                        </a:solidFill>
                        <a:latin typeface="Times New Roman" panose="02020603050405020304" pitchFamily="18" charset="0"/>
                        <a:ea typeface="+mn-ea"/>
                        <a:cs typeface="Times New Roman" panose="02020603050405020304" pitchFamily="18" charset="0"/>
                      </a:endParaRPr>
                    </a:p>
                  </a:txBody>
                  <a:tcPr/>
                </a:tc>
                <a:extLst>
                  <a:ext uri="{0D108BD9-81ED-4DB2-BD59-A6C34878D82A}">
                    <a16:rowId xmlns:a16="http://schemas.microsoft.com/office/drawing/2014/main" val="3673725769"/>
                  </a:ext>
                </a:extLst>
              </a:tr>
              <a:tr h="370840">
                <a:tc>
                  <a:txBody>
                    <a:bodyPr/>
                    <a:lstStyle/>
                    <a:p>
                      <a:pPr marL="0" algn="l" defTabSz="914400" rtl="0" eaLnBrk="1" latinLnBrk="0" hangingPunct="1"/>
                      <a:r>
                        <a:rPr lang="en-US" altLang="zh-CN" sz="1400" kern="1200" dirty="0">
                          <a:solidFill>
                            <a:schemeClr val="dk1"/>
                          </a:solidFill>
                          <a:latin typeface="Times New Roman" panose="02020603050405020304" pitchFamily="18" charset="0"/>
                          <a:ea typeface="+mn-ea"/>
                          <a:cs typeface="Times New Roman" panose="02020603050405020304" pitchFamily="18" charset="0"/>
                        </a:rPr>
                        <a:t>Case 3b</a:t>
                      </a:r>
                    </a:p>
                    <a:p>
                      <a:pPr marL="0" algn="l" defTabSz="914400" rtl="0" eaLnBrk="1" latinLnBrk="0" hangingPunct="1"/>
                      <a:r>
                        <a:rPr lang="en-US" altLang="zh-CN" sz="1400" kern="1200" dirty="0">
                          <a:solidFill>
                            <a:schemeClr val="dk1"/>
                          </a:solidFill>
                          <a:latin typeface="Times New Roman" panose="02020603050405020304" pitchFamily="18" charset="0"/>
                          <a:ea typeface="+mn-ea"/>
                          <a:cs typeface="Times New Roman" panose="02020603050405020304" pitchFamily="18" charset="0"/>
                        </a:rPr>
                        <a:t>NG-RAN node assisted positioning with LMF-side model, direct AI/ML positioning</a:t>
                      </a:r>
                      <a:endParaRPr lang="zh-CN" altLang="en-US" sz="1400" kern="1200" dirty="0">
                        <a:solidFill>
                          <a:schemeClr val="dk1"/>
                        </a:solidFill>
                        <a:latin typeface="Times New Roman" panose="02020603050405020304" pitchFamily="18" charset="0"/>
                        <a:ea typeface="+mn-ea"/>
                        <a:cs typeface="Times New Roman" panose="02020603050405020304" pitchFamily="18" charset="0"/>
                      </a:endParaRPr>
                    </a:p>
                  </a:txBody>
                  <a:tcPr/>
                </a:tc>
                <a:tc>
                  <a:txBody>
                    <a:bodyPr/>
                    <a:lstStyle/>
                    <a:p>
                      <a:pPr marL="0" algn="l" defTabSz="914400" rtl="0" eaLnBrk="1" latinLnBrk="0" hangingPunct="1"/>
                      <a:r>
                        <a:rPr lang="en-US" altLang="zh-CN" sz="1400" kern="1200" dirty="0">
                          <a:solidFill>
                            <a:schemeClr val="dk1"/>
                          </a:solidFill>
                          <a:latin typeface="Times New Roman" panose="02020603050405020304" pitchFamily="18" charset="0"/>
                          <a:ea typeface="+mn-ea"/>
                          <a:cs typeface="Times New Roman" panose="02020603050405020304" pitchFamily="18" charset="0"/>
                        </a:rPr>
                        <a:t>Level x or Level y </a:t>
                      </a:r>
                      <a:endParaRPr lang="zh-CN" altLang="en-US" sz="1400" kern="1200" dirty="0">
                        <a:solidFill>
                          <a:schemeClr val="dk1"/>
                        </a:solidFill>
                        <a:latin typeface="Times New Roman" panose="02020603050405020304" pitchFamily="18" charset="0"/>
                        <a:ea typeface="+mn-ea"/>
                        <a:cs typeface="Times New Roman" panose="02020603050405020304" pitchFamily="18" charset="0"/>
                      </a:endParaRPr>
                    </a:p>
                  </a:txBody>
                  <a:tcPr/>
                </a:tc>
                <a:tc>
                  <a:txBody>
                    <a:bodyPr/>
                    <a:lstStyle/>
                    <a:p>
                      <a:pPr marL="0" algn="l" defTabSz="914400" rtl="0" eaLnBrk="1" latinLnBrk="0" hangingPunct="1"/>
                      <a:r>
                        <a:rPr lang="en-US" altLang="zh-CN" sz="1400" kern="1200" dirty="0">
                          <a:solidFill>
                            <a:schemeClr val="dk1"/>
                          </a:solidFill>
                          <a:latin typeface="Times New Roman" panose="02020603050405020304" pitchFamily="18" charset="0"/>
                          <a:ea typeface="+mn-ea"/>
                          <a:cs typeface="Times New Roman" panose="02020603050405020304" pitchFamily="18" charset="0"/>
                        </a:rPr>
                        <a:t>--</a:t>
                      </a:r>
                      <a:endParaRPr lang="zh-CN" altLang="en-US" sz="1400" kern="1200" dirty="0">
                        <a:solidFill>
                          <a:schemeClr val="dk1"/>
                        </a:solidFill>
                        <a:latin typeface="Times New Roman" panose="02020603050405020304" pitchFamily="18" charset="0"/>
                        <a:ea typeface="+mn-ea"/>
                        <a:cs typeface="Times New Roman" panose="02020603050405020304" pitchFamily="18" charset="0"/>
                      </a:endParaRPr>
                    </a:p>
                  </a:txBody>
                  <a:tcPr/>
                </a:tc>
                <a:extLst>
                  <a:ext uri="{0D108BD9-81ED-4DB2-BD59-A6C34878D82A}">
                    <a16:rowId xmlns:a16="http://schemas.microsoft.com/office/drawing/2014/main" val="2395274288"/>
                  </a:ext>
                </a:extLst>
              </a:tr>
            </a:tbl>
          </a:graphicData>
        </a:graphic>
      </p:graphicFrame>
    </p:spTree>
    <p:extLst>
      <p:ext uri="{BB962C8B-B14F-4D97-AF65-F5344CB8AC3E}">
        <p14:creationId xmlns:p14="http://schemas.microsoft.com/office/powerpoint/2010/main" val="4187796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4000" dirty="0"/>
              <a:t>AI-based </a:t>
            </a:r>
            <a:r>
              <a:rPr lang="en-US" altLang="zh-CN" sz="4000" dirty="0" smtClean="0"/>
              <a:t>positioning-Feasibility(1/2) </a:t>
            </a:r>
            <a:endParaRPr lang="zh-CN" altLang="en-US" sz="4000" dirty="0"/>
          </a:p>
        </p:txBody>
      </p:sp>
      <p:sp>
        <p:nvSpPr>
          <p:cNvPr id="3" name="内容占位符 2"/>
          <p:cNvSpPr>
            <a:spLocks noGrp="1"/>
          </p:cNvSpPr>
          <p:nvPr>
            <p:ph idx="1"/>
          </p:nvPr>
        </p:nvSpPr>
        <p:spPr>
          <a:xfrm>
            <a:off x="774007" y="1369776"/>
            <a:ext cx="10058400" cy="5732988"/>
          </a:xfrm>
        </p:spPr>
        <p:txBody>
          <a:bodyPr>
            <a:normAutofit/>
          </a:bodyPr>
          <a:lstStyle/>
          <a:p>
            <a:r>
              <a:rPr lang="en-US" altLang="zh-CN" sz="1800" dirty="0"/>
              <a:t> Data collection can be performed by existing network entities with existing or enhanced procedure according to achieved agreement in RAN1</a:t>
            </a:r>
          </a:p>
          <a:p>
            <a:endParaRPr lang="en-US" altLang="zh-CN" sz="1800" dirty="0"/>
          </a:p>
          <a:p>
            <a:endParaRPr lang="en-US" altLang="zh-CN" sz="1800" dirty="0"/>
          </a:p>
          <a:p>
            <a:endParaRPr lang="en-US" altLang="zh-CN" sz="1800" dirty="0"/>
          </a:p>
          <a:p>
            <a:pPr marL="0" indent="0">
              <a:buNone/>
            </a:pPr>
            <a:endParaRPr lang="en-US" altLang="zh-CN" sz="1800" dirty="0"/>
          </a:p>
          <a:p>
            <a:pPr marL="0" indent="0">
              <a:buNone/>
            </a:pPr>
            <a:endParaRPr lang="en-US" altLang="zh-CN" sz="1800" dirty="0"/>
          </a:p>
          <a:p>
            <a:pPr marL="0" indent="0">
              <a:buNone/>
            </a:pPr>
            <a:endParaRPr lang="en-US" altLang="zh-CN" sz="1800" dirty="0"/>
          </a:p>
          <a:p>
            <a:pPr marL="0" indent="0">
              <a:buNone/>
            </a:pPr>
            <a:endParaRPr lang="en-US" altLang="zh-CN" sz="1800" dirty="0"/>
          </a:p>
          <a:p>
            <a:pPr marL="0" indent="0">
              <a:buNone/>
            </a:pPr>
            <a:endParaRPr lang="en-US" altLang="zh-CN" sz="1800" dirty="0"/>
          </a:p>
          <a:p>
            <a:pPr marL="0" indent="0">
              <a:buNone/>
            </a:pPr>
            <a:endParaRPr lang="en-US" altLang="zh-CN" sz="1800" dirty="0"/>
          </a:p>
          <a:p>
            <a:pPr marL="0" indent="0">
              <a:buNone/>
            </a:pPr>
            <a:endParaRPr lang="en-US" altLang="zh-CN" sz="1800" dirty="0"/>
          </a:p>
          <a:p>
            <a:pPr marL="0" indent="0">
              <a:buNone/>
            </a:pPr>
            <a:endParaRPr lang="en-US" altLang="zh-CN" sz="1800" dirty="0"/>
          </a:p>
          <a:p>
            <a:pPr marL="0" indent="0">
              <a:buNone/>
            </a:pPr>
            <a:r>
              <a:rPr lang="en-US" altLang="zh-CN" sz="1400" dirty="0"/>
              <a:t> </a:t>
            </a:r>
            <a:endParaRPr lang="zh-CN" altLang="en-US" sz="1400" dirty="0"/>
          </a:p>
        </p:txBody>
      </p:sp>
      <p:sp>
        <p:nvSpPr>
          <p:cNvPr id="4" name="矩形 3"/>
          <p:cNvSpPr/>
          <p:nvPr/>
        </p:nvSpPr>
        <p:spPr>
          <a:xfrm>
            <a:off x="975360" y="2044029"/>
            <a:ext cx="9977120" cy="4154984"/>
          </a:xfrm>
          <a:prstGeom prst="rect">
            <a:avLst/>
          </a:prstGeom>
          <a:ln>
            <a:solidFill>
              <a:schemeClr val="accent1"/>
            </a:solidFill>
          </a:ln>
        </p:spPr>
        <p:txBody>
          <a:bodyPr wrap="square">
            <a:spAutoFit/>
          </a:bodyPr>
          <a:lstStyle/>
          <a:p>
            <a:pPr>
              <a:spcAft>
                <a:spcPts val="0"/>
              </a:spcAft>
            </a:pPr>
            <a:r>
              <a:rPr lang="en-GB" altLang="zh-CN" sz="1200" dirty="0">
                <a:highlight>
                  <a:srgbClr val="00FF00"/>
                </a:highlight>
                <a:latin typeface="Times" panose="02020603050405020304" pitchFamily="18" charset="0"/>
                <a:ea typeface="Batang"/>
                <a:cs typeface="Times New Roman" panose="02020603050405020304" pitchFamily="18" charset="0"/>
              </a:rPr>
              <a:t>Agreement in RAN1#111</a:t>
            </a:r>
            <a:endParaRPr lang="zh-CN" altLang="zh-CN" sz="1200" dirty="0">
              <a:latin typeface="Times" panose="02020603050405020304" pitchFamily="18" charset="0"/>
              <a:ea typeface="Batang"/>
              <a:cs typeface="Times New Roman" panose="02020603050405020304" pitchFamily="18" charset="0"/>
            </a:endParaRPr>
          </a:p>
          <a:p>
            <a:pPr>
              <a:spcAft>
                <a:spcPts val="0"/>
              </a:spcAft>
            </a:pPr>
            <a:r>
              <a:rPr lang="en-GB" altLang="zh-CN" sz="1200" dirty="0">
                <a:latin typeface="Times" panose="02020603050405020304" pitchFamily="18" charset="0"/>
                <a:ea typeface="Batang"/>
                <a:cs typeface="Times New Roman" panose="02020603050405020304" pitchFamily="18" charset="0"/>
              </a:rPr>
              <a:t>Regarding data collection for AI/ML model training for AI/ML based positioning, </a:t>
            </a:r>
            <a:endParaRPr lang="zh-CN" altLang="zh-CN" sz="1200" dirty="0">
              <a:latin typeface="Times" panose="02020603050405020304" pitchFamily="18" charset="0"/>
              <a:ea typeface="Batang"/>
              <a:cs typeface="Times New Roman" panose="02020603050405020304" pitchFamily="18" charset="0"/>
            </a:endParaRPr>
          </a:p>
          <a:p>
            <a:pPr marL="342900" lvl="0" indent="-342900">
              <a:spcAft>
                <a:spcPts val="0"/>
              </a:spcAft>
              <a:buFont typeface="Symbol" panose="05050102010706020507" pitchFamily="18" charset="2"/>
              <a:buChar char=""/>
            </a:pPr>
            <a:r>
              <a:rPr lang="en-GB" altLang="zh-CN" sz="1200" dirty="0">
                <a:latin typeface="Times" panose="02020603050405020304" pitchFamily="18" charset="0"/>
                <a:ea typeface="Batang"/>
                <a:cs typeface="Times New Roman" panose="02020603050405020304" pitchFamily="18" charset="0"/>
              </a:rPr>
              <a:t>The following options of entity and mechanisms to generate ground truth label are identified for further study</a:t>
            </a:r>
            <a:endParaRPr lang="zh-CN" altLang="zh-CN" sz="1200" dirty="0">
              <a:latin typeface="Times" panose="02020603050405020304" pitchFamily="18" charset="0"/>
              <a:ea typeface="Batang"/>
              <a:cs typeface="Times New Roman" panose="02020603050405020304" pitchFamily="18" charset="0"/>
            </a:endParaRPr>
          </a:p>
          <a:p>
            <a:pPr marL="742950" lvl="1" indent="-285750">
              <a:spcAft>
                <a:spcPts val="0"/>
              </a:spcAft>
              <a:buFont typeface="Courier New" panose="02070309020205020404" pitchFamily="49" charset="0"/>
              <a:buChar char="o"/>
            </a:pPr>
            <a:r>
              <a:rPr lang="en-GB" altLang="zh-CN" sz="1200" dirty="0">
                <a:latin typeface="Times" panose="02020603050405020304" pitchFamily="18" charset="0"/>
                <a:ea typeface="Batang"/>
                <a:cs typeface="Times New Roman" panose="02020603050405020304" pitchFamily="18" charset="0"/>
              </a:rPr>
              <a:t>For direct AI/ML positioning, ground truth label is UE location</a:t>
            </a:r>
            <a:endParaRPr lang="zh-CN" altLang="zh-CN" sz="1200" dirty="0">
              <a:latin typeface="Times" panose="02020603050405020304" pitchFamily="18" charset="0"/>
              <a:ea typeface="Batang"/>
              <a:cs typeface="Times New Roman" panose="02020603050405020304" pitchFamily="18" charset="0"/>
            </a:endParaRPr>
          </a:p>
          <a:p>
            <a:pPr marL="1143000" lvl="2" indent="-228600">
              <a:spcAft>
                <a:spcPts val="0"/>
              </a:spcAft>
              <a:buFont typeface="Wingdings" panose="05000000000000000000" pitchFamily="2" charset="2"/>
              <a:buChar char=""/>
            </a:pPr>
            <a:r>
              <a:rPr lang="en-GB" altLang="zh-CN" sz="1200" dirty="0">
                <a:latin typeface="Times" panose="02020603050405020304" pitchFamily="18" charset="0"/>
                <a:ea typeface="Batang"/>
                <a:cs typeface="Times New Roman" panose="02020603050405020304" pitchFamily="18" charset="0"/>
              </a:rPr>
              <a:t>PRU with known location</a:t>
            </a:r>
            <a:endParaRPr lang="zh-CN" altLang="zh-CN" sz="1200" dirty="0">
              <a:latin typeface="Times" panose="02020603050405020304" pitchFamily="18" charset="0"/>
              <a:ea typeface="Batang"/>
              <a:cs typeface="Times New Roman" panose="02020603050405020304" pitchFamily="18" charset="0"/>
            </a:endParaRPr>
          </a:p>
          <a:p>
            <a:pPr marL="1143000" lvl="2" indent="-228600">
              <a:spcAft>
                <a:spcPts val="0"/>
              </a:spcAft>
              <a:buFont typeface="Wingdings" panose="05000000000000000000" pitchFamily="2" charset="2"/>
              <a:buChar char=""/>
            </a:pPr>
            <a:r>
              <a:rPr lang="en-GB" altLang="zh-CN" sz="1200" dirty="0">
                <a:latin typeface="Times" panose="02020603050405020304" pitchFamily="18" charset="0"/>
                <a:ea typeface="Batang"/>
                <a:cs typeface="Times New Roman" panose="02020603050405020304" pitchFamily="18" charset="0"/>
              </a:rPr>
              <a:t>UE generates location based on non-NR and/or NR RAT-dependent positioning methods</a:t>
            </a:r>
            <a:endParaRPr lang="zh-CN" altLang="zh-CN" sz="1200" dirty="0">
              <a:latin typeface="Times" panose="02020603050405020304" pitchFamily="18" charset="0"/>
              <a:ea typeface="Batang"/>
              <a:cs typeface="Times New Roman" panose="02020603050405020304" pitchFamily="18" charset="0"/>
            </a:endParaRPr>
          </a:p>
          <a:p>
            <a:pPr marL="1143000" lvl="2" indent="-228600">
              <a:spcAft>
                <a:spcPts val="0"/>
              </a:spcAft>
              <a:buFont typeface="Wingdings" panose="05000000000000000000" pitchFamily="2" charset="2"/>
              <a:buChar char=""/>
            </a:pPr>
            <a:r>
              <a:rPr lang="en-GB" altLang="zh-CN" sz="1200" dirty="0">
                <a:latin typeface="Times" panose="02020603050405020304" pitchFamily="18" charset="0"/>
                <a:ea typeface="Batang"/>
                <a:cs typeface="Times New Roman" panose="02020603050405020304" pitchFamily="18" charset="0"/>
              </a:rPr>
              <a:t>LMF generates UE location based on positioning methods</a:t>
            </a:r>
            <a:endParaRPr lang="zh-CN" altLang="zh-CN" sz="1200" dirty="0">
              <a:latin typeface="Times" panose="02020603050405020304" pitchFamily="18" charset="0"/>
              <a:ea typeface="Batang"/>
              <a:cs typeface="Times New Roman" panose="02020603050405020304" pitchFamily="18" charset="0"/>
            </a:endParaRPr>
          </a:p>
          <a:p>
            <a:pPr marL="1143000" lvl="2" indent="-228600">
              <a:spcAft>
                <a:spcPts val="0"/>
              </a:spcAft>
              <a:buFont typeface="Wingdings" panose="05000000000000000000" pitchFamily="2" charset="2"/>
              <a:buChar char=""/>
            </a:pPr>
            <a:r>
              <a:rPr lang="en-GB" altLang="zh-CN" sz="1200" dirty="0">
                <a:latin typeface="Times" panose="02020603050405020304" pitchFamily="18" charset="0"/>
                <a:ea typeface="Batang"/>
                <a:cs typeface="Times New Roman" panose="02020603050405020304" pitchFamily="18" charset="0"/>
              </a:rPr>
              <a:t>LMF with known PRU location</a:t>
            </a:r>
            <a:endParaRPr lang="zh-CN" altLang="zh-CN" sz="1200" dirty="0">
              <a:latin typeface="Times" panose="02020603050405020304" pitchFamily="18" charset="0"/>
              <a:ea typeface="Batang"/>
              <a:cs typeface="Times New Roman" panose="02020603050405020304" pitchFamily="18" charset="0"/>
            </a:endParaRPr>
          </a:p>
          <a:p>
            <a:pPr marL="1143000" lvl="2" indent="-228600">
              <a:spcAft>
                <a:spcPts val="0"/>
              </a:spcAft>
              <a:buFont typeface="Wingdings" panose="05000000000000000000" pitchFamily="2" charset="2"/>
              <a:buChar char=""/>
            </a:pPr>
            <a:r>
              <a:rPr lang="en-GB" altLang="zh-CN" sz="1200" dirty="0">
                <a:latin typeface="Times" panose="02020603050405020304" pitchFamily="18" charset="0"/>
                <a:ea typeface="Batang"/>
                <a:cs typeface="Times New Roman" panose="02020603050405020304" pitchFamily="18" charset="0"/>
              </a:rPr>
              <a:t>Note: user data privacy needs to be preserved</a:t>
            </a:r>
            <a:endParaRPr lang="zh-CN" altLang="zh-CN" sz="1200" dirty="0">
              <a:latin typeface="Times" panose="02020603050405020304" pitchFamily="18" charset="0"/>
              <a:ea typeface="Batang"/>
              <a:cs typeface="Times New Roman" panose="02020603050405020304" pitchFamily="18" charset="0"/>
            </a:endParaRPr>
          </a:p>
          <a:p>
            <a:pPr marL="742950" lvl="1" indent="-285750">
              <a:spcAft>
                <a:spcPts val="0"/>
              </a:spcAft>
              <a:buFont typeface="Courier New" panose="02070309020205020404" pitchFamily="49" charset="0"/>
              <a:buChar char="o"/>
            </a:pPr>
            <a:r>
              <a:rPr lang="en-GB" altLang="zh-CN" sz="1200" dirty="0">
                <a:latin typeface="Times" panose="02020603050405020304" pitchFamily="18" charset="0"/>
                <a:ea typeface="Batang"/>
                <a:cs typeface="Times New Roman" panose="02020603050405020304" pitchFamily="18" charset="0"/>
              </a:rPr>
              <a:t>For AI/ML assisted positioning, ground truth label is one or more of the intermediate parameter(s) corresponding to AI/ML model output</a:t>
            </a:r>
            <a:endParaRPr lang="zh-CN" altLang="zh-CN" sz="1200" dirty="0">
              <a:latin typeface="Times" panose="02020603050405020304" pitchFamily="18" charset="0"/>
              <a:ea typeface="Batang"/>
              <a:cs typeface="Times New Roman" panose="02020603050405020304" pitchFamily="18" charset="0"/>
            </a:endParaRPr>
          </a:p>
          <a:p>
            <a:pPr marL="1143000" lvl="2" indent="-228600">
              <a:spcAft>
                <a:spcPts val="0"/>
              </a:spcAft>
              <a:buFont typeface="Wingdings" panose="05000000000000000000" pitchFamily="2" charset="2"/>
              <a:buChar char=""/>
            </a:pPr>
            <a:r>
              <a:rPr lang="en-GB" altLang="zh-CN" sz="1200" dirty="0">
                <a:latin typeface="Times" panose="02020603050405020304" pitchFamily="18" charset="0"/>
                <a:ea typeface="Batang"/>
                <a:cs typeface="Times New Roman" panose="02020603050405020304" pitchFamily="18" charset="0"/>
              </a:rPr>
              <a:t>PRU generates label directly or calculates based on measurement/location </a:t>
            </a:r>
            <a:endParaRPr lang="zh-CN" altLang="zh-CN" sz="1200" dirty="0">
              <a:latin typeface="Times" panose="02020603050405020304" pitchFamily="18" charset="0"/>
              <a:ea typeface="Batang"/>
              <a:cs typeface="Times New Roman" panose="02020603050405020304" pitchFamily="18" charset="0"/>
            </a:endParaRPr>
          </a:p>
          <a:p>
            <a:pPr marL="1143000" lvl="2" indent="-228600">
              <a:spcAft>
                <a:spcPts val="0"/>
              </a:spcAft>
              <a:buFont typeface="Wingdings" panose="05000000000000000000" pitchFamily="2" charset="2"/>
              <a:buChar char=""/>
            </a:pPr>
            <a:r>
              <a:rPr lang="en-GB" altLang="zh-CN" sz="1200" dirty="0">
                <a:latin typeface="Times" panose="02020603050405020304" pitchFamily="18" charset="0"/>
                <a:ea typeface="Batang"/>
                <a:cs typeface="Times New Roman" panose="02020603050405020304" pitchFamily="18" charset="0"/>
              </a:rPr>
              <a:t>UE generates label directly or calculates based on measurement/location</a:t>
            </a:r>
            <a:endParaRPr lang="zh-CN" altLang="zh-CN" sz="1200" dirty="0">
              <a:latin typeface="Times" panose="02020603050405020304" pitchFamily="18" charset="0"/>
              <a:ea typeface="Batang"/>
              <a:cs typeface="Times New Roman" panose="02020603050405020304" pitchFamily="18" charset="0"/>
            </a:endParaRPr>
          </a:p>
          <a:p>
            <a:pPr marL="1143000" lvl="2" indent="-228600">
              <a:spcAft>
                <a:spcPts val="0"/>
              </a:spcAft>
              <a:buFont typeface="Wingdings" panose="05000000000000000000" pitchFamily="2" charset="2"/>
              <a:buChar char=""/>
            </a:pPr>
            <a:r>
              <a:rPr lang="en-GB" altLang="zh-CN" sz="1200" dirty="0">
                <a:latin typeface="Times" panose="02020603050405020304" pitchFamily="18" charset="0"/>
                <a:ea typeface="Batang"/>
                <a:cs typeface="Times New Roman" panose="02020603050405020304" pitchFamily="18" charset="0"/>
              </a:rPr>
              <a:t>Network entity generates label directly or calculates based on measurement/location</a:t>
            </a:r>
            <a:endParaRPr lang="zh-CN" altLang="zh-CN" sz="1200" dirty="0">
              <a:latin typeface="Times" panose="02020603050405020304" pitchFamily="18" charset="0"/>
              <a:ea typeface="Batang"/>
              <a:cs typeface="Times New Roman" panose="02020603050405020304" pitchFamily="18" charset="0"/>
            </a:endParaRPr>
          </a:p>
          <a:p>
            <a:pPr marL="342900" lvl="0" indent="-342900">
              <a:spcAft>
                <a:spcPts val="0"/>
              </a:spcAft>
              <a:buFont typeface="Symbol" panose="05050102010706020507" pitchFamily="18" charset="2"/>
              <a:buChar char=""/>
            </a:pPr>
            <a:r>
              <a:rPr lang="en-GB" altLang="zh-CN" sz="1200" dirty="0">
                <a:latin typeface="Times" panose="02020603050405020304" pitchFamily="18" charset="0"/>
                <a:ea typeface="Batang"/>
                <a:cs typeface="Times New Roman" panose="02020603050405020304" pitchFamily="18" charset="0"/>
              </a:rPr>
              <a:t>The following options of entity to generate other training data at least measurement corresponding to model input are identified for further study</a:t>
            </a:r>
            <a:endParaRPr lang="zh-CN" altLang="zh-CN" sz="1200" dirty="0">
              <a:latin typeface="Times" panose="02020603050405020304" pitchFamily="18" charset="0"/>
              <a:ea typeface="Batang"/>
              <a:cs typeface="Times New Roman" panose="02020603050405020304" pitchFamily="18" charset="0"/>
            </a:endParaRPr>
          </a:p>
          <a:p>
            <a:pPr marL="742950" lvl="1" indent="-285750">
              <a:spcAft>
                <a:spcPts val="0"/>
              </a:spcAft>
              <a:buFont typeface="Courier New" panose="02070309020205020404" pitchFamily="49" charset="0"/>
              <a:buChar char="o"/>
            </a:pPr>
            <a:r>
              <a:rPr lang="en-GB" altLang="zh-CN" sz="1200" dirty="0">
                <a:latin typeface="Times" panose="02020603050405020304" pitchFamily="18" charset="0"/>
                <a:ea typeface="Batang"/>
                <a:cs typeface="Times New Roman" panose="02020603050405020304" pitchFamily="18" charset="0"/>
              </a:rPr>
              <a:t>For UE-based with UE-side model (Case 1) and UE-assisted positioning with UE-side (Case 2a) or LMF-side model (Case 2b)</a:t>
            </a:r>
            <a:endParaRPr lang="zh-CN" altLang="zh-CN" sz="1200" dirty="0">
              <a:latin typeface="Times" panose="02020603050405020304" pitchFamily="18" charset="0"/>
              <a:ea typeface="Batang"/>
              <a:cs typeface="Times New Roman" panose="02020603050405020304" pitchFamily="18" charset="0"/>
            </a:endParaRPr>
          </a:p>
          <a:p>
            <a:pPr marL="1143000" lvl="2" indent="-228600">
              <a:spcAft>
                <a:spcPts val="0"/>
              </a:spcAft>
              <a:buFont typeface="Wingdings" panose="05000000000000000000" pitchFamily="2" charset="2"/>
              <a:buChar char=""/>
            </a:pPr>
            <a:r>
              <a:rPr lang="en-GB" altLang="zh-CN" sz="1200" dirty="0">
                <a:latin typeface="Times" panose="02020603050405020304" pitchFamily="18" charset="0"/>
                <a:ea typeface="Batang"/>
                <a:cs typeface="Times New Roman" panose="02020603050405020304" pitchFamily="18" charset="0"/>
              </a:rPr>
              <a:t>PRU </a:t>
            </a:r>
            <a:endParaRPr lang="zh-CN" altLang="zh-CN" sz="1200" dirty="0">
              <a:latin typeface="Times" panose="02020603050405020304" pitchFamily="18" charset="0"/>
              <a:ea typeface="Batang"/>
              <a:cs typeface="Times New Roman" panose="02020603050405020304" pitchFamily="18" charset="0"/>
            </a:endParaRPr>
          </a:p>
          <a:p>
            <a:pPr marL="1143000" lvl="2" indent="-228600">
              <a:spcAft>
                <a:spcPts val="0"/>
              </a:spcAft>
              <a:buFont typeface="Wingdings" panose="05000000000000000000" pitchFamily="2" charset="2"/>
              <a:buChar char=""/>
            </a:pPr>
            <a:r>
              <a:rPr lang="en-GB" altLang="zh-CN" sz="1200" dirty="0">
                <a:latin typeface="Times" panose="02020603050405020304" pitchFamily="18" charset="0"/>
                <a:ea typeface="Batang"/>
                <a:cs typeface="Times New Roman" panose="02020603050405020304" pitchFamily="18" charset="0"/>
              </a:rPr>
              <a:t>UE</a:t>
            </a:r>
            <a:endParaRPr lang="zh-CN" altLang="zh-CN" sz="1200" dirty="0">
              <a:latin typeface="Times" panose="02020603050405020304" pitchFamily="18" charset="0"/>
              <a:ea typeface="Batang"/>
              <a:cs typeface="Times New Roman" panose="02020603050405020304" pitchFamily="18" charset="0"/>
            </a:endParaRPr>
          </a:p>
          <a:p>
            <a:pPr marL="742950" lvl="1" indent="-285750">
              <a:spcAft>
                <a:spcPts val="0"/>
              </a:spcAft>
              <a:buFont typeface="Courier New" panose="02070309020205020404" pitchFamily="49" charset="0"/>
              <a:buChar char="o"/>
            </a:pPr>
            <a:r>
              <a:rPr lang="en-GB" altLang="zh-CN" sz="1200" dirty="0">
                <a:latin typeface="Times" panose="02020603050405020304" pitchFamily="18" charset="0"/>
                <a:ea typeface="Batang"/>
                <a:cs typeface="Times New Roman" panose="02020603050405020304" pitchFamily="18" charset="0"/>
              </a:rPr>
              <a:t>For NG-RAN node assisted positioning with Network-side model (Case 3a and Case 3b)</a:t>
            </a:r>
            <a:endParaRPr lang="zh-CN" altLang="zh-CN" sz="1200" dirty="0">
              <a:latin typeface="Times" panose="02020603050405020304" pitchFamily="18" charset="0"/>
              <a:ea typeface="Batang"/>
              <a:cs typeface="Times New Roman" panose="02020603050405020304" pitchFamily="18" charset="0"/>
            </a:endParaRPr>
          </a:p>
          <a:p>
            <a:pPr marL="1143000" lvl="2" indent="-228600">
              <a:spcAft>
                <a:spcPts val="0"/>
              </a:spcAft>
              <a:buFont typeface="Wingdings" panose="05000000000000000000" pitchFamily="2" charset="2"/>
              <a:buChar char=""/>
            </a:pPr>
            <a:r>
              <a:rPr lang="en-GB" altLang="zh-CN" sz="1200" dirty="0">
                <a:latin typeface="Times" panose="02020603050405020304" pitchFamily="18" charset="0"/>
                <a:ea typeface="Batang"/>
                <a:cs typeface="Times New Roman" panose="02020603050405020304" pitchFamily="18" charset="0"/>
              </a:rPr>
              <a:t>TRP</a:t>
            </a:r>
            <a:endParaRPr lang="zh-CN" altLang="zh-CN" sz="1200" dirty="0">
              <a:latin typeface="Times" panose="02020603050405020304" pitchFamily="18" charset="0"/>
              <a:ea typeface="Batang"/>
              <a:cs typeface="Times New Roman" panose="02020603050405020304" pitchFamily="18" charset="0"/>
            </a:endParaRPr>
          </a:p>
          <a:p>
            <a:pPr marL="742950" lvl="1" indent="-285750">
              <a:spcAft>
                <a:spcPts val="0"/>
              </a:spcAft>
              <a:buFont typeface="Courier New" panose="02070309020205020404" pitchFamily="49" charset="0"/>
              <a:buChar char="o"/>
            </a:pPr>
            <a:r>
              <a:rPr lang="en-GB" altLang="zh-CN" sz="1200" dirty="0">
                <a:latin typeface="Times" panose="02020603050405020304" pitchFamily="18" charset="0"/>
                <a:ea typeface="Batang"/>
                <a:cs typeface="Times New Roman" panose="02020603050405020304" pitchFamily="18" charset="0"/>
              </a:rPr>
              <a:t>Note: other options of entity to generate other training data are not precluded</a:t>
            </a:r>
            <a:endParaRPr lang="zh-CN" altLang="zh-CN" sz="1200" dirty="0">
              <a:latin typeface="Times" panose="02020603050405020304" pitchFamily="18" charset="0"/>
              <a:ea typeface="Batang"/>
              <a:cs typeface="Times New Roman" panose="02020603050405020304" pitchFamily="18" charset="0"/>
            </a:endParaRPr>
          </a:p>
          <a:p>
            <a:pPr marL="342900" lvl="0" indent="-342900">
              <a:spcAft>
                <a:spcPts val="0"/>
              </a:spcAft>
              <a:buFont typeface="Symbol" panose="05050102010706020507" pitchFamily="18" charset="2"/>
              <a:buChar char=""/>
            </a:pPr>
            <a:r>
              <a:rPr lang="en-GB" altLang="zh-CN" sz="1200" dirty="0">
                <a:latin typeface="Times" panose="02020603050405020304" pitchFamily="18" charset="0"/>
                <a:ea typeface="等线" panose="02010600030101010101" pitchFamily="2" charset="-122"/>
                <a:cs typeface="Times New Roman" panose="02020603050405020304" pitchFamily="18" charset="0"/>
              </a:rPr>
              <a:t>Note: Existing PRU definition is in 38.305</a:t>
            </a:r>
            <a:endParaRPr lang="zh-CN" altLang="zh-CN" sz="1200" dirty="0">
              <a:latin typeface="Times" panose="02020603050405020304" pitchFamily="18" charset="0"/>
              <a:ea typeface="Batang"/>
              <a:cs typeface="Times New Roman" panose="02020603050405020304" pitchFamily="18" charset="0"/>
            </a:endParaRPr>
          </a:p>
          <a:p>
            <a:pPr>
              <a:spcAft>
                <a:spcPts val="0"/>
              </a:spcAft>
            </a:pPr>
            <a:endParaRPr lang="zh-CN" altLang="zh-CN" sz="1100" dirty="0">
              <a:latin typeface="Times" panose="02020603050405020304" pitchFamily="18" charset="0"/>
              <a:ea typeface="Batang"/>
              <a:cs typeface="Times New Roman" panose="02020603050405020304" pitchFamily="18" charset="0"/>
            </a:endParaRPr>
          </a:p>
        </p:txBody>
      </p:sp>
    </p:spTree>
    <p:extLst>
      <p:ext uri="{BB962C8B-B14F-4D97-AF65-F5344CB8AC3E}">
        <p14:creationId xmlns:p14="http://schemas.microsoft.com/office/powerpoint/2010/main" val="325485560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4400" dirty="0"/>
              <a:t>AI-based </a:t>
            </a:r>
            <a:r>
              <a:rPr lang="en-US" altLang="zh-CN" sz="4400" dirty="0" smtClean="0"/>
              <a:t>positioning-Feasibility(2/2) </a:t>
            </a:r>
            <a:endParaRPr lang="zh-CN" altLang="en-US" sz="4400" dirty="0"/>
          </a:p>
        </p:txBody>
      </p:sp>
      <p:sp>
        <p:nvSpPr>
          <p:cNvPr id="3" name="内容占位符 2"/>
          <p:cNvSpPr>
            <a:spLocks noGrp="1"/>
          </p:cNvSpPr>
          <p:nvPr>
            <p:ph idx="1"/>
          </p:nvPr>
        </p:nvSpPr>
        <p:spPr/>
        <p:txBody>
          <a:bodyPr>
            <a:normAutofit/>
          </a:bodyPr>
          <a:lstStyle/>
          <a:p>
            <a:r>
              <a:rPr lang="en-US" altLang="zh-CN" sz="2000" dirty="0"/>
              <a:t>3 Approaches are possible for the model training and inference </a:t>
            </a:r>
          </a:p>
          <a:p>
            <a:pPr lvl="1"/>
            <a:r>
              <a:rPr lang="en-US" altLang="zh-CN" sz="1600" dirty="0"/>
              <a:t>Approach 1: AI model is trained and inferenced on the network side </a:t>
            </a:r>
          </a:p>
          <a:p>
            <a:pPr lvl="1"/>
            <a:r>
              <a:rPr lang="en-US" altLang="zh-CN" sz="1600" dirty="0"/>
              <a:t>Approach 2: AI model is trained on the UE side (or on UE’s external server) and the inference is on the UE side as well </a:t>
            </a:r>
          </a:p>
          <a:p>
            <a:pPr lvl="1"/>
            <a:r>
              <a:rPr lang="en-US" altLang="zh-CN" sz="1600" dirty="0"/>
              <a:t>Approach 3: AI model is trained on the network side and delivered to UE side for inference</a:t>
            </a:r>
          </a:p>
          <a:p>
            <a:r>
              <a:rPr lang="en-US" altLang="zh-CN" sz="2000" dirty="0"/>
              <a:t> For other LCM aspects, no critical issue is identified on the feasibility </a:t>
            </a:r>
            <a:endParaRPr lang="zh-CN" altLang="en-US" sz="2000" dirty="0"/>
          </a:p>
        </p:txBody>
      </p:sp>
    </p:spTree>
    <p:extLst>
      <p:ext uri="{BB962C8B-B14F-4D97-AF65-F5344CB8AC3E}">
        <p14:creationId xmlns:p14="http://schemas.microsoft.com/office/powerpoint/2010/main" val="21577463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97280" y="111095"/>
            <a:ext cx="11547302" cy="811851"/>
          </a:xfrm>
        </p:spPr>
        <p:txBody>
          <a:bodyPr>
            <a:normAutofit/>
          </a:bodyPr>
          <a:lstStyle/>
          <a:p>
            <a:r>
              <a:rPr lang="en-US" altLang="zh-CN" sz="3200" dirty="0"/>
              <a:t>AI-based positioning-Potential specification impact </a:t>
            </a:r>
            <a:endParaRPr lang="zh-CN" altLang="en-US" sz="3200" dirty="0"/>
          </a:p>
        </p:txBody>
      </p:sp>
      <p:sp>
        <p:nvSpPr>
          <p:cNvPr id="4" name="内容占位符 3"/>
          <p:cNvSpPr>
            <a:spLocks noGrp="1"/>
          </p:cNvSpPr>
          <p:nvPr>
            <p:ph idx="1"/>
          </p:nvPr>
        </p:nvSpPr>
        <p:spPr/>
        <p:txBody>
          <a:bodyPr>
            <a:normAutofit/>
          </a:bodyPr>
          <a:lstStyle/>
          <a:p>
            <a:r>
              <a:rPr lang="en-US" altLang="zh-CN" sz="2000" dirty="0"/>
              <a:t>Data collection </a:t>
            </a:r>
          </a:p>
          <a:p>
            <a:pPr lvl="1"/>
            <a:r>
              <a:rPr lang="en-US" altLang="zh-CN" sz="1800" dirty="0"/>
              <a:t> Request / report of the data collection </a:t>
            </a:r>
          </a:p>
          <a:p>
            <a:pPr lvl="1"/>
            <a:r>
              <a:rPr lang="en-US" altLang="zh-CN" sz="1800" dirty="0"/>
              <a:t> Assistance signaling/ procedure </a:t>
            </a:r>
          </a:p>
          <a:p>
            <a:r>
              <a:rPr lang="en-US" altLang="zh-CN" sz="2000" dirty="0"/>
              <a:t> Model inference </a:t>
            </a:r>
          </a:p>
          <a:p>
            <a:pPr lvl="1"/>
            <a:r>
              <a:rPr lang="en-US" altLang="zh-CN" sz="1800" dirty="0"/>
              <a:t> Potential new or enhanced measurement report </a:t>
            </a:r>
          </a:p>
          <a:p>
            <a:pPr lvl="1"/>
            <a:r>
              <a:rPr lang="en-US" altLang="zh-CN" sz="1800" dirty="0"/>
              <a:t> Assistance signaling </a:t>
            </a:r>
          </a:p>
          <a:p>
            <a:r>
              <a:rPr lang="en-US" altLang="zh-CN" sz="2000" dirty="0"/>
              <a:t> Performance monitoring </a:t>
            </a:r>
          </a:p>
          <a:p>
            <a:pPr lvl="1"/>
            <a:r>
              <a:rPr lang="en-US" altLang="zh-CN" sz="1800" dirty="0"/>
              <a:t> Definition of the monitoring metric</a:t>
            </a:r>
          </a:p>
          <a:p>
            <a:pPr lvl="1"/>
            <a:r>
              <a:rPr lang="en-US" altLang="zh-CN" sz="1800" dirty="0"/>
              <a:t> Potential assisted data/ signaling</a:t>
            </a:r>
          </a:p>
          <a:p>
            <a:r>
              <a:rPr lang="en-US" altLang="zh-CN" sz="2000" dirty="0"/>
              <a:t>Other LCM aspects (e.g., model identification , model switch/fallback, model delivery/transfer ) </a:t>
            </a:r>
          </a:p>
          <a:p>
            <a:pPr lvl="1"/>
            <a:r>
              <a:rPr lang="en-US" altLang="zh-CN" sz="1800" dirty="0"/>
              <a:t>May reuse the general solution defined in AI framework </a:t>
            </a:r>
          </a:p>
          <a:p>
            <a:pPr lvl="1"/>
            <a:endParaRPr lang="zh-CN" altLang="en-US" sz="1800" dirty="0"/>
          </a:p>
        </p:txBody>
      </p:sp>
    </p:spTree>
    <p:extLst>
      <p:ext uri="{BB962C8B-B14F-4D97-AF65-F5344CB8AC3E}">
        <p14:creationId xmlns:p14="http://schemas.microsoft.com/office/powerpoint/2010/main" val="189617588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4000" dirty="0"/>
              <a:t>AI-based positioning-Conclusion </a:t>
            </a:r>
            <a:endParaRPr lang="zh-CN" altLang="en-US" sz="4000" dirty="0"/>
          </a:p>
        </p:txBody>
      </p:sp>
      <p:sp>
        <p:nvSpPr>
          <p:cNvPr id="3" name="内容占位符 2"/>
          <p:cNvSpPr>
            <a:spLocks noGrp="1"/>
          </p:cNvSpPr>
          <p:nvPr>
            <p:ph idx="1"/>
          </p:nvPr>
        </p:nvSpPr>
        <p:spPr>
          <a:xfrm>
            <a:off x="1097280" y="1203576"/>
            <a:ext cx="10058400" cy="5044280"/>
          </a:xfrm>
        </p:spPr>
        <p:txBody>
          <a:bodyPr/>
          <a:lstStyle/>
          <a:p>
            <a:r>
              <a:rPr lang="en-US" altLang="zh-CN" dirty="0"/>
              <a:t> Summary of direct AI/ML positioning and AI/ML assisted positioning </a:t>
            </a:r>
          </a:p>
          <a:p>
            <a:pPr lvl="1"/>
            <a:r>
              <a:rPr lang="en-US" altLang="zh-CN" dirty="0"/>
              <a:t> Significant performance gain </a:t>
            </a:r>
          </a:p>
          <a:p>
            <a:pPr lvl="1"/>
            <a:r>
              <a:rPr lang="en-US" altLang="zh-CN" dirty="0"/>
              <a:t> Variable collaboration level </a:t>
            </a:r>
          </a:p>
          <a:p>
            <a:pPr lvl="1"/>
            <a:r>
              <a:rPr lang="en-US" altLang="zh-CN" dirty="0"/>
              <a:t> Feasibility in the real deployment  </a:t>
            </a:r>
          </a:p>
          <a:p>
            <a:pPr lvl="1"/>
            <a:r>
              <a:rPr lang="en-US" altLang="zh-CN" dirty="0"/>
              <a:t> Reasonable specification impact </a:t>
            </a:r>
          </a:p>
          <a:p>
            <a:r>
              <a:rPr lang="en-US" altLang="zh-CN" dirty="0"/>
              <a:t> Proposal: Confirm the RAN1’s agreement on the representative sub use case </a:t>
            </a:r>
          </a:p>
          <a:p>
            <a:pPr lvl="1"/>
            <a:r>
              <a:rPr lang="en-US" altLang="zh-CN" dirty="0"/>
              <a:t> For AI/ML based positioning accuracy enhancement, direct AI/ML positioning and AI/ML assisted positioning are selected as representative sub-use cases	</a:t>
            </a:r>
            <a:endParaRPr lang="zh-CN" altLang="en-US" dirty="0"/>
          </a:p>
        </p:txBody>
      </p:sp>
    </p:spTree>
    <p:extLst>
      <p:ext uri="{BB962C8B-B14F-4D97-AF65-F5344CB8AC3E}">
        <p14:creationId xmlns:p14="http://schemas.microsoft.com/office/powerpoint/2010/main" val="418843062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Summary of the </a:t>
            </a:r>
            <a:r>
              <a:rPr lang="en-US" altLang="zh-CN" dirty="0" smtClean="0"/>
              <a:t>proposals </a:t>
            </a:r>
            <a:endParaRPr lang="zh-CN" altLang="en-US" dirty="0"/>
          </a:p>
        </p:txBody>
      </p:sp>
      <p:sp>
        <p:nvSpPr>
          <p:cNvPr id="3" name="内容占位符 2"/>
          <p:cNvSpPr>
            <a:spLocks noGrp="1"/>
          </p:cNvSpPr>
          <p:nvPr>
            <p:ph idx="1"/>
          </p:nvPr>
        </p:nvSpPr>
        <p:spPr/>
        <p:txBody>
          <a:bodyPr>
            <a:normAutofit/>
          </a:bodyPr>
          <a:lstStyle/>
          <a:p>
            <a:r>
              <a:rPr lang="en-US" altLang="zh-CN" dirty="0"/>
              <a:t> </a:t>
            </a:r>
            <a:r>
              <a:rPr lang="en-US" altLang="zh-CN" dirty="0" smtClean="0"/>
              <a:t>AI-based CSI feedback enhancement </a:t>
            </a:r>
          </a:p>
          <a:p>
            <a:pPr lvl="1">
              <a:lnSpc>
                <a:spcPct val="100000"/>
              </a:lnSpc>
            </a:pPr>
            <a:r>
              <a:rPr lang="en-US" altLang="zh-CN" dirty="0"/>
              <a:t> </a:t>
            </a:r>
            <a:r>
              <a:rPr lang="en-US" altLang="zh-CN" dirty="0" smtClean="0"/>
              <a:t>Spatial-frequency </a:t>
            </a:r>
            <a:r>
              <a:rPr lang="en-US" altLang="zh-CN" dirty="0"/>
              <a:t>domain CSI compression using a two-sided AI/ML model is selected as a representative sub use case in Rel-18 SI on AI/ML.</a:t>
            </a:r>
          </a:p>
          <a:p>
            <a:pPr lvl="1">
              <a:lnSpc>
                <a:spcPct val="100000"/>
              </a:lnSpc>
            </a:pPr>
            <a:r>
              <a:rPr lang="en-US" altLang="zh-CN" dirty="0" smtClean="0"/>
              <a:t> Time </a:t>
            </a:r>
            <a:r>
              <a:rPr lang="en-US" altLang="zh-CN" dirty="0"/>
              <a:t>domain CSI prediction should be studied with low priority in Rel-18 SI on AI/ML.</a:t>
            </a:r>
          </a:p>
          <a:p>
            <a:r>
              <a:rPr lang="en-US" altLang="zh-CN" dirty="0" smtClean="0"/>
              <a:t>AI-based beam management : support </a:t>
            </a:r>
            <a:r>
              <a:rPr lang="en-US" altLang="zh-CN" dirty="0"/>
              <a:t>BM-Case1 and BM-Case2 as representative sub use cases </a:t>
            </a:r>
          </a:p>
          <a:p>
            <a:pPr lvl="1"/>
            <a:r>
              <a:rPr lang="en-US" altLang="zh-CN" dirty="0"/>
              <a:t>BM-Case1: Spatial-domain DL beam prediction for Set A of beams based on measurement results of Set B of beams</a:t>
            </a:r>
          </a:p>
          <a:p>
            <a:pPr lvl="2"/>
            <a:r>
              <a:rPr lang="en-US" altLang="zh-CN" dirty="0"/>
              <a:t>Consider Set B is a subset of Set A with high priority.</a:t>
            </a:r>
          </a:p>
          <a:p>
            <a:pPr lvl="1"/>
            <a:r>
              <a:rPr lang="en-US" altLang="zh-CN" dirty="0"/>
              <a:t>BM-Case2: Temporal DL beam prediction for Set A of beams based on the historic measurement results of Set B of beams</a:t>
            </a:r>
          </a:p>
          <a:p>
            <a:r>
              <a:rPr lang="en-US" altLang="zh-CN" dirty="0" smtClean="0"/>
              <a:t>AI-based positioning</a:t>
            </a:r>
          </a:p>
          <a:p>
            <a:pPr lvl="1"/>
            <a:r>
              <a:rPr lang="en-US" altLang="zh-CN" dirty="0"/>
              <a:t>For AI/ML based positioning accuracy enhancement, direct AI/ML positioning and AI/ML assisted positioning are selected as representative sub-use cases	 </a:t>
            </a:r>
            <a:r>
              <a:rPr lang="en-US" altLang="zh-CN" dirty="0" smtClean="0"/>
              <a:t> </a:t>
            </a:r>
            <a:endParaRPr lang="zh-CN" altLang="en-US" dirty="0"/>
          </a:p>
        </p:txBody>
      </p:sp>
    </p:spTree>
    <p:extLst>
      <p:ext uri="{BB962C8B-B14F-4D97-AF65-F5344CB8AC3E}">
        <p14:creationId xmlns:p14="http://schemas.microsoft.com/office/powerpoint/2010/main" val="325233347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776909" y="1187677"/>
            <a:ext cx="10310191" cy="2387600"/>
          </a:xfrm>
        </p:spPr>
        <p:txBody>
          <a:bodyPr/>
          <a:lstStyle/>
          <a:p>
            <a:r>
              <a:rPr lang="en-US" altLang="zh-CN" dirty="0"/>
              <a:t>Thanks</a:t>
            </a:r>
            <a:endParaRPr lang="en-GB" altLang="zh-CN"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111095"/>
            <a:ext cx="11155680" cy="811851"/>
          </a:xfrm>
        </p:spPr>
        <p:txBody>
          <a:bodyPr>
            <a:normAutofit/>
          </a:bodyPr>
          <a:lstStyle/>
          <a:p>
            <a:r>
              <a:rPr lang="en-US" altLang="zh-CN" dirty="0"/>
              <a:t>CSI feedback – Sub-use case in RAN1</a:t>
            </a:r>
            <a:endParaRPr lang="zh-CN" altLang="en-US" dirty="0"/>
          </a:p>
        </p:txBody>
      </p:sp>
      <p:sp>
        <p:nvSpPr>
          <p:cNvPr id="3" name="内容占位符 2"/>
          <p:cNvSpPr>
            <a:spLocks noGrp="1"/>
          </p:cNvSpPr>
          <p:nvPr>
            <p:ph idx="1"/>
          </p:nvPr>
        </p:nvSpPr>
        <p:spPr>
          <a:xfrm>
            <a:off x="328773" y="1109033"/>
            <a:ext cx="11155680" cy="5044280"/>
          </a:xfrm>
        </p:spPr>
        <p:txBody>
          <a:bodyPr/>
          <a:lstStyle/>
          <a:p>
            <a:r>
              <a:rPr lang="en-US" altLang="zh-CN" dirty="0"/>
              <a:t>The following two agreements on representative sub-use cases were achieved in RAN1</a:t>
            </a:r>
            <a:endParaRPr lang="zh-CN" altLang="zh-CN" dirty="0"/>
          </a:p>
          <a:p>
            <a:pPr marL="0" indent="0">
              <a:buNone/>
            </a:pPr>
            <a:r>
              <a:rPr lang="en-US" altLang="zh-CN" dirty="0"/>
              <a:t> </a:t>
            </a:r>
            <a:endParaRPr lang="zh-CN" altLang="zh-CN" dirty="0"/>
          </a:p>
          <a:p>
            <a:endParaRPr lang="zh-CN" altLang="en-US" dirty="0"/>
          </a:p>
        </p:txBody>
      </p:sp>
      <p:pic>
        <p:nvPicPr>
          <p:cNvPr id="5" name="图片 4">
            <a:extLst>
              <a:ext uri="{FF2B5EF4-FFF2-40B4-BE49-F238E27FC236}">
                <a16:creationId xmlns:a16="http://schemas.microsoft.com/office/drawing/2014/main" id="{1B6FFF3F-AD59-461C-863C-73233140C269}"/>
              </a:ext>
            </a:extLst>
          </p:cNvPr>
          <p:cNvPicPr>
            <a:picLocks noChangeAspect="1"/>
          </p:cNvPicPr>
          <p:nvPr/>
        </p:nvPicPr>
        <p:blipFill>
          <a:blip r:embed="rId2"/>
          <a:stretch>
            <a:fillRect/>
          </a:stretch>
        </p:blipFill>
        <p:spPr>
          <a:xfrm>
            <a:off x="1459345" y="1945948"/>
            <a:ext cx="9228850" cy="1899559"/>
          </a:xfrm>
          <a:prstGeom prst="rect">
            <a:avLst/>
          </a:prstGeom>
        </p:spPr>
      </p:pic>
      <p:pic>
        <p:nvPicPr>
          <p:cNvPr id="6" name="图片 5">
            <a:extLst>
              <a:ext uri="{FF2B5EF4-FFF2-40B4-BE49-F238E27FC236}">
                <a16:creationId xmlns:a16="http://schemas.microsoft.com/office/drawing/2014/main" id="{B1EFC2B5-C98B-428A-A14E-25E714959592}"/>
              </a:ext>
            </a:extLst>
          </p:cNvPr>
          <p:cNvPicPr>
            <a:picLocks noChangeAspect="1"/>
          </p:cNvPicPr>
          <p:nvPr/>
        </p:nvPicPr>
        <p:blipFill>
          <a:blip r:embed="rId3"/>
          <a:stretch>
            <a:fillRect/>
          </a:stretch>
        </p:blipFill>
        <p:spPr>
          <a:xfrm>
            <a:off x="1459345" y="3939710"/>
            <a:ext cx="9090304" cy="2541793"/>
          </a:xfrm>
          <a:prstGeom prst="rect">
            <a:avLst/>
          </a:prstGeom>
        </p:spPr>
      </p:pic>
      <p:sp>
        <p:nvSpPr>
          <p:cNvPr id="7" name="矩形 6"/>
          <p:cNvSpPr/>
          <p:nvPr/>
        </p:nvSpPr>
        <p:spPr>
          <a:xfrm>
            <a:off x="583662" y="1847272"/>
            <a:ext cx="10980215" cy="463423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136523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5597" y="198739"/>
            <a:ext cx="11546071" cy="811851"/>
          </a:xfrm>
        </p:spPr>
        <p:txBody>
          <a:bodyPr>
            <a:normAutofit/>
          </a:bodyPr>
          <a:lstStyle/>
          <a:p>
            <a:r>
              <a:rPr lang="en-US" altLang="zh-CN" sz="4000" dirty="0"/>
              <a:t>CSI feedback – </a:t>
            </a:r>
            <a:r>
              <a:rPr lang="en-US" altLang="zh-CN" sz="4000" dirty="0">
                <a:solidFill>
                  <a:schemeClr val="tx1"/>
                </a:solidFill>
              </a:rPr>
              <a:t>Evaluation for CSI compression </a:t>
            </a:r>
            <a:endParaRPr lang="zh-CN" altLang="en-US" sz="4000" dirty="0">
              <a:solidFill>
                <a:schemeClr val="tx1"/>
              </a:solidFill>
            </a:endParaRPr>
          </a:p>
        </p:txBody>
      </p:sp>
      <p:sp>
        <p:nvSpPr>
          <p:cNvPr id="3" name="内容占位符 2"/>
          <p:cNvSpPr>
            <a:spLocks noGrp="1"/>
          </p:cNvSpPr>
          <p:nvPr>
            <p:ph idx="1"/>
          </p:nvPr>
        </p:nvSpPr>
        <p:spPr>
          <a:xfrm>
            <a:off x="553209" y="1046235"/>
            <a:ext cx="11028459" cy="349319"/>
          </a:xfrm>
        </p:spPr>
        <p:txBody>
          <a:bodyPr>
            <a:normAutofit/>
          </a:bodyPr>
          <a:lstStyle/>
          <a:p>
            <a:r>
              <a:rPr lang="en-US" altLang="zh-CN" sz="1800" dirty="0"/>
              <a:t>Agreements on evaluation of AI/ML based CSI compression</a:t>
            </a:r>
          </a:p>
        </p:txBody>
      </p:sp>
      <p:pic>
        <p:nvPicPr>
          <p:cNvPr id="5" name="图片 4"/>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535803" y="3673613"/>
            <a:ext cx="3045865" cy="2765054"/>
          </a:xfrm>
          <a:prstGeom prst="rect">
            <a:avLst/>
          </a:prstGeom>
          <a:noFill/>
        </p:spPr>
      </p:pic>
      <p:sp>
        <p:nvSpPr>
          <p:cNvPr id="6" name="矩形 5"/>
          <p:cNvSpPr/>
          <p:nvPr/>
        </p:nvSpPr>
        <p:spPr>
          <a:xfrm>
            <a:off x="8842803" y="6438667"/>
            <a:ext cx="2312877" cy="276999"/>
          </a:xfrm>
          <a:prstGeom prst="rect">
            <a:avLst/>
          </a:prstGeom>
        </p:spPr>
        <p:txBody>
          <a:bodyPr wrap="none">
            <a:spAutoFit/>
          </a:bodyPr>
          <a:lstStyle/>
          <a:p>
            <a:pPr lvl="0" algn="ctr" eaLnBrk="0" fontAlgn="base" hangingPunct="0">
              <a:spcBef>
                <a:spcPct val="0"/>
              </a:spcBef>
              <a:spcAft>
                <a:spcPct val="0"/>
              </a:spcAft>
            </a:pPr>
            <a:r>
              <a:rPr lang="en-US" altLang="zh-CN" sz="1200" dirty="0">
                <a:latin typeface="Times New Roman" panose="02020603050405020304" pitchFamily="18" charset="0"/>
                <a:ea typeface="楷体" panose="02010609060101010101" pitchFamily="49" charset="-122"/>
                <a:cs typeface="Times New Roman" panose="02020603050405020304" pitchFamily="18" charset="0"/>
              </a:rPr>
              <a:t>Fig.1 </a:t>
            </a:r>
            <a:r>
              <a:rPr lang="en-US" altLang="zh-CN" sz="1200" dirty="0">
                <a:latin typeface="Times New Roman" panose="02020603050405020304" pitchFamily="18" charset="0"/>
                <a:cs typeface="Times New Roman" panose="02020603050405020304" pitchFamily="18" charset="0"/>
              </a:rPr>
              <a:t>Transformer based AI model</a:t>
            </a:r>
          </a:p>
        </p:txBody>
      </p:sp>
      <p:graphicFrame>
        <p:nvGraphicFramePr>
          <p:cNvPr id="7" name="内容占位符 5"/>
          <p:cNvGraphicFramePr>
            <a:graphicFrameLocks/>
          </p:cNvGraphicFramePr>
          <p:nvPr>
            <p:extLst/>
          </p:nvPr>
        </p:nvGraphicFramePr>
        <p:xfrm>
          <a:off x="588806" y="5310002"/>
          <a:ext cx="3573124" cy="1016000"/>
        </p:xfrm>
        <a:graphic>
          <a:graphicData uri="http://schemas.openxmlformats.org/drawingml/2006/table">
            <a:tbl>
              <a:tblPr firstRow="1" firstCol="1" bandRow="1">
                <a:tableStyleId>{5C22544A-7EE6-4342-B048-85BDC9FD1C3A}</a:tableStyleId>
              </a:tblPr>
              <a:tblGrid>
                <a:gridCol w="2077354">
                  <a:extLst>
                    <a:ext uri="{9D8B030D-6E8A-4147-A177-3AD203B41FA5}">
                      <a16:colId xmlns:a16="http://schemas.microsoft.com/office/drawing/2014/main" val="824099198"/>
                    </a:ext>
                  </a:extLst>
                </a:gridCol>
                <a:gridCol w="1495770">
                  <a:extLst>
                    <a:ext uri="{9D8B030D-6E8A-4147-A177-3AD203B41FA5}">
                      <a16:colId xmlns:a16="http://schemas.microsoft.com/office/drawing/2014/main" val="1406508135"/>
                    </a:ext>
                  </a:extLst>
                </a:gridCol>
              </a:tblGrid>
              <a:tr h="0">
                <a:tc>
                  <a:txBody>
                    <a:bodyPr/>
                    <a:lstStyle/>
                    <a:p>
                      <a:pPr algn="just" hangingPunct="0">
                        <a:lnSpc>
                          <a:spcPts val="2000"/>
                        </a:lnSpc>
                        <a:spcBef>
                          <a:spcPts val="600"/>
                        </a:spcBef>
                        <a:spcAft>
                          <a:spcPts val="600"/>
                        </a:spcAft>
                      </a:pPr>
                      <a:endParaRPr lang="en-US" sz="1200" dirty="0">
                        <a:effectLst/>
                        <a:latin typeface="Times New Roman" panose="02020603050405020304" pitchFamily="18" charset="0"/>
                        <a:ea typeface="宋体" panose="02010600030101010101" pitchFamily="2" charset="-122"/>
                      </a:endParaRPr>
                    </a:p>
                  </a:txBody>
                  <a:tcPr marL="68580" marR="68580" marT="0" marB="0"/>
                </a:tc>
                <a:tc>
                  <a:txBody>
                    <a:bodyPr/>
                    <a:lstStyle/>
                    <a:p>
                      <a:pPr algn="just" hangingPunct="0">
                        <a:lnSpc>
                          <a:spcPts val="2000"/>
                        </a:lnSpc>
                        <a:spcBef>
                          <a:spcPts val="600"/>
                        </a:spcBef>
                        <a:spcAft>
                          <a:spcPts val="600"/>
                        </a:spcAft>
                      </a:pPr>
                      <a:r>
                        <a:rPr lang="en-US" altLang="zh-CN" sz="1200" dirty="0">
                          <a:effectLst/>
                          <a:latin typeface="+mn-lt"/>
                          <a:ea typeface="+mn-ea"/>
                        </a:rPr>
                        <a:t>Spectrum efficiency</a:t>
                      </a:r>
                      <a:endParaRPr lang="en-US" sz="1200" dirty="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2169026263"/>
                  </a:ext>
                </a:extLst>
              </a:tr>
              <a:tr h="0">
                <a:tc>
                  <a:txBody>
                    <a:bodyPr/>
                    <a:lstStyle/>
                    <a:p>
                      <a:pPr algn="just" hangingPunct="0">
                        <a:lnSpc>
                          <a:spcPts val="2000"/>
                        </a:lnSpc>
                        <a:spcBef>
                          <a:spcPts val="600"/>
                        </a:spcBef>
                        <a:spcAft>
                          <a:spcPts val="600"/>
                        </a:spcAft>
                      </a:pPr>
                      <a:r>
                        <a:rPr lang="en-US" altLang="zh-CN" sz="1200" dirty="0">
                          <a:effectLst/>
                        </a:rPr>
                        <a:t>Ideal CSI feedback</a:t>
                      </a:r>
                      <a:endParaRPr lang="en-US" sz="1200" dirty="0">
                        <a:effectLst/>
                        <a:latin typeface="Times New Roman" panose="02020603050405020304" pitchFamily="18" charset="0"/>
                        <a:ea typeface="宋体" panose="02010600030101010101" pitchFamily="2" charset="-122"/>
                      </a:endParaRPr>
                    </a:p>
                  </a:txBody>
                  <a:tcPr marL="68580" marR="68580" marT="0" marB="0"/>
                </a:tc>
                <a:tc>
                  <a:txBody>
                    <a:bodyPr/>
                    <a:lstStyle/>
                    <a:p>
                      <a:pPr algn="just" hangingPunct="0">
                        <a:lnSpc>
                          <a:spcPts val="2000"/>
                        </a:lnSpc>
                        <a:spcBef>
                          <a:spcPts val="600"/>
                        </a:spcBef>
                        <a:spcAft>
                          <a:spcPts val="600"/>
                        </a:spcAft>
                      </a:pPr>
                      <a:r>
                        <a:rPr lang="en-GB" sz="1200" dirty="0">
                          <a:effectLst/>
                        </a:rPr>
                        <a:t>5.052 (100%)</a:t>
                      </a:r>
                      <a:endParaRPr lang="en-US" sz="1200" dirty="0">
                        <a:effectLst/>
                        <a:latin typeface="Times New Roman" panose="02020603050405020304" pitchFamily="18" charset="0"/>
                        <a:ea typeface="宋体" panose="02010600030101010101" pitchFamily="2" charset="-122"/>
                      </a:endParaRPr>
                    </a:p>
                  </a:txBody>
                  <a:tcPr marL="68580" marR="68580" marT="0" marB="0" anchor="ctr"/>
                </a:tc>
                <a:extLst>
                  <a:ext uri="{0D108BD9-81ED-4DB2-BD59-A6C34878D82A}">
                    <a16:rowId xmlns:a16="http://schemas.microsoft.com/office/drawing/2014/main" val="1467272940"/>
                  </a:ext>
                </a:extLst>
              </a:tr>
              <a:tr h="0">
                <a:tc>
                  <a:txBody>
                    <a:bodyPr/>
                    <a:lstStyle/>
                    <a:p>
                      <a:pPr algn="just" hangingPunct="0">
                        <a:lnSpc>
                          <a:spcPts val="2000"/>
                        </a:lnSpc>
                        <a:spcBef>
                          <a:spcPts val="600"/>
                        </a:spcBef>
                        <a:spcAft>
                          <a:spcPts val="600"/>
                        </a:spcAft>
                      </a:pPr>
                      <a:r>
                        <a:rPr lang="en-US" altLang="zh-CN" sz="1200" dirty="0" err="1">
                          <a:effectLst/>
                          <a:latin typeface="+mn-lt"/>
                          <a:ea typeface="+mn-ea"/>
                        </a:rPr>
                        <a:t>eType</a:t>
                      </a:r>
                      <a:r>
                        <a:rPr lang="en-US" altLang="zh-CN" sz="1200" dirty="0">
                          <a:effectLst/>
                          <a:latin typeface="+mn-lt"/>
                          <a:ea typeface="+mn-ea"/>
                        </a:rPr>
                        <a:t> II codebook</a:t>
                      </a:r>
                      <a:endParaRPr lang="en-US" sz="1200" dirty="0">
                        <a:effectLst/>
                        <a:latin typeface="Times New Roman" panose="02020603050405020304" pitchFamily="18" charset="0"/>
                        <a:ea typeface="宋体" panose="02010600030101010101" pitchFamily="2" charset="-122"/>
                      </a:endParaRPr>
                    </a:p>
                  </a:txBody>
                  <a:tcPr marL="68580" marR="68580" marT="0" marB="0"/>
                </a:tc>
                <a:tc>
                  <a:txBody>
                    <a:bodyPr/>
                    <a:lstStyle/>
                    <a:p>
                      <a:pPr algn="just" hangingPunct="0">
                        <a:lnSpc>
                          <a:spcPts val="2000"/>
                        </a:lnSpc>
                        <a:spcBef>
                          <a:spcPts val="600"/>
                        </a:spcBef>
                        <a:spcAft>
                          <a:spcPts val="600"/>
                        </a:spcAft>
                      </a:pPr>
                      <a:r>
                        <a:rPr lang="en-GB" sz="1200" dirty="0">
                          <a:effectLst/>
                        </a:rPr>
                        <a:t>4.315 (-15%)</a:t>
                      </a:r>
                      <a:endParaRPr lang="en-US" sz="1200" dirty="0">
                        <a:effectLst/>
                        <a:latin typeface="Times New Roman" panose="02020603050405020304" pitchFamily="18" charset="0"/>
                        <a:ea typeface="宋体" panose="02010600030101010101" pitchFamily="2" charset="-122"/>
                      </a:endParaRPr>
                    </a:p>
                  </a:txBody>
                  <a:tcPr marL="68580" marR="68580" marT="0" marB="0" anchor="ctr"/>
                </a:tc>
                <a:extLst>
                  <a:ext uri="{0D108BD9-81ED-4DB2-BD59-A6C34878D82A}">
                    <a16:rowId xmlns:a16="http://schemas.microsoft.com/office/drawing/2014/main" val="2467703577"/>
                  </a:ext>
                </a:extLst>
              </a:tr>
              <a:tr h="0">
                <a:tc>
                  <a:txBody>
                    <a:bodyPr/>
                    <a:lstStyle/>
                    <a:p>
                      <a:pPr algn="just" hangingPunct="0">
                        <a:lnSpc>
                          <a:spcPts val="2000"/>
                        </a:lnSpc>
                        <a:spcBef>
                          <a:spcPts val="600"/>
                        </a:spcBef>
                        <a:spcAft>
                          <a:spcPts val="600"/>
                        </a:spcAft>
                      </a:pPr>
                      <a:r>
                        <a:rPr lang="en-GB" sz="1200" dirty="0">
                          <a:effectLst/>
                        </a:rPr>
                        <a:t>AI </a:t>
                      </a:r>
                      <a:r>
                        <a:rPr lang="en-US" altLang="zh-CN" sz="1200" baseline="0" dirty="0">
                          <a:effectLst/>
                        </a:rPr>
                        <a:t>CSI compression </a:t>
                      </a:r>
                      <a:endParaRPr lang="en-US" sz="1200" dirty="0">
                        <a:effectLst/>
                        <a:latin typeface="Times New Roman" panose="02020603050405020304" pitchFamily="18" charset="0"/>
                        <a:ea typeface="宋体" panose="02010600030101010101" pitchFamily="2" charset="-122"/>
                      </a:endParaRPr>
                    </a:p>
                  </a:txBody>
                  <a:tcPr marL="68580" marR="68580" marT="0" marB="0"/>
                </a:tc>
                <a:tc>
                  <a:txBody>
                    <a:bodyPr/>
                    <a:lstStyle/>
                    <a:p>
                      <a:pPr algn="just" hangingPunct="0">
                        <a:lnSpc>
                          <a:spcPts val="2000"/>
                        </a:lnSpc>
                        <a:spcBef>
                          <a:spcPts val="600"/>
                        </a:spcBef>
                        <a:spcAft>
                          <a:spcPts val="600"/>
                        </a:spcAft>
                      </a:pPr>
                      <a:r>
                        <a:rPr lang="en-GB" sz="1200" b="1" dirty="0">
                          <a:effectLst/>
                        </a:rPr>
                        <a:t>4.802 (-5%)</a:t>
                      </a:r>
                      <a:endParaRPr lang="en-US" sz="1200" b="1" dirty="0">
                        <a:effectLst/>
                        <a:latin typeface="Times New Roman" panose="02020603050405020304" pitchFamily="18" charset="0"/>
                        <a:ea typeface="宋体" panose="02010600030101010101" pitchFamily="2" charset="-122"/>
                      </a:endParaRPr>
                    </a:p>
                  </a:txBody>
                  <a:tcPr marL="68580" marR="68580" marT="0" marB="0" anchor="ctr"/>
                </a:tc>
                <a:extLst>
                  <a:ext uri="{0D108BD9-81ED-4DB2-BD59-A6C34878D82A}">
                    <a16:rowId xmlns:a16="http://schemas.microsoft.com/office/drawing/2014/main" val="1856168505"/>
                  </a:ext>
                </a:extLst>
              </a:tr>
            </a:tbl>
          </a:graphicData>
        </a:graphic>
      </p:graphicFrame>
      <p:graphicFrame>
        <p:nvGraphicFramePr>
          <p:cNvPr id="8" name="表格 7"/>
          <p:cNvGraphicFramePr>
            <a:graphicFrameLocks noGrp="1"/>
          </p:cNvGraphicFramePr>
          <p:nvPr>
            <p:extLst/>
          </p:nvPr>
        </p:nvGraphicFramePr>
        <p:xfrm>
          <a:off x="4560042" y="5310002"/>
          <a:ext cx="3550041" cy="1270000"/>
        </p:xfrm>
        <a:graphic>
          <a:graphicData uri="http://schemas.openxmlformats.org/drawingml/2006/table">
            <a:tbl>
              <a:tblPr firstRow="1" firstCol="1" bandRow="1">
                <a:tableStyleId>{5C22544A-7EE6-4342-B048-85BDC9FD1C3A}</a:tableStyleId>
              </a:tblPr>
              <a:tblGrid>
                <a:gridCol w="1387286">
                  <a:extLst>
                    <a:ext uri="{9D8B030D-6E8A-4147-A177-3AD203B41FA5}">
                      <a16:colId xmlns:a16="http://schemas.microsoft.com/office/drawing/2014/main" val="2119351220"/>
                    </a:ext>
                  </a:extLst>
                </a:gridCol>
                <a:gridCol w="979408">
                  <a:extLst>
                    <a:ext uri="{9D8B030D-6E8A-4147-A177-3AD203B41FA5}">
                      <a16:colId xmlns:a16="http://schemas.microsoft.com/office/drawing/2014/main" val="1552985850"/>
                    </a:ext>
                  </a:extLst>
                </a:gridCol>
                <a:gridCol w="1183347">
                  <a:extLst>
                    <a:ext uri="{9D8B030D-6E8A-4147-A177-3AD203B41FA5}">
                      <a16:colId xmlns:a16="http://schemas.microsoft.com/office/drawing/2014/main" val="1673638064"/>
                    </a:ext>
                  </a:extLst>
                </a:gridCol>
              </a:tblGrid>
              <a:tr h="0">
                <a:tc>
                  <a:txBody>
                    <a:bodyPr/>
                    <a:lstStyle/>
                    <a:p>
                      <a:pPr algn="ctr" hangingPunct="0">
                        <a:lnSpc>
                          <a:spcPts val="2000"/>
                        </a:lnSpc>
                        <a:spcBef>
                          <a:spcPts val="600"/>
                        </a:spcBef>
                        <a:spcAft>
                          <a:spcPts val="600"/>
                        </a:spcAft>
                      </a:pPr>
                      <a:r>
                        <a:rPr lang="en-GB" sz="1200" dirty="0">
                          <a:effectLst/>
                        </a:rPr>
                        <a:t> </a:t>
                      </a:r>
                      <a:endParaRPr lang="en-US" sz="1200" dirty="0">
                        <a:effectLst/>
                        <a:latin typeface="Times New Roman" panose="02020603050405020304" pitchFamily="18" charset="0"/>
                        <a:ea typeface="宋体" panose="02010600030101010101" pitchFamily="2" charset="-122"/>
                      </a:endParaRPr>
                    </a:p>
                  </a:txBody>
                  <a:tcPr marL="68580" marR="68580" marT="0" marB="0"/>
                </a:tc>
                <a:tc gridSpan="2">
                  <a:txBody>
                    <a:bodyPr/>
                    <a:lstStyle/>
                    <a:p>
                      <a:pPr algn="ctr" hangingPunct="0">
                        <a:lnSpc>
                          <a:spcPts val="2000"/>
                        </a:lnSpc>
                        <a:spcBef>
                          <a:spcPts val="600"/>
                        </a:spcBef>
                        <a:spcAft>
                          <a:spcPts val="600"/>
                        </a:spcAft>
                      </a:pPr>
                      <a:r>
                        <a:rPr lang="en-US" altLang="zh-CN" sz="1200" dirty="0">
                          <a:effectLst/>
                        </a:rPr>
                        <a:t>Testing Dataset</a:t>
                      </a:r>
                      <a:endParaRPr lang="en-US" sz="1200" dirty="0">
                        <a:effectLst/>
                        <a:latin typeface="Times New Roman" panose="02020603050405020304" pitchFamily="18" charset="0"/>
                        <a:ea typeface="宋体" panose="02010600030101010101" pitchFamily="2" charset="-122"/>
                      </a:endParaRPr>
                    </a:p>
                  </a:txBody>
                  <a:tcPr marL="68580" marR="68580" marT="0" marB="0"/>
                </a:tc>
                <a:tc hMerge="1">
                  <a:txBody>
                    <a:bodyPr/>
                    <a:lstStyle/>
                    <a:p>
                      <a:endParaRPr lang="en-US"/>
                    </a:p>
                  </a:txBody>
                  <a:tcPr/>
                </a:tc>
                <a:extLst>
                  <a:ext uri="{0D108BD9-81ED-4DB2-BD59-A6C34878D82A}">
                    <a16:rowId xmlns:a16="http://schemas.microsoft.com/office/drawing/2014/main" val="3423260570"/>
                  </a:ext>
                </a:extLst>
              </a:tr>
              <a:tr h="0">
                <a:tc>
                  <a:txBody>
                    <a:bodyPr/>
                    <a:lstStyle/>
                    <a:p>
                      <a:pPr algn="ctr" hangingPunct="0">
                        <a:lnSpc>
                          <a:spcPts val="2000"/>
                        </a:lnSpc>
                        <a:spcBef>
                          <a:spcPts val="600"/>
                        </a:spcBef>
                        <a:spcAft>
                          <a:spcPts val="600"/>
                        </a:spcAft>
                      </a:pPr>
                      <a:r>
                        <a:rPr lang="en-US" altLang="zh-CN" sz="1200" dirty="0">
                          <a:effectLst/>
                        </a:rPr>
                        <a:t>Training</a:t>
                      </a:r>
                      <a:r>
                        <a:rPr lang="en-US" altLang="zh-CN" sz="1200" baseline="0" dirty="0">
                          <a:effectLst/>
                        </a:rPr>
                        <a:t> Dataset</a:t>
                      </a:r>
                      <a:endParaRPr lang="en-US" sz="1200" dirty="0">
                        <a:effectLst/>
                        <a:latin typeface="Times New Roman" panose="02020603050405020304" pitchFamily="18" charset="0"/>
                        <a:ea typeface="宋体" panose="02010600030101010101" pitchFamily="2" charset="-122"/>
                      </a:endParaRPr>
                    </a:p>
                  </a:txBody>
                  <a:tcPr marL="68580" marR="68580" marT="0" marB="0"/>
                </a:tc>
                <a:tc>
                  <a:txBody>
                    <a:bodyPr/>
                    <a:lstStyle/>
                    <a:p>
                      <a:pPr algn="ctr" hangingPunct="0">
                        <a:lnSpc>
                          <a:spcPts val="2000"/>
                        </a:lnSpc>
                        <a:spcBef>
                          <a:spcPts val="600"/>
                        </a:spcBef>
                        <a:spcAft>
                          <a:spcPts val="600"/>
                        </a:spcAft>
                      </a:pPr>
                      <a:r>
                        <a:rPr lang="en-US" altLang="zh-CN" sz="1200" dirty="0" err="1">
                          <a:effectLst/>
                        </a:rPr>
                        <a:t>UMa</a:t>
                      </a:r>
                      <a:endParaRPr lang="en-US" sz="1200" dirty="0">
                        <a:effectLst/>
                        <a:latin typeface="Times New Roman" panose="02020603050405020304" pitchFamily="18" charset="0"/>
                        <a:ea typeface="宋体" panose="02010600030101010101" pitchFamily="2" charset="-122"/>
                      </a:endParaRPr>
                    </a:p>
                  </a:txBody>
                  <a:tcPr marL="68580" marR="68580" marT="0" marB="0"/>
                </a:tc>
                <a:tc>
                  <a:txBody>
                    <a:bodyPr/>
                    <a:lstStyle/>
                    <a:p>
                      <a:pPr algn="ctr" hangingPunct="0">
                        <a:lnSpc>
                          <a:spcPts val="2000"/>
                        </a:lnSpc>
                        <a:spcBef>
                          <a:spcPts val="600"/>
                        </a:spcBef>
                        <a:spcAft>
                          <a:spcPts val="600"/>
                        </a:spcAft>
                      </a:pPr>
                      <a:r>
                        <a:rPr lang="en-US" altLang="zh-CN" sz="1200" dirty="0" err="1">
                          <a:effectLst/>
                        </a:rPr>
                        <a:t>UMi</a:t>
                      </a:r>
                      <a:endParaRPr lang="en-US" sz="1200" dirty="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1290572318"/>
                  </a:ext>
                </a:extLst>
              </a:tr>
              <a:tr h="0">
                <a:tc>
                  <a:txBody>
                    <a:bodyPr/>
                    <a:lstStyle/>
                    <a:p>
                      <a:pPr algn="ctr" hangingPunct="0">
                        <a:lnSpc>
                          <a:spcPts val="2000"/>
                        </a:lnSpc>
                        <a:spcBef>
                          <a:spcPts val="600"/>
                        </a:spcBef>
                        <a:spcAft>
                          <a:spcPts val="600"/>
                        </a:spcAft>
                      </a:pPr>
                      <a:r>
                        <a:rPr lang="en-US" altLang="zh-CN" sz="1200" dirty="0" err="1">
                          <a:effectLst/>
                          <a:latin typeface="+mn-lt"/>
                          <a:ea typeface="+mn-ea"/>
                        </a:rPr>
                        <a:t>UMa</a:t>
                      </a:r>
                      <a:endParaRPr lang="en-US" sz="1200" dirty="0">
                        <a:effectLst/>
                        <a:latin typeface="Times New Roman" panose="02020603050405020304" pitchFamily="18" charset="0"/>
                        <a:ea typeface="宋体" panose="02010600030101010101" pitchFamily="2" charset="-122"/>
                      </a:endParaRPr>
                    </a:p>
                  </a:txBody>
                  <a:tcPr marL="68580" marR="68580" marT="0" marB="0"/>
                </a:tc>
                <a:tc>
                  <a:txBody>
                    <a:bodyPr/>
                    <a:lstStyle/>
                    <a:p>
                      <a:pPr algn="ctr" hangingPunct="0">
                        <a:lnSpc>
                          <a:spcPts val="2000"/>
                        </a:lnSpc>
                        <a:spcBef>
                          <a:spcPts val="600"/>
                        </a:spcBef>
                        <a:spcAft>
                          <a:spcPts val="600"/>
                        </a:spcAft>
                      </a:pPr>
                      <a:r>
                        <a:rPr lang="en-US" altLang="zh-CN" sz="1200" dirty="0">
                          <a:effectLst/>
                        </a:rPr>
                        <a:t>SGCS = </a:t>
                      </a:r>
                      <a:r>
                        <a:rPr lang="en-GB" sz="1200" dirty="0">
                          <a:effectLst/>
                        </a:rPr>
                        <a:t>0.70</a:t>
                      </a:r>
                      <a:endParaRPr lang="en-US" sz="1200" dirty="0">
                        <a:effectLst/>
                        <a:latin typeface="Times New Roman" panose="02020603050405020304" pitchFamily="18" charset="0"/>
                        <a:ea typeface="宋体" panose="02010600030101010101" pitchFamily="2" charset="-122"/>
                      </a:endParaRPr>
                    </a:p>
                  </a:txBody>
                  <a:tcPr marL="68580" marR="68580" marT="0" marB="0"/>
                </a:tc>
                <a:tc>
                  <a:txBody>
                    <a:bodyPr/>
                    <a:lstStyle/>
                    <a:p>
                      <a:pPr algn="ctr" hangingPunct="0">
                        <a:lnSpc>
                          <a:spcPts val="2000"/>
                        </a:lnSpc>
                        <a:spcBef>
                          <a:spcPts val="600"/>
                        </a:spcBef>
                        <a:spcAft>
                          <a:spcPts val="600"/>
                        </a:spcAft>
                      </a:pPr>
                      <a:r>
                        <a:rPr lang="en-US" altLang="zh-CN" sz="1200" dirty="0">
                          <a:effectLst/>
                        </a:rPr>
                        <a:t>SGCS = </a:t>
                      </a:r>
                      <a:r>
                        <a:rPr lang="en-GB" sz="1200" dirty="0">
                          <a:effectLst/>
                        </a:rPr>
                        <a:t>0.66</a:t>
                      </a:r>
                      <a:endParaRPr lang="en-US" sz="1200" dirty="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1021261623"/>
                  </a:ext>
                </a:extLst>
              </a:tr>
              <a:tr h="0">
                <a:tc>
                  <a:txBody>
                    <a:bodyPr/>
                    <a:lstStyle/>
                    <a:p>
                      <a:pPr algn="ctr" hangingPunct="0">
                        <a:lnSpc>
                          <a:spcPts val="2000"/>
                        </a:lnSpc>
                        <a:spcBef>
                          <a:spcPts val="600"/>
                        </a:spcBef>
                        <a:spcAft>
                          <a:spcPts val="600"/>
                        </a:spcAft>
                      </a:pPr>
                      <a:r>
                        <a:rPr lang="en-US" altLang="zh-CN" sz="1200" dirty="0" err="1">
                          <a:effectLst/>
                          <a:latin typeface="+mn-lt"/>
                          <a:ea typeface="+mn-ea"/>
                        </a:rPr>
                        <a:t>UMi</a:t>
                      </a:r>
                      <a:endParaRPr lang="en-US" sz="1200" dirty="0">
                        <a:effectLst/>
                        <a:latin typeface="Times New Roman" panose="02020603050405020304" pitchFamily="18" charset="0"/>
                        <a:ea typeface="宋体" panose="02010600030101010101" pitchFamily="2" charset="-122"/>
                      </a:endParaRPr>
                    </a:p>
                  </a:txBody>
                  <a:tcPr marL="68580" marR="68580" marT="0" marB="0"/>
                </a:tc>
                <a:tc>
                  <a:txBody>
                    <a:bodyPr/>
                    <a:lstStyle/>
                    <a:p>
                      <a:pPr algn="ctr" hangingPunct="0">
                        <a:lnSpc>
                          <a:spcPts val="2000"/>
                        </a:lnSpc>
                        <a:spcBef>
                          <a:spcPts val="600"/>
                        </a:spcBef>
                        <a:spcAft>
                          <a:spcPts val="600"/>
                        </a:spcAft>
                      </a:pPr>
                      <a:r>
                        <a:rPr lang="en-US" altLang="zh-CN" sz="1200" dirty="0">
                          <a:effectLst/>
                        </a:rPr>
                        <a:t>SGCS = </a:t>
                      </a:r>
                      <a:r>
                        <a:rPr lang="en-GB" sz="1200" dirty="0">
                          <a:effectLst/>
                        </a:rPr>
                        <a:t>0.69</a:t>
                      </a:r>
                      <a:endParaRPr lang="en-US" sz="1200" dirty="0">
                        <a:effectLst/>
                        <a:latin typeface="Times New Roman" panose="02020603050405020304" pitchFamily="18" charset="0"/>
                        <a:ea typeface="宋体" panose="02010600030101010101" pitchFamily="2" charset="-122"/>
                      </a:endParaRPr>
                    </a:p>
                  </a:txBody>
                  <a:tcPr marL="68580" marR="68580" marT="0" marB="0"/>
                </a:tc>
                <a:tc>
                  <a:txBody>
                    <a:bodyPr/>
                    <a:lstStyle/>
                    <a:p>
                      <a:pPr algn="ctr" hangingPunct="0">
                        <a:lnSpc>
                          <a:spcPts val="2000"/>
                        </a:lnSpc>
                        <a:spcBef>
                          <a:spcPts val="600"/>
                        </a:spcBef>
                        <a:spcAft>
                          <a:spcPts val="600"/>
                        </a:spcAft>
                      </a:pPr>
                      <a:r>
                        <a:rPr lang="en-US" altLang="zh-CN" sz="1200" dirty="0">
                          <a:effectLst/>
                        </a:rPr>
                        <a:t>SGCS = </a:t>
                      </a:r>
                      <a:r>
                        <a:rPr lang="en-GB" sz="1200" dirty="0">
                          <a:effectLst/>
                        </a:rPr>
                        <a:t>0.71</a:t>
                      </a:r>
                      <a:endParaRPr lang="en-US" sz="1200" dirty="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3852830070"/>
                  </a:ext>
                </a:extLst>
              </a:tr>
              <a:tr h="0">
                <a:tc>
                  <a:txBody>
                    <a:bodyPr/>
                    <a:lstStyle/>
                    <a:p>
                      <a:pPr algn="ctr" hangingPunct="0">
                        <a:lnSpc>
                          <a:spcPts val="2000"/>
                        </a:lnSpc>
                        <a:spcBef>
                          <a:spcPts val="600"/>
                        </a:spcBef>
                        <a:spcAft>
                          <a:spcPts val="600"/>
                        </a:spcAft>
                      </a:pPr>
                      <a:r>
                        <a:rPr lang="en-US" altLang="zh-CN" sz="1200" dirty="0">
                          <a:effectLst/>
                        </a:rPr>
                        <a:t>Mixed </a:t>
                      </a:r>
                      <a:endParaRPr lang="en-US" sz="1200" dirty="0">
                        <a:effectLst/>
                        <a:latin typeface="Times New Roman" panose="02020603050405020304" pitchFamily="18" charset="0"/>
                        <a:ea typeface="宋体" panose="02010600030101010101" pitchFamily="2" charset="-122"/>
                      </a:endParaRPr>
                    </a:p>
                  </a:txBody>
                  <a:tcPr marL="68580" marR="68580" marT="0" marB="0"/>
                </a:tc>
                <a:tc>
                  <a:txBody>
                    <a:bodyPr/>
                    <a:lstStyle/>
                    <a:p>
                      <a:pPr algn="ctr" hangingPunct="0">
                        <a:lnSpc>
                          <a:spcPts val="2000"/>
                        </a:lnSpc>
                        <a:spcBef>
                          <a:spcPts val="600"/>
                        </a:spcBef>
                        <a:spcAft>
                          <a:spcPts val="600"/>
                        </a:spcAft>
                      </a:pPr>
                      <a:r>
                        <a:rPr lang="en-US" altLang="zh-CN" sz="1200" b="1" dirty="0">
                          <a:solidFill>
                            <a:schemeClr val="tx1"/>
                          </a:solidFill>
                          <a:effectLst/>
                        </a:rPr>
                        <a:t>SGCS = </a:t>
                      </a:r>
                      <a:r>
                        <a:rPr lang="en-GB" sz="1200" b="1" dirty="0">
                          <a:solidFill>
                            <a:schemeClr val="tx1"/>
                          </a:solidFill>
                          <a:effectLst/>
                        </a:rPr>
                        <a:t>0.71</a:t>
                      </a:r>
                      <a:endParaRPr lang="en-US" sz="1200" b="1" dirty="0">
                        <a:solidFill>
                          <a:schemeClr val="tx1"/>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ctr" hangingPunct="0">
                        <a:lnSpc>
                          <a:spcPts val="2000"/>
                        </a:lnSpc>
                        <a:spcBef>
                          <a:spcPts val="600"/>
                        </a:spcBef>
                        <a:spcAft>
                          <a:spcPts val="600"/>
                        </a:spcAft>
                      </a:pPr>
                      <a:r>
                        <a:rPr lang="en-US" altLang="zh-CN" sz="1200" b="1" dirty="0">
                          <a:solidFill>
                            <a:schemeClr val="tx1"/>
                          </a:solidFill>
                          <a:effectLst/>
                        </a:rPr>
                        <a:t>SGCS = </a:t>
                      </a:r>
                      <a:r>
                        <a:rPr lang="en-GB" sz="1200" b="1" dirty="0">
                          <a:solidFill>
                            <a:schemeClr val="tx1"/>
                          </a:solidFill>
                          <a:effectLst/>
                        </a:rPr>
                        <a:t>0.70</a:t>
                      </a:r>
                      <a:endParaRPr lang="en-US" sz="1200" b="1" dirty="0">
                        <a:solidFill>
                          <a:schemeClr val="tx1"/>
                        </a:solidFill>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1776003631"/>
                  </a:ext>
                </a:extLst>
              </a:tr>
            </a:tbl>
          </a:graphicData>
        </a:graphic>
      </p:graphicFrame>
      <p:sp>
        <p:nvSpPr>
          <p:cNvPr id="9" name="Rectangle 2"/>
          <p:cNvSpPr>
            <a:spLocks noChangeArrowheads="1"/>
          </p:cNvSpPr>
          <p:nvPr/>
        </p:nvSpPr>
        <p:spPr bwMode="auto">
          <a:xfrm>
            <a:off x="4660205" y="5033003"/>
            <a:ext cx="357312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algn="ctr" eaLnBrk="0" fontAlgn="base" hangingPunct="0">
              <a:spcBef>
                <a:spcPct val="0"/>
              </a:spcBef>
              <a:spcAft>
                <a:spcPct val="0"/>
              </a:spcAft>
            </a:pPr>
            <a:r>
              <a:rPr kumimoji="0" lang="en-US" altLang="zh-CN" sz="1200" b="0"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cs typeface="Times New Roman" panose="02020603050405020304" pitchFamily="18" charset="0"/>
              </a:rPr>
              <a:t>Table 2</a:t>
            </a:r>
            <a:r>
              <a:rPr lang="en-US" altLang="zh-CN" sz="1200" dirty="0">
                <a:latin typeface="Times New Roman" panose="02020603050405020304" pitchFamily="18" charset="0"/>
                <a:ea typeface="楷体" panose="02010609060101010101" pitchFamily="49" charset="-122"/>
                <a:cs typeface="Times New Roman" panose="02020603050405020304" pitchFamily="18" charset="0"/>
              </a:rPr>
              <a:t>, AI model generalization evaluation</a:t>
            </a:r>
            <a:endParaRPr kumimoji="0" lang="en-US" altLang="zh-CN" sz="1200" b="0" i="0" u="none" strike="noStrike" cap="none" normalizeH="0" baseline="0" dirty="0">
              <a:ln>
                <a:noFill/>
              </a:ln>
              <a:solidFill>
                <a:schemeClr val="tx1"/>
              </a:solidFill>
              <a:effectLst/>
            </a:endParaRPr>
          </a:p>
        </p:txBody>
      </p:sp>
      <p:sp>
        <p:nvSpPr>
          <p:cNvPr id="10" name="Rectangle 2"/>
          <p:cNvSpPr>
            <a:spLocks noChangeArrowheads="1"/>
          </p:cNvSpPr>
          <p:nvPr/>
        </p:nvSpPr>
        <p:spPr bwMode="auto">
          <a:xfrm>
            <a:off x="798557" y="5033003"/>
            <a:ext cx="316038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algn="ctr" eaLnBrk="0" fontAlgn="base" hangingPunct="0">
              <a:spcBef>
                <a:spcPct val="0"/>
              </a:spcBef>
              <a:spcAft>
                <a:spcPct val="0"/>
              </a:spcAft>
            </a:pPr>
            <a:r>
              <a:rPr lang="en-US" altLang="zh-CN" sz="1200" dirty="0">
                <a:latin typeface="Times New Roman" panose="02020603050405020304" pitchFamily="18" charset="0"/>
                <a:ea typeface="楷体" panose="02010609060101010101" pitchFamily="49" charset="-122"/>
                <a:cs typeface="Times New Roman" panose="02020603050405020304" pitchFamily="18" charset="0"/>
              </a:rPr>
              <a:t>Table 1, System level performance evaluation</a:t>
            </a:r>
            <a:endParaRPr kumimoji="0" lang="en-US" altLang="zh-CN" sz="1200" b="0" i="0" u="none" strike="noStrike" cap="none" normalizeH="0" baseline="0" dirty="0">
              <a:ln>
                <a:noFill/>
              </a:ln>
              <a:solidFill>
                <a:schemeClr val="tx1"/>
              </a:solidFill>
              <a:effectLst/>
            </a:endParaRPr>
          </a:p>
        </p:txBody>
      </p:sp>
      <p:sp>
        <p:nvSpPr>
          <p:cNvPr id="20" name="内容占位符 2"/>
          <p:cNvSpPr txBox="1">
            <a:spLocks/>
          </p:cNvSpPr>
          <p:nvPr/>
        </p:nvSpPr>
        <p:spPr>
          <a:xfrm>
            <a:off x="553209" y="3122000"/>
            <a:ext cx="7768755" cy="2087418"/>
          </a:xfrm>
          <a:prstGeom prst="rect">
            <a:avLst/>
          </a:prstGeom>
        </p:spPr>
        <p:txBody>
          <a:bodyPr vert="horz" lIns="0" tIns="45720" rIns="0" bIns="45720" rtlCol="0">
            <a:normAutofit fontScale="62500" lnSpcReduction="20000"/>
          </a:bodyPr>
          <a:lstStyle>
            <a:lvl1pPr marL="91440" indent="-91440" algn="l" defTabSz="914400" rtl="0" eaLnBrk="1" latinLnBrk="0" hangingPunct="1">
              <a:lnSpc>
                <a:spcPct val="90000"/>
              </a:lnSpc>
              <a:spcBef>
                <a:spcPts val="1200"/>
              </a:spcBef>
              <a:spcAft>
                <a:spcPts val="200"/>
              </a:spcAft>
              <a:buClr>
                <a:schemeClr val="accent1"/>
              </a:buClr>
              <a:buSzPct val="100000"/>
              <a:buFont typeface="Wingdings" panose="05000000000000000000" pitchFamily="2" charset="2"/>
              <a:buChar char="n"/>
              <a:defRPr sz="24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1pPr>
            <a:lvl2pPr marL="384175"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20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2pPr>
            <a:lvl3pPr marL="567055" indent="-182880" algn="l" defTabSz="914400" rtl="0" eaLnBrk="1" latinLnBrk="0" hangingPunct="1">
              <a:lnSpc>
                <a:spcPct val="90000"/>
              </a:lnSpc>
              <a:spcBef>
                <a:spcPts val="200"/>
              </a:spcBef>
              <a:spcAft>
                <a:spcPts val="400"/>
              </a:spcAft>
              <a:buClr>
                <a:schemeClr val="accent1"/>
              </a:buClr>
              <a:buFont typeface="宋体" pitchFamily="2" charset="-122"/>
              <a:buChar char="－"/>
              <a:defRPr sz="18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3pPr>
            <a:lvl4pPr marL="749935"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6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4pPr>
            <a:lvl5pPr marL="932815"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a:lstStyle>
          <a:p>
            <a:pPr algn="just">
              <a:lnSpc>
                <a:spcPct val="110000"/>
              </a:lnSpc>
            </a:pPr>
            <a:r>
              <a:rPr lang="en-US" altLang="zh-CN" sz="2900" dirty="0"/>
              <a:t>Evaluation results of AI/ML based CSI compression. </a:t>
            </a:r>
          </a:p>
          <a:p>
            <a:pPr lvl="1" algn="just">
              <a:lnSpc>
                <a:spcPct val="110000"/>
              </a:lnSpc>
            </a:pPr>
            <a:r>
              <a:rPr lang="en-US" altLang="zh-CN" sz="2600" dirty="0"/>
              <a:t>A Transformed based two sided AI CSI compression is used in the evaluation.</a:t>
            </a:r>
          </a:p>
          <a:p>
            <a:pPr lvl="1" algn="just">
              <a:lnSpc>
                <a:spcPct val="110000"/>
              </a:lnSpc>
            </a:pPr>
            <a:r>
              <a:rPr lang="en-US" altLang="zh-CN" sz="2600" dirty="0"/>
              <a:t>In Table 1, the SLS performance result shows that AI/ML based CSI compression can improve the spectrum efficiency, the performance gain is around 10% compared with </a:t>
            </a:r>
            <a:r>
              <a:rPr lang="en-US" altLang="zh-CN" sz="2600" dirty="0" err="1"/>
              <a:t>eType</a:t>
            </a:r>
            <a:r>
              <a:rPr lang="en-US" altLang="zh-CN" sz="2600" dirty="0"/>
              <a:t> II codebook.</a:t>
            </a:r>
          </a:p>
          <a:p>
            <a:pPr lvl="1" algn="just">
              <a:lnSpc>
                <a:spcPct val="110000"/>
              </a:lnSpc>
            </a:pPr>
            <a:r>
              <a:rPr lang="en-US" altLang="zh-CN" sz="2600" dirty="0"/>
              <a:t>In Table 2, the SGCS results shows that AI/ML based CSI compression has good generalization performance among different scenarios. </a:t>
            </a:r>
          </a:p>
          <a:p>
            <a:pPr lvl="1" algn="just"/>
            <a:endParaRPr lang="zh-CN" altLang="en-US" dirty="0"/>
          </a:p>
        </p:txBody>
      </p:sp>
      <p:sp>
        <p:nvSpPr>
          <p:cNvPr id="4" name="矩形 3"/>
          <p:cNvSpPr/>
          <p:nvPr/>
        </p:nvSpPr>
        <p:spPr>
          <a:xfrm>
            <a:off x="553209" y="1355161"/>
            <a:ext cx="10992862" cy="830997"/>
          </a:xfrm>
          <a:prstGeom prst="rect">
            <a:avLst/>
          </a:prstGeom>
        </p:spPr>
        <p:txBody>
          <a:bodyPr wrap="square">
            <a:spAutoFit/>
          </a:bodyPr>
          <a:lstStyle/>
          <a:p>
            <a:pPr algn="just">
              <a:spcAft>
                <a:spcPts val="0"/>
              </a:spcAft>
            </a:pPr>
            <a:r>
              <a:rPr lang="en-US" sz="1600" kern="100" dirty="0">
                <a:highlight>
                  <a:srgbClr val="00FF00"/>
                </a:highlight>
                <a:latin typeface="Times New Roman" panose="02020603050405020304" pitchFamily="18" charset="0"/>
                <a:ea typeface="等线" panose="02010600030101010101" pitchFamily="2" charset="-122"/>
                <a:cs typeface="Times New Roman" panose="02020603050405020304" pitchFamily="18" charset="0"/>
              </a:rPr>
              <a:t>Agreement</a:t>
            </a:r>
            <a:endParaRPr lang="en-US" sz="1400" kern="100" dirty="0">
              <a:latin typeface="等线" panose="02010600030101010101" pitchFamily="2" charset="-122"/>
              <a:ea typeface="等线" panose="02010600030101010101" pitchFamily="2" charset="-122"/>
              <a:cs typeface="Times New Roman" panose="02020603050405020304" pitchFamily="18" charset="0"/>
            </a:endParaRPr>
          </a:p>
          <a:p>
            <a:pPr algn="just">
              <a:spcAft>
                <a:spcPts val="0"/>
              </a:spcAft>
            </a:pPr>
            <a:r>
              <a:rPr lang="en-US" sz="1600" kern="100" dirty="0">
                <a:latin typeface="Times New Roman" panose="02020603050405020304" pitchFamily="18" charset="0"/>
                <a:ea typeface="等线" panose="02010600030101010101" pitchFamily="2" charset="-122"/>
                <a:cs typeface="Times New Roman" panose="02020603050405020304" pitchFamily="18" charset="0"/>
              </a:rPr>
              <a:t>For the performance evaluation  of the AI/ML based CSI feedback enhancement, system level simulation approach is adopted as baseline</a:t>
            </a:r>
            <a:endParaRPr lang="en-US" sz="1400" kern="100" dirty="0">
              <a:latin typeface="等线" panose="02010600030101010101" pitchFamily="2" charset="-122"/>
              <a:ea typeface="等线" panose="02010600030101010101" pitchFamily="2" charset="-122"/>
              <a:cs typeface="Times New Roman" panose="02020603050405020304" pitchFamily="18" charset="0"/>
            </a:endParaRPr>
          </a:p>
        </p:txBody>
      </p:sp>
      <p:sp>
        <p:nvSpPr>
          <p:cNvPr id="11" name="矩形 10"/>
          <p:cNvSpPr/>
          <p:nvPr/>
        </p:nvSpPr>
        <p:spPr>
          <a:xfrm>
            <a:off x="553209" y="2153475"/>
            <a:ext cx="11028459" cy="830997"/>
          </a:xfrm>
          <a:prstGeom prst="rect">
            <a:avLst/>
          </a:prstGeom>
        </p:spPr>
        <p:txBody>
          <a:bodyPr wrap="square">
            <a:spAutoFit/>
          </a:bodyPr>
          <a:lstStyle/>
          <a:p>
            <a:pPr algn="just">
              <a:spcAft>
                <a:spcPts val="0"/>
              </a:spcAft>
            </a:pPr>
            <a:r>
              <a:rPr lang="en-US" sz="1600" kern="100" dirty="0">
                <a:highlight>
                  <a:srgbClr val="00FF00"/>
                </a:highlight>
                <a:latin typeface="Times New Roman" panose="02020603050405020304" pitchFamily="18" charset="0"/>
                <a:ea typeface="等线" panose="02010600030101010101" pitchFamily="2" charset="-122"/>
                <a:cs typeface="Times New Roman" panose="02020603050405020304" pitchFamily="18" charset="0"/>
              </a:rPr>
              <a:t>Agreement</a:t>
            </a:r>
            <a:r>
              <a:rPr lang="en-US" sz="1600" kern="100" dirty="0">
                <a:latin typeface="Times New Roman" panose="02020603050405020304" pitchFamily="18" charset="0"/>
                <a:ea typeface="等线" panose="02010600030101010101" pitchFamily="2" charset="-122"/>
                <a:cs typeface="Times New Roman" panose="02020603050405020304" pitchFamily="18" charset="0"/>
              </a:rPr>
              <a:t> </a:t>
            </a:r>
            <a:endParaRPr lang="en-US" sz="1600" kern="100" dirty="0">
              <a:latin typeface="等线" panose="02010600030101010101" pitchFamily="2" charset="-122"/>
              <a:ea typeface="等线" panose="02010600030101010101" pitchFamily="2" charset="-122"/>
              <a:cs typeface="Times New Roman" panose="02020603050405020304" pitchFamily="18" charset="0"/>
            </a:endParaRPr>
          </a:p>
          <a:p>
            <a:pPr algn="just">
              <a:spcAft>
                <a:spcPts val="0"/>
              </a:spcAft>
            </a:pPr>
            <a:r>
              <a:rPr lang="en-US" sz="1600" kern="100" dirty="0">
                <a:latin typeface="Times New Roman" panose="02020603050405020304" pitchFamily="18" charset="0"/>
                <a:ea typeface="等线" panose="02010600030101010101" pitchFamily="2" charset="-122"/>
                <a:cs typeface="Times New Roman" panose="02020603050405020304" pitchFamily="18" charset="0"/>
              </a:rPr>
              <a:t>For the evaluation of the AI/ML based CSI feedback enhancement, as a starting point, take the intermediate KPIs of GCS/SGCS and/or NMSE as part of the ‘Evaluation Metric’ to evaluate the accuracy of the AI/ML output CSI</a:t>
            </a:r>
            <a:endParaRPr lang="en-US" sz="1600" kern="100" dirty="0">
              <a:latin typeface="等线" panose="02010600030101010101" pitchFamily="2" charset="-122"/>
              <a:ea typeface="等线" panose="02010600030101010101" pitchFamily="2" charset="-122"/>
              <a:cs typeface="Times New Roman" panose="02020603050405020304" pitchFamily="18" charset="0"/>
            </a:endParaRPr>
          </a:p>
        </p:txBody>
      </p:sp>
      <p:sp>
        <p:nvSpPr>
          <p:cNvPr id="13" name="矩形 12"/>
          <p:cNvSpPr/>
          <p:nvPr/>
        </p:nvSpPr>
        <p:spPr>
          <a:xfrm>
            <a:off x="565856" y="1338840"/>
            <a:ext cx="10980215" cy="172575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568035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5414" y="111095"/>
            <a:ext cx="11080266" cy="811851"/>
          </a:xfrm>
        </p:spPr>
        <p:txBody>
          <a:bodyPr>
            <a:normAutofit/>
          </a:bodyPr>
          <a:lstStyle/>
          <a:p>
            <a:r>
              <a:rPr lang="en-US" altLang="zh-CN" dirty="0"/>
              <a:t>CSI feedback – Collaboration level</a:t>
            </a:r>
            <a:endParaRPr lang="zh-CN" altLang="en-US" dirty="0"/>
          </a:p>
        </p:txBody>
      </p:sp>
      <p:sp>
        <p:nvSpPr>
          <p:cNvPr id="3" name="内容占位符 2"/>
          <p:cNvSpPr>
            <a:spLocks noGrp="1"/>
          </p:cNvSpPr>
          <p:nvPr>
            <p:ph idx="1"/>
          </p:nvPr>
        </p:nvSpPr>
        <p:spPr>
          <a:xfrm>
            <a:off x="75414" y="922946"/>
            <a:ext cx="12104016" cy="5751231"/>
          </a:xfrm>
        </p:spPr>
        <p:txBody>
          <a:bodyPr>
            <a:normAutofit/>
          </a:bodyPr>
          <a:lstStyle/>
          <a:p>
            <a:r>
              <a:rPr lang="en-US" altLang="zh-CN" sz="2000" dirty="0"/>
              <a:t>The following agreement and conclusion on CSI compression using two-sided AI/ML model training collaboration were achieved in RAN1. Our views on the relationship between training type and collaboration level are given in Table 1.</a:t>
            </a:r>
          </a:p>
        </p:txBody>
      </p:sp>
      <p:pic>
        <p:nvPicPr>
          <p:cNvPr id="4" name="图片 3">
            <a:extLst>
              <a:ext uri="{FF2B5EF4-FFF2-40B4-BE49-F238E27FC236}">
                <a16:creationId xmlns:a16="http://schemas.microsoft.com/office/drawing/2014/main" id="{1A79270E-B955-4CE0-B055-A804885D75A7}"/>
              </a:ext>
            </a:extLst>
          </p:cNvPr>
          <p:cNvPicPr>
            <a:picLocks noChangeAspect="1"/>
          </p:cNvPicPr>
          <p:nvPr/>
        </p:nvPicPr>
        <p:blipFill>
          <a:blip r:embed="rId2"/>
          <a:stretch>
            <a:fillRect/>
          </a:stretch>
        </p:blipFill>
        <p:spPr>
          <a:xfrm>
            <a:off x="0" y="1954771"/>
            <a:ext cx="7277493" cy="3818592"/>
          </a:xfrm>
          <a:prstGeom prst="rect">
            <a:avLst/>
          </a:prstGeom>
        </p:spPr>
      </p:pic>
      <p:graphicFrame>
        <p:nvGraphicFramePr>
          <p:cNvPr id="5" name="表格 4">
            <a:extLst>
              <a:ext uri="{FF2B5EF4-FFF2-40B4-BE49-F238E27FC236}">
                <a16:creationId xmlns:a16="http://schemas.microsoft.com/office/drawing/2014/main" id="{5A279B44-CE54-4112-857F-0935629519E6}"/>
              </a:ext>
            </a:extLst>
          </p:cNvPr>
          <p:cNvGraphicFramePr>
            <a:graphicFrameLocks noGrp="1"/>
          </p:cNvGraphicFramePr>
          <p:nvPr>
            <p:extLst>
              <p:ext uri="{D42A27DB-BD31-4B8C-83A1-F6EECF244321}">
                <p14:modId xmlns:p14="http://schemas.microsoft.com/office/powerpoint/2010/main" val="3611556221"/>
              </p:ext>
            </p:extLst>
          </p:nvPr>
        </p:nvGraphicFramePr>
        <p:xfrm>
          <a:off x="7494309" y="2894624"/>
          <a:ext cx="4651509" cy="1691640"/>
        </p:xfrm>
        <a:graphic>
          <a:graphicData uri="http://schemas.openxmlformats.org/drawingml/2006/table">
            <a:tbl>
              <a:tblPr firstRow="1" bandRow="1">
                <a:tableStyleId>{5C22544A-7EE6-4342-B048-85BDC9FD1C3A}</a:tableStyleId>
              </a:tblPr>
              <a:tblGrid>
                <a:gridCol w="1792807">
                  <a:extLst>
                    <a:ext uri="{9D8B030D-6E8A-4147-A177-3AD203B41FA5}">
                      <a16:colId xmlns:a16="http://schemas.microsoft.com/office/drawing/2014/main" val="1703876575"/>
                    </a:ext>
                  </a:extLst>
                </a:gridCol>
                <a:gridCol w="2858702">
                  <a:extLst>
                    <a:ext uri="{9D8B030D-6E8A-4147-A177-3AD203B41FA5}">
                      <a16:colId xmlns:a16="http://schemas.microsoft.com/office/drawing/2014/main" val="553300199"/>
                    </a:ext>
                  </a:extLst>
                </a:gridCol>
              </a:tblGrid>
              <a:tr h="370840">
                <a:tc>
                  <a:txBody>
                    <a:bodyPr/>
                    <a:lstStyle/>
                    <a:p>
                      <a:pPr algn="ctr"/>
                      <a:r>
                        <a:rPr lang="en-US" altLang="zh-CN" sz="1600" dirty="0"/>
                        <a:t>AI/ML training type</a:t>
                      </a:r>
                      <a:endParaRPr lang="zh-CN" altLang="en-US" sz="1600" dirty="0"/>
                    </a:p>
                  </a:txBody>
                  <a:tcPr/>
                </a:tc>
                <a:tc>
                  <a:txBody>
                    <a:bodyPr/>
                    <a:lstStyle/>
                    <a:p>
                      <a:pPr algn="ctr"/>
                      <a:r>
                        <a:rPr lang="en-US" altLang="zh-CN" sz="1600" dirty="0"/>
                        <a:t>Potential Collaboration level</a:t>
                      </a:r>
                      <a:endParaRPr lang="zh-CN" altLang="en-US" sz="1600" dirty="0"/>
                    </a:p>
                  </a:txBody>
                  <a:tcPr/>
                </a:tc>
                <a:extLst>
                  <a:ext uri="{0D108BD9-81ED-4DB2-BD59-A6C34878D82A}">
                    <a16:rowId xmlns:a16="http://schemas.microsoft.com/office/drawing/2014/main" val="1416681434"/>
                  </a:ext>
                </a:extLst>
              </a:tr>
              <a:tr h="370840">
                <a:tc>
                  <a:txBody>
                    <a:bodyPr/>
                    <a:lstStyle/>
                    <a:p>
                      <a:pPr algn="ctr"/>
                      <a:r>
                        <a:rPr lang="en-US" altLang="zh-CN" sz="1600" dirty="0"/>
                        <a:t>Type 1</a:t>
                      </a:r>
                      <a:endParaRPr lang="zh-CN" altLang="en-US"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600" dirty="0"/>
                        <a:t>Collaboration level z </a:t>
                      </a:r>
                      <a:r>
                        <a:rPr lang="en-US" altLang="zh-CN" sz="1600" kern="1200" dirty="0">
                          <a:solidFill>
                            <a:schemeClr val="dk1"/>
                          </a:solidFill>
                          <a:latin typeface="+mn-lt"/>
                          <a:ea typeface="+mn-ea"/>
                          <a:cs typeface="+mn-cs"/>
                        </a:rPr>
                        <a:t>or level y</a:t>
                      </a:r>
                      <a:endParaRPr lang="zh-CN" altLang="en-US" sz="1600" kern="1200" dirty="0">
                        <a:solidFill>
                          <a:schemeClr val="dk1"/>
                        </a:solidFill>
                        <a:latin typeface="+mn-lt"/>
                        <a:ea typeface="+mn-ea"/>
                        <a:cs typeface="+mn-cs"/>
                      </a:endParaRPr>
                    </a:p>
                  </a:txBody>
                  <a:tcPr/>
                </a:tc>
                <a:extLst>
                  <a:ext uri="{0D108BD9-81ED-4DB2-BD59-A6C34878D82A}">
                    <a16:rowId xmlns:a16="http://schemas.microsoft.com/office/drawing/2014/main" val="1406360007"/>
                  </a:ext>
                </a:extLst>
              </a:tr>
              <a:tr h="370840">
                <a:tc>
                  <a:txBody>
                    <a:bodyPr/>
                    <a:lstStyle/>
                    <a:p>
                      <a:pPr algn="ctr"/>
                      <a:r>
                        <a:rPr lang="en-US" altLang="zh-CN" sz="1600" dirty="0"/>
                        <a:t>Type 2</a:t>
                      </a:r>
                      <a:endParaRPr lang="zh-CN" altLang="en-US"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600" dirty="0"/>
                        <a:t>Collaboration level</a:t>
                      </a:r>
                      <a:r>
                        <a:rPr lang="en-US" altLang="zh-CN" sz="1600" kern="1200" dirty="0">
                          <a:solidFill>
                            <a:schemeClr val="dk1"/>
                          </a:solidFill>
                          <a:latin typeface="+mn-lt"/>
                          <a:ea typeface="+mn-ea"/>
                          <a:cs typeface="+mn-cs"/>
                        </a:rPr>
                        <a:t> y</a:t>
                      </a:r>
                      <a:endParaRPr lang="zh-CN" altLang="en-US" sz="1600" kern="1200" dirty="0">
                        <a:solidFill>
                          <a:schemeClr val="dk1"/>
                        </a:solidFill>
                        <a:latin typeface="+mn-lt"/>
                        <a:ea typeface="+mn-ea"/>
                        <a:cs typeface="+mn-cs"/>
                      </a:endParaRPr>
                    </a:p>
                  </a:txBody>
                  <a:tcPr/>
                </a:tc>
                <a:extLst>
                  <a:ext uri="{0D108BD9-81ED-4DB2-BD59-A6C34878D82A}">
                    <a16:rowId xmlns:a16="http://schemas.microsoft.com/office/drawing/2014/main" val="861768697"/>
                  </a:ext>
                </a:extLst>
              </a:tr>
              <a:tr h="370840">
                <a:tc>
                  <a:txBody>
                    <a:bodyPr/>
                    <a:lstStyle/>
                    <a:p>
                      <a:pPr algn="ctr"/>
                      <a:r>
                        <a:rPr lang="en-US" altLang="zh-CN" sz="1600" dirty="0"/>
                        <a:t>Type 3</a:t>
                      </a:r>
                      <a:endParaRPr lang="zh-CN" altLang="en-US"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600" dirty="0"/>
                        <a:t>Collaboration level y</a:t>
                      </a:r>
                      <a:endParaRPr lang="zh-CN" altLang="en-US" sz="1600" dirty="0"/>
                    </a:p>
                  </a:txBody>
                  <a:tcPr/>
                </a:tc>
                <a:extLst>
                  <a:ext uri="{0D108BD9-81ED-4DB2-BD59-A6C34878D82A}">
                    <a16:rowId xmlns:a16="http://schemas.microsoft.com/office/drawing/2014/main" val="2808713545"/>
                  </a:ext>
                </a:extLst>
              </a:tr>
            </a:tbl>
          </a:graphicData>
        </a:graphic>
      </p:graphicFrame>
      <p:sp>
        <p:nvSpPr>
          <p:cNvPr id="8" name="文本框 7">
            <a:extLst>
              <a:ext uri="{FF2B5EF4-FFF2-40B4-BE49-F238E27FC236}">
                <a16:creationId xmlns:a16="http://schemas.microsoft.com/office/drawing/2014/main" id="{60E3C824-2DAB-4BA8-93BE-88D56F4E61E4}"/>
              </a:ext>
            </a:extLst>
          </p:cNvPr>
          <p:cNvSpPr txBox="1"/>
          <p:nvPr/>
        </p:nvSpPr>
        <p:spPr>
          <a:xfrm>
            <a:off x="7494309" y="2282973"/>
            <a:ext cx="4609707" cy="646331"/>
          </a:xfrm>
          <a:prstGeom prst="rect">
            <a:avLst/>
          </a:prstGeom>
          <a:noFill/>
        </p:spPr>
        <p:txBody>
          <a:bodyPr wrap="square" rtlCol="0">
            <a:spAutoFit/>
          </a:bodyPr>
          <a:lstStyle/>
          <a:p>
            <a:pPr algn="ctr"/>
            <a:r>
              <a:rPr lang="en-US" altLang="zh-CN" dirty="0"/>
              <a:t>Table 1: The relationship between training type</a:t>
            </a:r>
          </a:p>
          <a:p>
            <a:pPr algn="ctr"/>
            <a:r>
              <a:rPr lang="en-US" altLang="zh-CN" dirty="0"/>
              <a:t>And collaboration level</a:t>
            </a:r>
            <a:endParaRPr lang="zh-CN" altLang="en-US" dirty="0"/>
          </a:p>
        </p:txBody>
      </p:sp>
      <p:pic>
        <p:nvPicPr>
          <p:cNvPr id="9" name="图片 8">
            <a:extLst>
              <a:ext uri="{FF2B5EF4-FFF2-40B4-BE49-F238E27FC236}">
                <a16:creationId xmlns:a16="http://schemas.microsoft.com/office/drawing/2014/main" id="{1B159F99-FD8B-434A-85D3-F1018FCB7A24}"/>
              </a:ext>
            </a:extLst>
          </p:cNvPr>
          <p:cNvPicPr>
            <a:picLocks noChangeAspect="1"/>
          </p:cNvPicPr>
          <p:nvPr/>
        </p:nvPicPr>
        <p:blipFill>
          <a:blip r:embed="rId3"/>
          <a:stretch>
            <a:fillRect/>
          </a:stretch>
        </p:blipFill>
        <p:spPr>
          <a:xfrm>
            <a:off x="183822" y="5792742"/>
            <a:ext cx="7202079" cy="1028700"/>
          </a:xfrm>
          <a:prstGeom prst="rect">
            <a:avLst/>
          </a:prstGeom>
        </p:spPr>
      </p:pic>
      <p:sp>
        <p:nvSpPr>
          <p:cNvPr id="6" name="矩形 5"/>
          <p:cNvSpPr/>
          <p:nvPr/>
        </p:nvSpPr>
        <p:spPr>
          <a:xfrm>
            <a:off x="42420" y="1954771"/>
            <a:ext cx="7343481" cy="486667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597052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5414" y="111095"/>
            <a:ext cx="11080266" cy="811851"/>
          </a:xfrm>
        </p:spPr>
        <p:txBody>
          <a:bodyPr>
            <a:normAutofit fontScale="90000"/>
          </a:bodyPr>
          <a:lstStyle/>
          <a:p>
            <a:r>
              <a:rPr lang="en-US" altLang="zh-CN" dirty="0"/>
              <a:t>CSI feedback – Potential specification impact</a:t>
            </a:r>
            <a:endParaRPr lang="zh-CN" altLang="en-US" dirty="0"/>
          </a:p>
        </p:txBody>
      </p:sp>
      <p:sp>
        <p:nvSpPr>
          <p:cNvPr id="3" name="内容占位符 2"/>
          <p:cNvSpPr>
            <a:spLocks noGrp="1"/>
          </p:cNvSpPr>
          <p:nvPr>
            <p:ph idx="1"/>
          </p:nvPr>
        </p:nvSpPr>
        <p:spPr>
          <a:xfrm>
            <a:off x="75414" y="1093509"/>
            <a:ext cx="12028602" cy="5580668"/>
          </a:xfrm>
        </p:spPr>
        <p:txBody>
          <a:bodyPr>
            <a:normAutofit/>
          </a:bodyPr>
          <a:lstStyle/>
          <a:p>
            <a:pPr>
              <a:lnSpc>
                <a:spcPct val="70000"/>
              </a:lnSpc>
            </a:pPr>
            <a:r>
              <a:rPr lang="en-US" altLang="zh-CN" dirty="0"/>
              <a:t>The following potential specification impact on CSI compression using two-sided AI/ML model have been discussed and agreed for study:</a:t>
            </a:r>
          </a:p>
          <a:p>
            <a:pPr lvl="1">
              <a:lnSpc>
                <a:spcPct val="100000"/>
              </a:lnSpc>
            </a:pPr>
            <a:r>
              <a:rPr lang="en-US" altLang="zh-CN" sz="1800" dirty="0"/>
              <a:t>Model output type/dimension/configuration and potential post processing</a:t>
            </a:r>
          </a:p>
          <a:p>
            <a:pPr lvl="1">
              <a:lnSpc>
                <a:spcPct val="100000"/>
              </a:lnSpc>
            </a:pPr>
            <a:r>
              <a:rPr lang="en-US" altLang="zh-CN" sz="1800" dirty="0"/>
              <a:t>AI/ML model monitoring, e.g.,</a:t>
            </a:r>
            <a:r>
              <a:rPr lang="zh-CN" altLang="en-US" sz="1800" dirty="0"/>
              <a:t> </a:t>
            </a:r>
            <a:r>
              <a:rPr lang="en-US" altLang="zh-CN" sz="1800" dirty="0"/>
              <a:t>UE-side</a:t>
            </a:r>
            <a:r>
              <a:rPr lang="zh-CN" altLang="en-US" sz="1800" dirty="0"/>
              <a:t> </a:t>
            </a:r>
            <a:r>
              <a:rPr lang="en-US" altLang="zh-CN" sz="1800" dirty="0"/>
              <a:t>or</a:t>
            </a:r>
            <a:r>
              <a:rPr lang="zh-CN" altLang="en-US" sz="1800" dirty="0"/>
              <a:t> </a:t>
            </a:r>
            <a:r>
              <a:rPr lang="en-US" altLang="zh-CN" sz="1800" dirty="0"/>
              <a:t>NW-side</a:t>
            </a:r>
            <a:r>
              <a:rPr lang="zh-CN" altLang="en-US" sz="1800" dirty="0"/>
              <a:t> </a:t>
            </a:r>
            <a:r>
              <a:rPr lang="en-US" altLang="zh-CN" sz="1800" dirty="0"/>
              <a:t>performance</a:t>
            </a:r>
            <a:r>
              <a:rPr lang="zh-CN" altLang="en-US" sz="1800" dirty="0"/>
              <a:t> </a:t>
            </a:r>
            <a:r>
              <a:rPr lang="en-US" altLang="zh-CN" sz="1800" dirty="0"/>
              <a:t>monitoring</a:t>
            </a:r>
          </a:p>
          <a:p>
            <a:pPr lvl="1">
              <a:lnSpc>
                <a:spcPct val="100000"/>
              </a:lnSpc>
            </a:pPr>
            <a:r>
              <a:rPr lang="en-US" altLang="zh-CN" sz="1800" dirty="0"/>
              <a:t>CSI reporting, e.g., CSI generation model output and/or CSI reconstruction model input</a:t>
            </a:r>
            <a:r>
              <a:rPr lang="zh-CN" altLang="en-US" sz="1800" dirty="0"/>
              <a:t>，</a:t>
            </a:r>
            <a:r>
              <a:rPr lang="en-US" altLang="zh-CN" sz="1800" dirty="0"/>
              <a:t>CQI, RI.</a:t>
            </a:r>
          </a:p>
          <a:p>
            <a:pPr lvl="1">
              <a:lnSpc>
                <a:spcPct val="100000"/>
              </a:lnSpc>
            </a:pPr>
            <a:r>
              <a:rPr lang="en-US" altLang="zh-CN" sz="1800" dirty="0"/>
              <a:t>The assistance signaling UE’s or NW’s data collection or delivery of the datasets</a:t>
            </a:r>
          </a:p>
          <a:p>
            <a:pPr lvl="1">
              <a:lnSpc>
                <a:spcPct val="100000"/>
              </a:lnSpc>
            </a:pPr>
            <a:r>
              <a:rPr lang="en-US" altLang="zh-CN" sz="1800" dirty="0"/>
              <a:t>Quantization/dequantization method and feedback message size between UE and NW</a:t>
            </a:r>
          </a:p>
        </p:txBody>
      </p:sp>
    </p:spTree>
    <p:extLst>
      <p:ext uri="{BB962C8B-B14F-4D97-AF65-F5344CB8AC3E}">
        <p14:creationId xmlns:p14="http://schemas.microsoft.com/office/powerpoint/2010/main" val="30998749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5414" y="111095"/>
            <a:ext cx="11080266" cy="811851"/>
          </a:xfrm>
        </p:spPr>
        <p:txBody>
          <a:bodyPr>
            <a:normAutofit/>
          </a:bodyPr>
          <a:lstStyle/>
          <a:p>
            <a:r>
              <a:rPr lang="en-US" altLang="zh-CN" dirty="0"/>
              <a:t>CSI feedback – </a:t>
            </a:r>
            <a:r>
              <a:rPr lang="en-US" altLang="zh-CN" dirty="0" smtClean="0"/>
              <a:t>Feasibility</a:t>
            </a:r>
            <a:endParaRPr lang="zh-CN" altLang="en-US" dirty="0"/>
          </a:p>
        </p:txBody>
      </p:sp>
      <p:sp>
        <p:nvSpPr>
          <p:cNvPr id="3" name="内容占位符 2"/>
          <p:cNvSpPr>
            <a:spLocks noGrp="1"/>
          </p:cNvSpPr>
          <p:nvPr>
            <p:ph idx="1"/>
          </p:nvPr>
        </p:nvSpPr>
        <p:spPr>
          <a:xfrm>
            <a:off x="75414" y="1093508"/>
            <a:ext cx="12028602" cy="5764491"/>
          </a:xfrm>
        </p:spPr>
        <p:txBody>
          <a:bodyPr>
            <a:normAutofit/>
          </a:bodyPr>
          <a:lstStyle/>
          <a:p>
            <a:r>
              <a:rPr lang="en-US" altLang="zh-CN" dirty="0"/>
              <a:t>CSI compression using two-sided AI/ML model as a representative sub-use case is feasible due to following reasons:</a:t>
            </a:r>
          </a:p>
          <a:p>
            <a:pPr lvl="1">
              <a:lnSpc>
                <a:spcPct val="120000"/>
              </a:lnSpc>
            </a:pPr>
            <a:r>
              <a:rPr lang="en-US" altLang="zh-CN" sz="1800" b="1" dirty="0"/>
              <a:t>Reason 1: </a:t>
            </a:r>
            <a:r>
              <a:rPr lang="en-US" altLang="zh-CN" sz="1800" dirty="0"/>
              <a:t>In massive MIMO systems, it is feasible CSI can be efficiently compressed in spatial-frequency domain by using the channel correlation of spatial-frequency domain.</a:t>
            </a:r>
          </a:p>
          <a:p>
            <a:pPr lvl="1">
              <a:lnSpc>
                <a:spcPct val="120000"/>
              </a:lnSpc>
            </a:pPr>
            <a:r>
              <a:rPr lang="en-US" altLang="zh-CN" sz="1800" b="1" dirty="0"/>
              <a:t>Reason 2:</a:t>
            </a:r>
            <a:r>
              <a:rPr lang="zh-CN" altLang="en-US" sz="1800" b="1" dirty="0"/>
              <a:t> </a:t>
            </a:r>
            <a:r>
              <a:rPr lang="en-US" altLang="zh-CN" sz="1800" dirty="0"/>
              <a:t>Training</a:t>
            </a:r>
            <a:r>
              <a:rPr lang="zh-CN" altLang="en-US" sz="1800" dirty="0"/>
              <a:t> </a:t>
            </a:r>
            <a:r>
              <a:rPr lang="en-US" altLang="zh-CN" sz="1800" dirty="0"/>
              <a:t>data</a:t>
            </a:r>
            <a:r>
              <a:rPr lang="zh-CN" altLang="en-US" sz="1800" dirty="0"/>
              <a:t> </a:t>
            </a:r>
            <a:r>
              <a:rPr lang="en-US" altLang="zh-CN" sz="1800" dirty="0"/>
              <a:t>can</a:t>
            </a:r>
            <a:r>
              <a:rPr lang="zh-CN" altLang="en-US" sz="1800" dirty="0"/>
              <a:t> </a:t>
            </a:r>
            <a:r>
              <a:rPr lang="en-US" altLang="zh-CN" sz="1800" dirty="0"/>
              <a:t>be</a:t>
            </a:r>
            <a:r>
              <a:rPr lang="zh-CN" altLang="en-US" sz="1800" dirty="0"/>
              <a:t> </a:t>
            </a:r>
            <a:r>
              <a:rPr lang="en-US" altLang="zh-CN" sz="1800" dirty="0"/>
              <a:t>obtained at UE or NW side according to the downlink, uplink reference signal(e.g., CSI-RS, SRS) or assistance information transmission between UE and NW side, such that UE and NW can jointly or separately train two-side AI/ML model. </a:t>
            </a:r>
          </a:p>
          <a:p>
            <a:pPr lvl="1">
              <a:lnSpc>
                <a:spcPct val="120000"/>
              </a:lnSpc>
            </a:pPr>
            <a:r>
              <a:rPr lang="en-US" altLang="zh-CN" sz="1800" b="1" dirty="0"/>
              <a:t>Reason3: </a:t>
            </a:r>
            <a:r>
              <a:rPr lang="en-US" altLang="zh-CN" sz="1800" dirty="0"/>
              <a:t>Complexity of AI/ML model inference is less than that of legacy Type II codebook which requires a lot of singular value decomposition of channel matrix.</a:t>
            </a:r>
          </a:p>
          <a:p>
            <a:pPr lvl="1">
              <a:lnSpc>
                <a:spcPct val="120000"/>
              </a:lnSpc>
            </a:pPr>
            <a:r>
              <a:rPr lang="en-US" altLang="zh-CN" sz="1800" b="1" dirty="0"/>
              <a:t>Reason4: </a:t>
            </a:r>
            <a:r>
              <a:rPr lang="en-US" altLang="zh-CN" sz="1800" dirty="0"/>
              <a:t>Significant performance gain is obtained compared with legacy Rel-16 Type II codebook.</a:t>
            </a:r>
          </a:p>
          <a:p>
            <a:pPr marL="201295" lvl="1" indent="0">
              <a:buNone/>
            </a:pPr>
            <a:endParaRPr lang="en-US" altLang="zh-CN" sz="1800" dirty="0"/>
          </a:p>
        </p:txBody>
      </p:sp>
    </p:spTree>
    <p:extLst>
      <p:ext uri="{BB962C8B-B14F-4D97-AF65-F5344CB8AC3E}">
        <p14:creationId xmlns:p14="http://schemas.microsoft.com/office/powerpoint/2010/main" val="21977158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5414" y="111095"/>
            <a:ext cx="11080266" cy="811851"/>
          </a:xfrm>
        </p:spPr>
        <p:txBody>
          <a:bodyPr>
            <a:normAutofit fontScale="90000"/>
          </a:bodyPr>
          <a:lstStyle/>
          <a:p>
            <a:r>
              <a:rPr lang="en-US" altLang="zh-CN" dirty="0"/>
              <a:t>CSI feedback – Time domain CSI prediction</a:t>
            </a:r>
            <a:endParaRPr lang="zh-CN" altLang="en-US" dirty="0"/>
          </a:p>
        </p:txBody>
      </p:sp>
      <p:sp>
        <p:nvSpPr>
          <p:cNvPr id="3" name="内容占位符 2"/>
          <p:cNvSpPr>
            <a:spLocks noGrp="1"/>
          </p:cNvSpPr>
          <p:nvPr>
            <p:ph idx="1"/>
          </p:nvPr>
        </p:nvSpPr>
        <p:spPr>
          <a:xfrm>
            <a:off x="75414" y="1093508"/>
            <a:ext cx="12028602" cy="5764491"/>
          </a:xfrm>
        </p:spPr>
        <p:txBody>
          <a:bodyPr>
            <a:normAutofit/>
          </a:bodyPr>
          <a:lstStyle/>
          <a:p>
            <a:pPr marL="91440" lvl="1" indent="-91440">
              <a:spcBef>
                <a:spcPts val="1200"/>
              </a:spcBef>
              <a:spcAft>
                <a:spcPts val="200"/>
              </a:spcAft>
              <a:buSzPct val="100000"/>
              <a:buFont typeface="Wingdings" panose="05000000000000000000" pitchFamily="2" charset="2"/>
              <a:buChar char="n"/>
            </a:pPr>
            <a:r>
              <a:rPr lang="en-US" altLang="zh-CN" sz="2400" dirty="0">
                <a:solidFill>
                  <a:schemeClr val="tx1"/>
                </a:solidFill>
              </a:rPr>
              <a:t>The following concerns on time domain CSI prediction using one-sided AI/ML model as a representative sub-use case need to be considered:</a:t>
            </a:r>
          </a:p>
          <a:p>
            <a:pPr lvl="1">
              <a:lnSpc>
                <a:spcPct val="120000"/>
              </a:lnSpc>
            </a:pPr>
            <a:r>
              <a:rPr lang="en-US" altLang="zh-CN" sz="1800" b="1" dirty="0">
                <a:solidFill>
                  <a:schemeClr val="tx1"/>
                </a:solidFill>
              </a:rPr>
              <a:t>Workload: </a:t>
            </a:r>
            <a:r>
              <a:rPr lang="en-US" altLang="zh-CN" sz="1800" dirty="0">
                <a:solidFill>
                  <a:schemeClr val="tx1"/>
                </a:solidFill>
              </a:rPr>
              <a:t>Both specification impact and simulation evaluation should be studied for time domain CSI prediction, which may make the workload be unaffordable due to limited TU in Rel-18 SI on AI/ML.</a:t>
            </a:r>
          </a:p>
          <a:p>
            <a:pPr lvl="1">
              <a:lnSpc>
                <a:spcPct val="120000"/>
              </a:lnSpc>
            </a:pPr>
            <a:r>
              <a:rPr lang="en-US" altLang="zh-CN" sz="1800" b="1" dirty="0">
                <a:solidFill>
                  <a:schemeClr val="tx1"/>
                </a:solidFill>
              </a:rPr>
              <a:t>Performance baseline: </a:t>
            </a:r>
            <a:r>
              <a:rPr lang="en-US" altLang="zh-CN" sz="1800" dirty="0">
                <a:solidFill>
                  <a:schemeClr val="tx1"/>
                </a:solidFill>
              </a:rPr>
              <a:t>The performance baseline should be Rel-18 MIMO CSI using time domain CSI prediction. However, the work item on Rel-18 MIMO CSI has not been finished.</a:t>
            </a:r>
          </a:p>
          <a:p>
            <a:pPr lvl="1">
              <a:lnSpc>
                <a:spcPct val="120000"/>
              </a:lnSpc>
            </a:pPr>
            <a:r>
              <a:rPr lang="en-US" altLang="zh-CN" sz="1800" b="1" dirty="0">
                <a:solidFill>
                  <a:schemeClr val="tx1"/>
                </a:solidFill>
              </a:rPr>
              <a:t>Collaboration level: </a:t>
            </a:r>
            <a:r>
              <a:rPr lang="en-US" altLang="zh-CN" sz="1800" dirty="0">
                <a:solidFill>
                  <a:schemeClr val="tx1"/>
                </a:solidFill>
              </a:rPr>
              <a:t>Time domain CSI prediction is sub-use case using one-sided AI/ML model which has been used by other sub-use case, e.g., time domain/ spatial domain beam prediction, or positioning. Since time domain/spatial domain beam prediction has been selected as a sub-use case in RAN1. It is not necessary to study the use case using one-sided model for CSI feedback from specification impact perspective.</a:t>
            </a:r>
          </a:p>
          <a:p>
            <a:pPr marL="201295" lvl="1" indent="0">
              <a:buNone/>
            </a:pPr>
            <a:endParaRPr lang="en-US" altLang="zh-CN" sz="1800" dirty="0"/>
          </a:p>
        </p:txBody>
      </p:sp>
    </p:spTree>
    <p:extLst>
      <p:ext uri="{BB962C8B-B14F-4D97-AF65-F5344CB8AC3E}">
        <p14:creationId xmlns:p14="http://schemas.microsoft.com/office/powerpoint/2010/main" val="13246538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5414" y="111095"/>
            <a:ext cx="11080266" cy="811851"/>
          </a:xfrm>
        </p:spPr>
        <p:txBody>
          <a:bodyPr>
            <a:normAutofit/>
          </a:bodyPr>
          <a:lstStyle/>
          <a:p>
            <a:r>
              <a:rPr lang="en-US" altLang="zh-CN" dirty="0"/>
              <a:t>CSI feedback – Conclusion</a:t>
            </a:r>
            <a:endParaRPr lang="zh-CN" altLang="en-US" dirty="0"/>
          </a:p>
        </p:txBody>
      </p:sp>
      <p:sp>
        <p:nvSpPr>
          <p:cNvPr id="3" name="内容占位符 2"/>
          <p:cNvSpPr>
            <a:spLocks noGrp="1"/>
          </p:cNvSpPr>
          <p:nvPr>
            <p:ph idx="1"/>
          </p:nvPr>
        </p:nvSpPr>
        <p:spPr>
          <a:xfrm>
            <a:off x="75414" y="1093509"/>
            <a:ext cx="12028602" cy="5580668"/>
          </a:xfrm>
        </p:spPr>
        <p:txBody>
          <a:bodyPr>
            <a:normAutofit/>
          </a:bodyPr>
          <a:lstStyle/>
          <a:p>
            <a:pPr algn="just"/>
            <a:r>
              <a:rPr lang="en-US" altLang="zh-CN" dirty="0"/>
              <a:t>Based on above observations and analyses, the following proposals on representative sub-use case for AI/ML based CSI feedback are given.</a:t>
            </a:r>
          </a:p>
          <a:p>
            <a:pPr lvl="1">
              <a:lnSpc>
                <a:spcPct val="100000"/>
              </a:lnSpc>
            </a:pPr>
            <a:r>
              <a:rPr lang="en-US" altLang="zh-CN" dirty="0"/>
              <a:t>Proposal 1: Spatial-frequency domain CSI compression using a two-sided AI/ML model is selected as a representative sub use case in Rel-18 SI on AI/ML.</a:t>
            </a:r>
          </a:p>
          <a:p>
            <a:pPr lvl="1">
              <a:lnSpc>
                <a:spcPct val="100000"/>
              </a:lnSpc>
            </a:pPr>
            <a:r>
              <a:rPr lang="en-US" altLang="zh-CN" dirty="0"/>
              <a:t>Proposal 2: Time domain CSI prediction should be studied with low priority in Rel-18 SI on AI/ML.</a:t>
            </a:r>
          </a:p>
        </p:txBody>
      </p:sp>
    </p:spTree>
    <p:extLst>
      <p:ext uri="{BB962C8B-B14F-4D97-AF65-F5344CB8AC3E}">
        <p14:creationId xmlns:p14="http://schemas.microsoft.com/office/powerpoint/2010/main" val="1969922430"/>
      </p:ext>
    </p:extLst>
  </p:cSld>
  <p:clrMapOvr>
    <a:masterClrMapping/>
  </p:clrMapOvr>
</p:sld>
</file>

<file path=ppt/theme/theme1.xml><?xml version="1.0" encoding="utf-8"?>
<a:theme xmlns:a="http://schemas.openxmlformats.org/drawingml/2006/main" name="回顾">
  <a:themeElements>
    <a:clrScheme name="橙色">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回顾">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回顾">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951</TotalTime>
  <Words>3327</Words>
  <Application>Microsoft Office PowerPoint</Application>
  <PresentationFormat>宽屏</PresentationFormat>
  <Paragraphs>421</Paragraphs>
  <Slides>26</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26</vt:i4>
      </vt:variant>
    </vt:vector>
  </HeadingPairs>
  <TitlesOfParts>
    <vt:vector size="40" baseType="lpstr">
      <vt:lpstr>Arial Unicode MS</vt:lpstr>
      <vt:lpstr>Batang</vt:lpstr>
      <vt:lpstr>等线</vt:lpstr>
      <vt:lpstr>楷体</vt:lpstr>
      <vt:lpstr>宋体</vt:lpstr>
      <vt:lpstr>Arial</vt:lpstr>
      <vt:lpstr>Calibri</vt:lpstr>
      <vt:lpstr>Calibri Light</vt:lpstr>
      <vt:lpstr>Courier New</vt:lpstr>
      <vt:lpstr>Symbol</vt:lpstr>
      <vt:lpstr>Times</vt:lpstr>
      <vt:lpstr>Times New Roman</vt:lpstr>
      <vt:lpstr>Wingdings</vt:lpstr>
      <vt:lpstr>回顾</vt:lpstr>
      <vt:lpstr>Discussion on  representative sub-use case for AI/ML in NR air interface</vt:lpstr>
      <vt:lpstr>Background </vt:lpstr>
      <vt:lpstr>CSI feedback – Sub-use case in RAN1</vt:lpstr>
      <vt:lpstr>CSI feedback – Evaluation for CSI compression </vt:lpstr>
      <vt:lpstr>CSI feedback – Collaboration level</vt:lpstr>
      <vt:lpstr>CSI feedback – Potential specification impact</vt:lpstr>
      <vt:lpstr>CSI feedback – Feasibility</vt:lpstr>
      <vt:lpstr>CSI feedback – Time domain CSI prediction</vt:lpstr>
      <vt:lpstr>CSI feedback – Conclusion</vt:lpstr>
      <vt:lpstr>Beam management- Sub use cases for study </vt:lpstr>
      <vt:lpstr>Beam management- Performance for BM-case1</vt:lpstr>
      <vt:lpstr>PowerPoint 演示文稿</vt:lpstr>
      <vt:lpstr>PowerPoint 演示文稿</vt:lpstr>
      <vt:lpstr>PowerPoint 演示文稿</vt:lpstr>
      <vt:lpstr>PowerPoint 演示文稿</vt:lpstr>
      <vt:lpstr>Beam management- Potential spec impact</vt:lpstr>
      <vt:lpstr>PowerPoint 演示文稿</vt:lpstr>
      <vt:lpstr>AI-based positioning—Situation in RAN1</vt:lpstr>
      <vt:lpstr>AI-based positioning—Performance gain</vt:lpstr>
      <vt:lpstr>AI-based positioning—Collaboration level </vt:lpstr>
      <vt:lpstr>AI-based positioning-Feasibility(1/2) </vt:lpstr>
      <vt:lpstr>AI-based positioning-Feasibility(2/2) </vt:lpstr>
      <vt:lpstr>AI-based positioning-Potential specification impact </vt:lpstr>
      <vt:lpstr>AI-based positioning-Conclusion </vt:lpstr>
      <vt:lpstr>Summary of the proposals </vt:lpstr>
      <vt:lpstr>Thanks</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Xiaomi's views for RAN#98-e</dc:title>
  <dc:creator>Microsoft</dc:creator>
  <cp:lastModifiedBy>mi</cp:lastModifiedBy>
  <cp:revision>146</cp:revision>
  <dcterms:created xsi:type="dcterms:W3CDTF">2022-11-29T02:48:25Z</dcterms:created>
  <dcterms:modified xsi:type="dcterms:W3CDTF">2022-12-05T06:38:01Z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WM0590babbcacb41798a893ea8af3f1e99">
    <vt:lpwstr>CWM1Bu6r+WSazsUfjIoFcIk/FI+pBv/fV+7MfpP1nVb9FFR4HDpvPF6XiNre6wzu+bu3h30ufW/i00yOrDaCJneOg==</vt:lpwstr>
  </property>
  <property fmtid="{D5CDD505-2E9C-101B-9397-08002B2CF9AE}" pid="3" name="CWMe50c1ef6c64b46e7b29bc816992fb9a1">
    <vt:lpwstr>CWMp6/KW5AkdVo1VvNvn5vU6x+5LXFRZP0UcdD5r+vU/vDWhYwmJ4+feX+iyk9uBX6/q2IsPNBx/LHkz90I7sjI6Q==</vt:lpwstr>
  </property>
  <property fmtid="{D5CDD505-2E9C-101B-9397-08002B2CF9AE}" pid="4" name="KSOProductBuildVer">
    <vt:lpwstr>2052-0.0.0.0</vt:lpwstr>
  </property>
  <property fmtid="{D5CDD505-2E9C-101B-9397-08002B2CF9AE}" pid="5" name="fileWhereFroms">
    <vt:lpwstr>PpjeLB1gRN0lwrPqMaCTkgbUwkHVa51vQW1Q2cGhNPeiEyLS2HA6mj1caQZ90R8lFo/iVX6V3FL6fqmPcGZbbbfsqR/btSePzlz8Lwyn2DmNAoZGtmF40jEfW0m/ZEZ8BPjJd4Bltuvj46kIB7CgraFSiKg7/a8i1T9TipChYUloVQEbagzdzh3rORpNi4OtJh2Uj3zf6hfv8u9/B0YrdkfZmfxtWzb9f7CDO10SvC9ueNfxCCGVlOuiNqluo/8</vt:lpwstr>
  </property>
</Properties>
</file>