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90" r:id="rId3"/>
    <p:sldId id="322" r:id="rId5"/>
    <p:sldId id="347" r:id="rId6"/>
    <p:sldId id="351" r:id="rId7"/>
    <p:sldId id="346" r:id="rId8"/>
    <p:sldId id="293" r:id="rId9"/>
  </p:sldIdLst>
  <p:sldSz cx="12190095" cy="6859270"/>
  <p:notesSz cx="6858000" cy="9144000"/>
  <p:custDataLst>
    <p:tags r:id="rId13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indent="-1511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indent="-3035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indent="-4559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indent="-6083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88" autoAdjust="0"/>
    <p:restoredTop sz="94103" autoAdjust="0"/>
  </p:normalViewPr>
  <p:slideViewPr>
    <p:cSldViewPr snapToGrid="0">
      <p:cViewPr varScale="1">
        <p:scale>
          <a:sx n="82" d="100"/>
          <a:sy n="82" d="100"/>
        </p:scale>
        <p:origin x="1032" y="24"/>
      </p:cViewPr>
      <p:guideLst>
        <p:guide orient="horz" pos="2130"/>
        <p:guide pos="383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7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C6BEBE5-1D2E-4BBB-B5B5-B5B0DDA0484F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4E9BCF5-12D1-4D51-BB26-20A5554EDFD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endParaRPr lang="en-US" altLang="zh-CN" u="none" dirty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r>
              <a:rPr lang="en-US" altLang="zh-CN" dirty="0">
                <a:ea typeface="宋体" panose="02010600030101010101" pitchFamily="2" charset="-122"/>
              </a:rPr>
              <a:t>(2022-3)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sp>
        <p:nvSpPr>
          <p:cNvPr id="2150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2F29BB-4B58-48F0-8816-507D728BD8A0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2109C-B8F2-45FB-BCEC-95E3A0D8993E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6885C-24B6-4E1E-8492-16D36C584FA6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802C2-E10E-49A8-8A3E-31E7DD595A64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D7B6F-1070-41B6-A8A6-1C1D30145B6C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7804F-C22F-4105-B851-BB69C5DFCE82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E04E12-DEE3-41B9-AD38-8CF39C660169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21EFE-4BC2-495B-900A-501AA63EF991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DF91A-2561-4F59-AF99-6D7034613CDA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37606-E014-4704-BCFA-F34B12E08119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rtlCol="0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lvl="0"/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95A0F-A7F1-4B44-83DC-2C3B4A18B875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F129759E-47CE-4A4C-B3CD-32BD4A364F0F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.xml"/><Relationship Id="rId3" Type="http://schemas.openxmlformats.org/officeDocument/2006/relationships/image" Target="../media/image2.e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1395730" y="1885950"/>
            <a:ext cx="9335135" cy="2337435"/>
          </a:xfrm>
        </p:spPr>
        <p:txBody>
          <a:bodyPr anchor="ctr"/>
          <a:lstStyle/>
          <a:p>
            <a:pPr eaLnBrk="1" hangingPunct="1">
              <a:lnSpc>
                <a:spcPts val="6280"/>
              </a:lnSpc>
              <a:defRPr/>
            </a:pPr>
            <a:r>
              <a:rPr lang="en-US" altLang="zh-CN" sz="2800" dirty="0">
                <a:latin typeface="+mn-lt"/>
              </a:rPr>
              <a:t>Discussion on device compliance to 3GPP specifications</a:t>
            </a:r>
            <a:endParaRPr lang="en-US" altLang="zh-CN" sz="2800" dirty="0">
              <a:latin typeface="+mn-lt"/>
            </a:endParaRPr>
          </a:p>
        </p:txBody>
      </p:sp>
      <p:sp>
        <p:nvSpPr>
          <p:cNvPr id="4098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215900" y="4736465"/>
            <a:ext cx="11703050" cy="1524635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dirty="0"/>
              <a:t>CMCC, </a:t>
            </a:r>
            <a:r>
              <a:rPr lang="en-US" altLang="zh-CN" sz="2800" dirty="0">
                <a:sym typeface="+mn-ea"/>
              </a:rPr>
              <a:t>Telecom Italia, ZTE</a:t>
            </a:r>
            <a:r>
              <a:rPr lang="en-US" altLang="zh-CN" sz="2800" dirty="0">
                <a:solidFill>
                  <a:schemeClr val="tx1"/>
                </a:solidFill>
                <a:sym typeface="+mn-ea"/>
              </a:rPr>
              <a:t> </a:t>
            </a:r>
            <a:endParaRPr lang="en-US" altLang="zh-CN" sz="280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4099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GB" altLang="zh-CN" sz="2400" b="1" dirty="0"/>
              <a:t>3GPP TSG</a:t>
            </a:r>
            <a:r>
              <a:rPr lang="en-US" altLang="en-GB" sz="2400" b="1" dirty="0"/>
              <a:t> </a:t>
            </a:r>
            <a:r>
              <a:rPr lang="en-GB" altLang="zh-CN" sz="2400" b="1" dirty="0"/>
              <a:t>RAN Meeting #</a:t>
            </a:r>
            <a:r>
              <a:rPr lang="en-US" altLang="en-GB" sz="2400" b="1" dirty="0"/>
              <a:t>9</a:t>
            </a:r>
            <a:r>
              <a:rPr lang="en-US" sz="2400" b="1" dirty="0"/>
              <a:t>8e</a:t>
            </a:r>
            <a:r>
              <a:rPr lang="en-US" sz="2400" kern="0" dirty="0"/>
              <a:t> 						      </a:t>
            </a:r>
            <a:r>
              <a:rPr lang="en-US" altLang="zh-CN" sz="2400" b="1" dirty="0">
                <a:solidFill>
                  <a:schemeClr val="tx1"/>
                </a:solidFill>
              </a:rPr>
              <a:t>RP-22</a:t>
            </a:r>
            <a:r>
              <a:rPr lang="en-US" altLang="zh-CN" sz="2400" b="1" dirty="0"/>
              <a:t>3071</a:t>
            </a:r>
            <a:endParaRPr lang="en-US" altLang="zh-CN" sz="2400" b="1" dirty="0"/>
          </a:p>
          <a:p>
            <a:pPr>
              <a:lnSpc>
                <a:spcPct val="100000"/>
              </a:lnSpc>
              <a:defRPr/>
            </a:pPr>
            <a:r>
              <a:rPr lang="en-US" altLang="en-GB" sz="2400" b="1" dirty="0"/>
              <a:t>Electronic Meeting</a:t>
            </a:r>
            <a:r>
              <a:rPr lang="en-GB" altLang="zh-CN" sz="2400" b="1" dirty="0"/>
              <a:t>,</a:t>
            </a:r>
            <a:r>
              <a:rPr lang="en-US" altLang="en-GB" sz="2400" b="1" dirty="0"/>
              <a:t> December 12</a:t>
            </a:r>
            <a:r>
              <a:rPr lang="en-GB" altLang="zh-CN" sz="2400" b="1" dirty="0"/>
              <a:t> – </a:t>
            </a:r>
            <a:r>
              <a:rPr lang="en-US" altLang="en-GB" sz="2400" b="1" dirty="0"/>
              <a:t>16,</a:t>
            </a:r>
            <a:r>
              <a:rPr lang="en-GB" altLang="zh-CN" sz="2400" b="1" dirty="0"/>
              <a:t> 202</a:t>
            </a:r>
            <a:r>
              <a:rPr lang="en-US" altLang="en-GB" sz="2400" b="1" dirty="0"/>
              <a:t>2</a:t>
            </a:r>
            <a:endParaRPr lang="en-US" altLang="en-GB" sz="2400" b="1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3556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>
                <a:solidFill>
                  <a:schemeClr val="tx1"/>
                </a:solidFill>
              </a:rPr>
              <a:t>A general solution to identify non-3GPP-compliant devices is needed</a:t>
            </a:r>
            <a:endParaRPr lang="en-US" altLang="zh-CN" sz="3200" b="1" dirty="0">
              <a:solidFill>
                <a:schemeClr val="tx1"/>
              </a:solidFill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/>
          </a:p>
        </p:txBody>
      </p:sp>
      <p:sp>
        <p:nvSpPr>
          <p:cNvPr id="2" name="文本框 1"/>
          <p:cNvSpPr txBox="1"/>
          <p:nvPr/>
        </p:nvSpPr>
        <p:spPr>
          <a:xfrm>
            <a:off x="200025" y="790575"/>
            <a:ext cx="11749405" cy="3797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latinLnBrk="0" hangingPunct="1">
              <a:lnSpc>
                <a:spcPts val="35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  <a:sym typeface="+mn-ea"/>
              </a:rPr>
              <a:t> </a:t>
            </a:r>
            <a:r>
              <a:rPr lang="en-US" altLang="zh-CN" sz="2400" b="1" dirty="0">
                <a:latin typeface="+mn-lt"/>
                <a:sym typeface="+mn-ea"/>
              </a:rPr>
              <a:t>Observation 1</a:t>
            </a:r>
            <a:r>
              <a:rPr lang="en-US" altLang="zh-CN" sz="2400" dirty="0">
                <a:latin typeface="+mn-lt"/>
                <a:sym typeface="+mn-ea"/>
              </a:rPr>
              <a:t>: </a:t>
            </a:r>
            <a:endParaRPr lang="en-US" altLang="zh-CN" sz="2400" dirty="0">
              <a:latin typeface="+mn-lt"/>
              <a:sym typeface="+mn-ea"/>
            </a:endParaRPr>
          </a:p>
          <a:p>
            <a:pPr lvl="1" eaLnBrk="1" latinLnBrk="0" hangingPunct="1">
              <a:lnSpc>
                <a:spcPts val="35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  <a:sym typeface="+mn-ea"/>
              </a:rPr>
              <a:t>As indicated in [1],</a:t>
            </a:r>
            <a:r>
              <a:rPr lang="en-US" altLang="zh-CN" sz="2400" b="1" dirty="0">
                <a:latin typeface="+mn-lt"/>
                <a:sym typeface="+mn-ea"/>
              </a:rPr>
              <a:t> </a:t>
            </a:r>
            <a:r>
              <a:rPr lang="en-US" altLang="zh-CN" sz="2400" dirty="0">
                <a:latin typeface="+mn-lt"/>
                <a:sym typeface="+mn-ea"/>
              </a:rPr>
              <a:t>a general solution is expected by operators to identify the non-3GPP-compliant devices unknown to the network. </a:t>
            </a:r>
            <a:endParaRPr lang="en-US" altLang="zh-CN" sz="2400" dirty="0">
              <a:latin typeface="+mn-lt"/>
              <a:sym typeface="+mn-ea"/>
            </a:endParaRPr>
          </a:p>
          <a:p>
            <a:pPr lvl="1" eaLnBrk="1" latinLnBrk="0" hangingPunct="1">
              <a:lnSpc>
                <a:spcPts val="35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  <a:sym typeface="+mn-ea"/>
              </a:rPr>
              <a:t> </a:t>
            </a:r>
            <a:r>
              <a:rPr lang="en-US" altLang="zh-CN" sz="2400" dirty="0">
                <a:latin typeface="+mn-lt"/>
                <a:sym typeface="+mn-ea"/>
              </a:rPr>
              <a:t>As indicated in [2], as for the non-3GPP-compliant devices need to be rejected or allowed, this is preferred to be operator depended. Operators can reject the non-3GPP-compliant devices, and also may allow the non-3GPP-compliant devices. </a:t>
            </a:r>
            <a:endParaRPr lang="en-US" altLang="zh-CN" sz="2400" dirty="0">
              <a:latin typeface="+mn-lt"/>
              <a:sym typeface="+mn-ea"/>
            </a:endParaRPr>
          </a:p>
          <a:p>
            <a:pPr lvl="1" eaLnBrk="1" latinLnBrk="0" hangingPunct="1">
              <a:lnSpc>
                <a:spcPts val="35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  <a:sym typeface="+mn-ea"/>
              </a:rPr>
              <a:t> As proposed in [2], [1] is noted in chair notes and the related discussion can be continued and driven by contributions with more details of solutions.</a:t>
            </a:r>
            <a:endParaRPr lang="en-US" altLang="zh-CN" sz="2400" dirty="0">
              <a:latin typeface="+mn-lt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7975" y="4685665"/>
            <a:ext cx="11561445" cy="1886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latinLnBrk="0" hangingPunct="1">
              <a:lnSpc>
                <a:spcPts val="35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  <a:sym typeface="+mn-ea"/>
              </a:rPr>
              <a:t> </a:t>
            </a:r>
            <a:r>
              <a:rPr lang="en-US" altLang="zh-CN" sz="2400" b="1" dirty="0">
                <a:latin typeface="+mn-lt"/>
                <a:sym typeface="+mn-ea"/>
              </a:rPr>
              <a:t>Proposal 1</a:t>
            </a:r>
            <a:r>
              <a:rPr lang="en-US" altLang="zh-CN" sz="2400" dirty="0">
                <a:latin typeface="+mn-lt"/>
                <a:sym typeface="+mn-ea"/>
              </a:rPr>
              <a:t>: 3GPP to work out a solution to identify the non-3GPP-compliant devices </a:t>
            </a:r>
            <a:r>
              <a:rPr lang="en-US" altLang="zh-CN" sz="2400" dirty="0">
                <a:latin typeface="+mn-lt"/>
                <a:sym typeface="+mn-ea"/>
              </a:rPr>
              <a:t>for the interested bodies</a:t>
            </a:r>
            <a:r>
              <a:rPr lang="en-US" altLang="zh-CN" sz="2400" dirty="0">
                <a:latin typeface="+mn-lt"/>
                <a:sym typeface="+mn-ea"/>
              </a:rPr>
              <a:t>. The potential solution should focus on how to identify the non-3GPP-compliant devices, but not on whether operator should reject or allow the non-3GPP-compliant devices.</a:t>
            </a:r>
            <a:endParaRPr lang="en-US" altLang="zh-CN" sz="2400" u="sng" dirty="0">
              <a:latin typeface="+mn-lt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53695" y="254635"/>
            <a:ext cx="11836400" cy="727710"/>
          </a:xfrm>
        </p:spPr>
        <p:txBody>
          <a:bodyPr/>
          <a:lstStyle/>
          <a:p>
            <a:pPr eaLnBrk="1" hangingPunct="1"/>
            <a:r>
              <a:rPr lang="en-US" altLang="zh-CN" sz="3200" b="1" dirty="0">
                <a:solidFill>
                  <a:schemeClr val="tx1"/>
                </a:solidFill>
              </a:rPr>
              <a:t>The testing/conformance/regulatory bodies can be involved</a:t>
            </a:r>
            <a:endParaRPr lang="en-US" altLang="zh-CN" sz="3200" b="1" dirty="0">
              <a:solidFill>
                <a:schemeClr val="tx1"/>
              </a:solidFill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/>
          </a:p>
        </p:txBody>
      </p:sp>
      <p:sp>
        <p:nvSpPr>
          <p:cNvPr id="2" name="文本框 1"/>
          <p:cNvSpPr txBox="1"/>
          <p:nvPr/>
        </p:nvSpPr>
        <p:spPr>
          <a:xfrm>
            <a:off x="200025" y="1042670"/>
            <a:ext cx="1174940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latinLnBrk="0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  <a:sym typeface="+mn-ea"/>
              </a:rPr>
              <a:t> </a:t>
            </a:r>
            <a:r>
              <a:rPr lang="en-US" altLang="zh-CN" sz="2400" b="1" dirty="0">
                <a:latin typeface="+mn-lt"/>
                <a:sym typeface="+mn-ea"/>
              </a:rPr>
              <a:t>Observation 2</a:t>
            </a:r>
            <a:r>
              <a:rPr lang="en-US" altLang="zh-CN" sz="2400" dirty="0">
                <a:latin typeface="+mn-lt"/>
                <a:sym typeface="+mn-ea"/>
              </a:rPr>
              <a:t>: </a:t>
            </a:r>
            <a:endParaRPr lang="en-US" altLang="zh-CN" sz="2400" dirty="0">
              <a:latin typeface="+mn-lt"/>
              <a:sym typeface="+mn-ea"/>
            </a:endParaRPr>
          </a:p>
          <a:p>
            <a:pPr lvl="1" eaLnBrk="1" latinLnBrk="0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  <a:sym typeface="+mn-ea"/>
              </a:rPr>
              <a:t>As company indicated in [2], </a:t>
            </a:r>
            <a:r>
              <a:rPr lang="en-US" altLang="zh-CN" sz="2400" dirty="0">
                <a:latin typeface="+mn-lt"/>
                <a:sym typeface="+mn-ea"/>
              </a:rPr>
              <a:t>the devices which originated this issue are not certified and cannot be certified and are unknown to the network. To identify the non-certified devices can help to resolove this issue.</a:t>
            </a:r>
            <a:endParaRPr lang="en-US" altLang="zh-CN" sz="2400" dirty="0">
              <a:latin typeface="+mn-lt"/>
              <a:sym typeface="+mn-ea"/>
            </a:endParaRPr>
          </a:p>
          <a:p>
            <a:pPr lvl="1" eaLnBrk="1" latinLnBrk="0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  <a:sym typeface="+mn-ea"/>
              </a:rPr>
              <a:t> As company suggested in [2], the proponents should co-ordinate with the testing/conformance/regulatory authorities in terms of understanding the device’s abilities.</a:t>
            </a:r>
            <a:endParaRPr lang="en-US" altLang="zh-CN" sz="2400" dirty="0">
              <a:latin typeface="+mn-lt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6225" y="3923030"/>
            <a:ext cx="11561445" cy="28994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latinLnBrk="0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  <a:sym typeface="+mn-ea"/>
              </a:rPr>
              <a:t> </a:t>
            </a:r>
            <a:r>
              <a:rPr lang="en-US" altLang="zh-CN" sz="2400" b="1" dirty="0">
                <a:latin typeface="+mn-lt"/>
                <a:sym typeface="+mn-ea"/>
              </a:rPr>
              <a:t>Proposal 2</a:t>
            </a:r>
            <a:r>
              <a:rPr lang="en-US" altLang="zh-CN" sz="2400" dirty="0">
                <a:latin typeface="+mn-lt"/>
                <a:sym typeface="+mn-ea"/>
              </a:rPr>
              <a:t>:  3GPP to co-operate with certification bodies (e.g. GCF) to work out a solution to enable networks to identify the non-certified devices or non-3GPP-compliant devices. </a:t>
            </a:r>
            <a:r>
              <a:rPr lang="en-US" altLang="zh-CN" sz="2400" dirty="0">
                <a:latin typeface="+mn-lt"/>
                <a:sym typeface="+mn-ea"/>
              </a:rPr>
              <a:t>The potential solution could be </a:t>
            </a:r>
            <a:endParaRPr lang="en-US" altLang="zh-CN" sz="2400" dirty="0">
              <a:latin typeface="+mn-lt"/>
              <a:sym typeface="+mn-ea"/>
            </a:endParaRPr>
          </a:p>
          <a:p>
            <a:pPr lvl="1" eaLnBrk="1" latinLnBrk="0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  <a:sym typeface="+mn-ea"/>
              </a:rPr>
              <a:t>network to send UE certification reference number to the certification bodies (e.g. GCF)</a:t>
            </a:r>
            <a:endParaRPr lang="en-US" altLang="zh-CN" sz="2400" dirty="0">
              <a:latin typeface="+mn-lt"/>
              <a:sym typeface="+mn-ea"/>
            </a:endParaRPr>
          </a:p>
          <a:p>
            <a:pPr lvl="1" eaLnBrk="1" latinLnBrk="0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  <a:sym typeface="+mn-ea"/>
              </a:rPr>
              <a:t>certification bodies to authenticate whether the UE has passed the certification and send success/failure results to network</a:t>
            </a:r>
            <a:endParaRPr lang="en-US" altLang="zh-CN" sz="2400" dirty="0">
              <a:latin typeface="+mn-lt"/>
              <a:sym typeface="+mn-ea"/>
            </a:endParaRPr>
          </a:p>
          <a:p>
            <a:pPr lvl="0" indent="0" eaLnBrk="1" latinLnBrk="0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2400" dirty="0">
                <a:latin typeface="+mn-lt"/>
                <a:sym typeface="+mn-ea"/>
              </a:rPr>
              <a:t>The procedures above can be implemented after or before UE registration completed. </a:t>
            </a:r>
            <a:endParaRPr lang="en-US" altLang="zh-CN" sz="2400" u="sng" dirty="0">
              <a:latin typeface="+mn-lt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127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>
                <a:solidFill>
                  <a:schemeClr val="tx1"/>
                </a:solidFill>
              </a:rPr>
              <a:t>An example solution for Proposal 2</a:t>
            </a:r>
            <a:endParaRPr lang="en-US" altLang="zh-CN" sz="3200" b="1" dirty="0">
              <a:solidFill>
                <a:schemeClr val="tx1"/>
              </a:solidFill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/>
          </a:p>
        </p:txBody>
      </p:sp>
      <p:sp>
        <p:nvSpPr>
          <p:cNvPr id="9" name="文本框 8"/>
          <p:cNvSpPr txBox="1"/>
          <p:nvPr/>
        </p:nvSpPr>
        <p:spPr>
          <a:xfrm>
            <a:off x="7302500" y="2328545"/>
            <a:ext cx="4748530" cy="21304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latinLnBrk="0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  <a:sym typeface="+mn-ea"/>
              </a:rPr>
              <a:t> </a:t>
            </a:r>
            <a:r>
              <a:rPr lang="en-US" altLang="zh-CN" sz="2400" b="1" dirty="0">
                <a:latin typeface="+mn-lt"/>
                <a:sym typeface="+mn-ea"/>
              </a:rPr>
              <a:t>UCA Server</a:t>
            </a:r>
            <a:r>
              <a:rPr lang="en-US" altLang="zh-CN" sz="2400" dirty="0">
                <a:latin typeface="+mn-lt"/>
                <a:sym typeface="+mn-ea"/>
              </a:rPr>
              <a:t>: </a:t>
            </a:r>
            <a:r>
              <a:rPr lang="en-US" altLang="zh-CN" sz="2000" dirty="0">
                <a:latin typeface="+mn-lt"/>
                <a:sym typeface="+mn-ea"/>
              </a:rPr>
              <a:t>UE-Certification Authentication Server (e.g. GCF Server), used to store the certification information</a:t>
            </a:r>
            <a:endParaRPr lang="en-US" altLang="zh-CN" sz="2000" dirty="0">
              <a:latin typeface="+mn-lt"/>
              <a:sym typeface="+mn-ea"/>
            </a:endParaRPr>
          </a:p>
          <a:p>
            <a:pPr eaLnBrk="1" latinLnBrk="0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b="1" dirty="0">
                <a:latin typeface="+mn-lt"/>
                <a:sym typeface="+mn-ea"/>
              </a:rPr>
              <a:t> UCA Function</a:t>
            </a:r>
            <a:r>
              <a:rPr lang="en-US" altLang="zh-CN" sz="2400" dirty="0">
                <a:latin typeface="+mn-lt"/>
                <a:sym typeface="+mn-ea"/>
              </a:rPr>
              <a:t>: </a:t>
            </a:r>
            <a:r>
              <a:rPr lang="en-US" altLang="zh-CN" sz="2000" dirty="0">
                <a:latin typeface="+mn-lt"/>
                <a:sym typeface="+mn-ea"/>
              </a:rPr>
              <a:t>UE-Certification Authentication Function Unit, to help to route to the target UCA Server</a:t>
            </a:r>
            <a:endParaRPr lang="en-US" altLang="zh-CN" sz="2000" dirty="0">
              <a:latin typeface="+mn-lt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9705" y="6357620"/>
            <a:ext cx="11561445" cy="514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1" latinLnBrk="0" hangingPunct="1">
              <a:lnSpc>
                <a:spcPts val="33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b="1" dirty="0">
                <a:latin typeface="+mn-lt"/>
                <a:sym typeface="+mn-ea"/>
              </a:rPr>
              <a:t> Proposal 3</a:t>
            </a:r>
            <a:r>
              <a:rPr lang="en-US" altLang="zh-CN" sz="2400" dirty="0">
                <a:latin typeface="+mn-lt"/>
                <a:sym typeface="+mn-ea"/>
              </a:rPr>
              <a:t>: RP to send LS to SA2/SA3 to evaluate the feasibility of Proposal 2.</a:t>
            </a:r>
            <a:endParaRPr lang="en-US" altLang="zh-CN" sz="2400" u="sng" dirty="0">
              <a:latin typeface="+mn-lt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302500" y="865505"/>
            <a:ext cx="4646930" cy="1463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1" latinLnBrk="0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b="1" dirty="0">
                <a:latin typeface="+mn-lt"/>
                <a:sym typeface="+mn-ea"/>
              </a:rPr>
              <a:t> UCA</a:t>
            </a:r>
            <a:r>
              <a:rPr lang="en-US" altLang="zh-CN" sz="2400" dirty="0">
                <a:latin typeface="+mn-lt"/>
                <a:sym typeface="+mn-ea"/>
              </a:rPr>
              <a:t>:</a:t>
            </a:r>
            <a:r>
              <a:rPr lang="en-US" altLang="zh-CN" sz="2400" b="1" dirty="0">
                <a:latin typeface="+mn-lt"/>
                <a:sym typeface="+mn-ea"/>
              </a:rPr>
              <a:t> </a:t>
            </a:r>
            <a:r>
              <a:rPr lang="en-US" altLang="zh-CN" sz="2000" dirty="0">
                <a:latin typeface="+mn-lt"/>
                <a:sym typeface="+mn-ea"/>
              </a:rPr>
              <a:t>UE-Certification Authentication</a:t>
            </a:r>
            <a:endParaRPr lang="en-US" altLang="zh-CN" sz="2400" dirty="0">
              <a:latin typeface="+mn-lt"/>
              <a:sym typeface="+mn-ea"/>
            </a:endParaRPr>
          </a:p>
          <a:p>
            <a:pPr eaLnBrk="1" latinLnBrk="0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  <a:sym typeface="+mn-ea"/>
              </a:rPr>
              <a:t> </a:t>
            </a:r>
            <a:r>
              <a:rPr lang="en-US" altLang="zh-CN" sz="2400" b="1" dirty="0">
                <a:latin typeface="+mn-lt"/>
                <a:sym typeface="+mn-ea"/>
              </a:rPr>
              <a:t>UCA ID</a:t>
            </a:r>
            <a:r>
              <a:rPr lang="en-US" altLang="zh-CN" sz="2400" dirty="0">
                <a:latin typeface="+mn-lt"/>
                <a:sym typeface="+mn-ea"/>
              </a:rPr>
              <a:t>: </a:t>
            </a:r>
            <a:r>
              <a:rPr lang="en-US" altLang="zh-CN" sz="2000" dirty="0">
                <a:latin typeface="+mn-lt"/>
                <a:sym typeface="+mn-ea"/>
              </a:rPr>
              <a:t>UE-Certification Authentication ID, the index for the certification activities in certification body, e.g. REF in GCF</a:t>
            </a:r>
            <a:endParaRPr lang="en-US" altLang="zh-CN" sz="2000" dirty="0">
              <a:latin typeface="+mn-lt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5765" y="4598670"/>
            <a:ext cx="10922635" cy="1769110"/>
          </a:xfrm>
          <a:prstGeom prst="rect">
            <a:avLst/>
          </a:prstGeom>
        </p:spPr>
      </p:pic>
      <p:graphicFrame>
        <p:nvGraphicFramePr>
          <p:cNvPr id="2" name="对象 1"/>
          <p:cNvGraphicFramePr/>
          <p:nvPr/>
        </p:nvGraphicFramePr>
        <p:xfrm>
          <a:off x="-598170" y="795020"/>
          <a:ext cx="7910195" cy="3727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2" imgW="6781165" imgH="3173095" progId="Visio.Drawing.11">
                  <p:embed/>
                </p:oleObj>
              </mc:Choice>
              <mc:Fallback>
                <p:oleObj name="" r:id="rId2" imgW="6781165" imgH="3173095" progId="Visio.Drawing.11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-598170" y="795020"/>
                        <a:ext cx="7910195" cy="3727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4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标题 1"/>
          <p:cNvSpPr>
            <a:spLocks noGrp="1"/>
          </p:cNvSpPr>
          <p:nvPr>
            <p:ph type="title"/>
          </p:nvPr>
        </p:nvSpPr>
        <p:spPr>
          <a:xfrm>
            <a:off x="425657" y="7937"/>
            <a:ext cx="11576566" cy="1325439"/>
          </a:xfrm>
        </p:spPr>
        <p:txBody>
          <a:bodyPr vert="horz" wrap="square" lIns="121905" tIns="60952" rIns="121905" bIns="60952" anchor="ctr" anchorCtr="0"/>
          <a:p>
            <a:pPr eaLnBrk="1" hangingPunct="1"/>
            <a:r>
              <a:rPr lang="en-US" altLang="zh-CN" sz="3600" b="1" dirty="0">
                <a:ea typeface="宋体" panose="02010600030101010101" pitchFamily="2" charset="-122"/>
              </a:rPr>
              <a:t>Reference</a:t>
            </a:r>
            <a:endParaRPr lang="en-US" altLang="zh-CN" sz="3600" b="1" dirty="0">
              <a:ea typeface="宋体" panose="02010600030101010101" pitchFamily="2" charset="-122"/>
            </a:endParaRPr>
          </a:p>
        </p:txBody>
      </p:sp>
      <p:sp>
        <p:nvSpPr>
          <p:cNvPr id="10243" name="内容占位符 2"/>
          <p:cNvSpPr>
            <a:spLocks noGrp="1"/>
          </p:cNvSpPr>
          <p:nvPr>
            <p:ph idx="1"/>
          </p:nvPr>
        </p:nvSpPr>
        <p:spPr>
          <a:xfrm>
            <a:off x="532011" y="1104798"/>
            <a:ext cx="11140044" cy="5574784"/>
          </a:xfrm>
        </p:spPr>
        <p:txBody>
          <a:bodyPr vert="horz" wrap="square" lIns="121905" tIns="60952" rIns="121905" bIns="60952" anchor="t" anchorCtr="0"/>
          <a:p>
            <a:pPr marL="0" marR="0" lvl="0" algn="l" defTabSz="4572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400" dirty="0">
                <a:ea typeface="宋体" panose="02010600030101010101" pitchFamily="2" charset="-122"/>
              </a:rPr>
              <a:t>[1] RP-222163 </a:t>
            </a:r>
            <a:r>
              <a:rPr lang="en-US" altLang="zh-CN" sz="2400" dirty="0">
                <a:ea typeface="宋体" panose="02010600030101010101" pitchFamily="2" charset="-122"/>
                <a:sym typeface="+mn-ea"/>
              </a:rPr>
              <a:t>On device compliance to 3GPP specifications; Telecom Italia, Telefonica, Orange, Bouygues Telecom; RAN#97e September 12-16, 2022.</a:t>
            </a:r>
            <a:endParaRPr kumimoji="0" lang="en-US" altLang="zh-CN" sz="2400" i="0" u="none" strike="noStrike" kern="1200" cap="none" spc="0" normalizeH="0" baseline="0" dirty="0">
              <a:latin typeface="+mn-lt"/>
              <a:ea typeface="宋体" panose="02010600030101010101" pitchFamily="2" charset="-122"/>
            </a:endParaRPr>
          </a:p>
          <a:p>
            <a:pPr marL="0" marR="0" lvl="0" algn="l" defTabSz="4572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400" dirty="0">
                <a:ea typeface="宋体" panose="02010600030101010101" pitchFamily="2" charset="-122"/>
                <a:sym typeface="+mn-ea"/>
              </a:rPr>
              <a:t>[2] RP-222562 [97e-02-DevCompliance]</a:t>
            </a:r>
            <a:r>
              <a:rPr lang="en-US" altLang="zh-CN" sz="2400" dirty="0">
                <a:ea typeface="宋体" panose="02010600030101010101" pitchFamily="2" charset="-122"/>
                <a:sym typeface="+mn-ea"/>
              </a:rPr>
              <a:t>; RAN#97e September 12-16, 2022</a:t>
            </a:r>
            <a:r>
              <a:rPr lang="en-US" altLang="zh-CN" sz="2400" dirty="0">
                <a:ea typeface="宋体" panose="02010600030101010101" pitchFamily="2" charset="-122"/>
              </a:rPr>
              <a:t>.</a:t>
            </a:r>
            <a:endParaRPr lang="en-US" altLang="zh-CN" sz="2400" dirty="0">
              <a:ea typeface="宋体" panose="02010600030101010101" pitchFamily="2" charset="-122"/>
            </a:endParaRPr>
          </a:p>
        </p:txBody>
      </p:sp>
      <p:sp>
        <p:nvSpPr>
          <p:cNvPr id="10244" name="RS_Classification_Standard"/>
          <p:cNvSpPr txBox="1"/>
          <p:nvPr/>
        </p:nvSpPr>
        <p:spPr>
          <a:xfrm>
            <a:off x="12035558" y="6291623"/>
            <a:ext cx="278130" cy="210820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192" tIns="36826" rIns="76192" bIns="36826" anchor="ctr" anchorCtr="0">
            <a:spAutoFit/>
          </a:bodyPr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2"/>
          <p:cNvSpPr>
            <a:spLocks noGrp="1" noChangeArrowheads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/>
          <a:lstStyle/>
          <a:p>
            <a:pPr eaLnBrk="1" hangingPunct="1"/>
            <a:r>
              <a:rPr lang="en-US" altLang="zh-CN" sz="6000"/>
              <a:t>Thank you!</a:t>
            </a:r>
            <a:endParaRPr lang="en-US" altLang="zh-CN" sz="6000"/>
          </a:p>
        </p:txBody>
      </p:sp>
      <p:sp>
        <p:nvSpPr>
          <p:cNvPr id="20482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RS_CLASSIFICATIONID" val="0"/>
  <p:tag name="RS_CLASSIFICATION" val="UNRESTRICTED"/>
</p:tagLst>
</file>

<file path=ppt/tags/tag2.xml><?xml version="1.0" encoding="utf-8"?>
<p:tagLst xmlns:p="http://schemas.openxmlformats.org/presentationml/2006/main">
  <p:tag name="RS_CLASSIFICATIONID" val="0"/>
  <p:tag name="RS_CLASSIFICATION" val="UNRESTRICTED"/>
</p:tagLst>
</file>

<file path=ppt/tags/tag3.xml><?xml version="1.0" encoding="utf-8"?>
<p:tagLst xmlns:p="http://schemas.openxmlformats.org/presentationml/2006/main">
  <p:tag name="RS_CLASSIFICATIONID" val="0"/>
  <p:tag name="RS_CLASSIFICATION" val="UNRESTRICTED"/>
</p:tagLst>
</file>

<file path=ppt/tags/tag4.xml><?xml version="1.0" encoding="utf-8"?>
<p:tagLst xmlns:p="http://schemas.openxmlformats.org/presentationml/2006/main">
  <p:tag name="RS_CLASSIFICATIONID" val="0"/>
  <p:tag name="RS_CLASSIFICATION" val="UNRESTRICTED"/>
</p:tagLst>
</file>

<file path=ppt/tags/tag5.xml><?xml version="1.0" encoding="utf-8"?>
<p:tagLst xmlns:p="http://schemas.openxmlformats.org/presentationml/2006/main">
  <p:tag name="RS_CLASSIFICATIONID" val="0"/>
  <p:tag name="RS_CLASSIFICATION" val="UNRESTRICTED"/>
</p:tagLst>
</file>

<file path=ppt/tags/tag6.xml><?xml version="1.0" encoding="utf-8"?>
<p:tagLst xmlns:p="http://schemas.openxmlformats.org/presentationml/2006/main">
  <p:tag name="RS_CLASSIFICATIONID" val="0"/>
  <p:tag name="RS_CLASSIFICATION" val="UNRESTRICTED"/>
</p:tagLst>
</file>

<file path=ppt/tags/tag7.xml><?xml version="1.0" encoding="utf-8"?>
<p:tagLst xmlns:p="http://schemas.openxmlformats.org/presentationml/2006/main">
  <p:tag name="RS_CLASSIFICATION_RESETFORMATTING" val="Tru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2738</Words>
  <Application>WPS 演示</Application>
  <PresentationFormat>Custom</PresentationFormat>
  <Paragraphs>44</Paragraphs>
  <Slides>6</Slides>
  <Notes>7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Arial</vt:lpstr>
      <vt:lpstr>宋体</vt:lpstr>
      <vt:lpstr>Wingdings</vt:lpstr>
      <vt:lpstr>Calibri</vt:lpstr>
      <vt:lpstr>Calibri Light</vt:lpstr>
      <vt:lpstr>Ericsson Capital TT</vt:lpstr>
      <vt:lpstr>NumberOnly</vt:lpstr>
      <vt:lpstr>微软雅黑</vt:lpstr>
      <vt:lpstr>Arial Unicode MS</vt:lpstr>
      <vt:lpstr>Office 主题</vt:lpstr>
      <vt:lpstr>Visio.Drawing.11</vt:lpstr>
      <vt:lpstr>Discussion on device compliance to 3GPP specifications</vt:lpstr>
      <vt:lpstr>A general solution to identify non-3GPP-compliant devices is needed</vt:lpstr>
      <vt:lpstr>The testing/conformance/regulatory bodies can be involved</vt:lpstr>
      <vt:lpstr>An example solution for Proposal 2</vt:lpstr>
      <vt:lpstr>Reference</vt:lpstr>
      <vt:lpstr>Thank you!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Danni SONG(CMCC)</cp:lastModifiedBy>
  <cp:revision>1189</cp:revision>
  <dcterms:created xsi:type="dcterms:W3CDTF">2018-09-20T03:53:00Z</dcterms:created>
  <dcterms:modified xsi:type="dcterms:W3CDTF">2022-12-05T13:08:24Z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1537859212</vt:lpwstr>
  </property>
  <property fmtid="{D5CDD505-2E9C-101B-9397-08002B2CF9AE}" pid="6" name="RS_Classification">
    <vt:lpwstr>UNRESTRICTED</vt:lpwstr>
  </property>
  <property fmtid="{D5CDD505-2E9C-101B-9397-08002B2CF9AE}" pid="7" name="RS_ClassificationID">
    <vt:r8>0</vt:r8>
  </property>
  <property fmtid="{D5CDD505-2E9C-101B-9397-08002B2CF9AE}" pid="8" name="ContentTypeId">
    <vt:lpwstr>0x010100EB28163D68FE8E4D9361964FDD814FC4</vt:lpwstr>
  </property>
  <property fmtid="{D5CDD505-2E9C-101B-9397-08002B2CF9AE}" pid="9" name="KSOProductBuildVer">
    <vt:lpwstr>2052-11.8.2.10912</vt:lpwstr>
  </property>
  <property fmtid="{D5CDD505-2E9C-101B-9397-08002B2CF9AE}" pid="10" name="ICV">
    <vt:lpwstr>9BD0920C87BB41A799B49BCDF7E68354</vt:lpwstr>
  </property>
</Properties>
</file>