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7" r:id="rId2"/>
  </p:sldMasterIdLst>
  <p:notesMasterIdLst>
    <p:notesMasterId r:id="rId11"/>
  </p:notesMasterIdLst>
  <p:sldIdLst>
    <p:sldId id="256" r:id="rId3"/>
    <p:sldId id="411" r:id="rId4"/>
    <p:sldId id="438" r:id="rId5"/>
    <p:sldId id="436" r:id="rId6"/>
    <p:sldId id="437" r:id="rId7"/>
    <p:sldId id="439" r:id="rId8"/>
    <p:sldId id="434" r:id="rId9"/>
    <p:sldId id="269" r:id="rId10"/>
  </p:sldIdLst>
  <p:sldSz cx="24384000" cy="13716000"/>
  <p:notesSz cx="7077075" cy="9363075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521415D9-36F7-43E2-AB2F-B90AF26B5E84}">
      <p14:sectionLst xmlns:p14="http://schemas.microsoft.com/office/powerpoint/2010/main">
        <p14:section name="white 白底" id="{48273BEF-E86D-1E41-894E-82DC393DEF7E}">
          <p14:sldIdLst>
            <p14:sldId id="256"/>
            <p14:sldId id="411"/>
            <p14:sldId id="438"/>
            <p14:sldId id="436"/>
            <p14:sldId id="437"/>
            <p14:sldId id="439"/>
            <p14:sldId id="434"/>
            <p14:sldId id="269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OPPO(Zhongda)" initials="OP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46A38"/>
    <a:srgbClr val="2DC84D"/>
    <a:srgbClr val="FFFFFF"/>
    <a:srgbClr val="5E5E5E"/>
    <a:srgbClr val="CACA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125E5076-3810-47DD-B79F-674D7AD40C01}" styleName="深色样式 1 - 强调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826" autoAdjust="0"/>
  </p:normalViewPr>
  <p:slideViewPr>
    <p:cSldViewPr snapToGrid="0" snapToObjects="1">
      <p:cViewPr varScale="1">
        <p:scale>
          <a:sx n="27" d="100"/>
          <a:sy n="27" d="100"/>
        </p:scale>
        <p:origin x="12" y="1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Shape 135"/>
          <p:cNvSpPr>
            <a:spLocks noGrp="1" noRot="1" noChangeAspect="1"/>
          </p:cNvSpPr>
          <p:nvPr>
            <p:ph type="sldImg"/>
          </p:nvPr>
        </p:nvSpPr>
        <p:spPr>
          <a:xfrm>
            <a:off x="417513" y="701675"/>
            <a:ext cx="6242050" cy="3511550"/>
          </a:xfrm>
          <a:prstGeom prst="rect">
            <a:avLst/>
          </a:prstGeom>
        </p:spPr>
        <p:txBody>
          <a:bodyPr lIns="93936" tIns="46968" rIns="93936" bIns="46968"/>
          <a:lstStyle/>
          <a:p>
            <a:endParaRPr/>
          </a:p>
        </p:txBody>
      </p:sp>
      <p:sp>
        <p:nvSpPr>
          <p:cNvPr id="136" name="Shape 136"/>
          <p:cNvSpPr>
            <a:spLocks noGrp="1"/>
          </p:cNvSpPr>
          <p:nvPr>
            <p:ph type="body" sz="quarter" idx="1"/>
          </p:nvPr>
        </p:nvSpPr>
        <p:spPr>
          <a:xfrm>
            <a:off x="943610" y="4447461"/>
            <a:ext cx="5189855" cy="4213384"/>
          </a:xfrm>
          <a:prstGeom prst="rect">
            <a:avLst/>
          </a:prstGeom>
        </p:spPr>
        <p:txBody>
          <a:bodyPr lIns="93936" tIns="46968" rIns="93936" bIns="46968"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8000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8000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8000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8000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8000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8000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8000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8000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8000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Page 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 userDrawn="1"/>
        </p:nvSpPr>
        <p:spPr>
          <a:xfrm>
            <a:off x="19981334" y="12362506"/>
            <a:ext cx="4402666" cy="71814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fld id="{12F2057F-15F5-E144-AA3F-AC697ED73110}" type="datetime1">
              <a:rPr kumimoji="0" lang="zh-CN" altLang="en-US" sz="4000" b="1" i="0" u="none" strike="noStrike" cap="none" spc="0" normalizeH="0" baseline="0" smtClean="0">
                <a:ln>
                  <a:noFill/>
                </a:ln>
                <a:solidFill>
                  <a:srgbClr val="046A38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 Neue"/>
              </a:rPr>
              <a:t>2022/12/2</a:t>
            </a:fld>
            <a:endParaRPr kumimoji="0" lang="zh-CN" altLang="en-US" sz="4000" b="1" i="0" u="none" strike="noStrike" cap="none" spc="0" normalizeH="0" baseline="0" dirty="0">
              <a:ln>
                <a:noFill/>
              </a:ln>
              <a:solidFill>
                <a:srgbClr val="046A38"/>
              </a:solidFill>
              <a:effectLst/>
              <a:uFillTx/>
              <a:latin typeface="OPPOSans R" charset="-122"/>
              <a:ea typeface="OPPOSans R" charset="-122"/>
              <a:cs typeface="OPPOSans R" charset="-122"/>
              <a:sym typeface="Helvetica Neue"/>
            </a:endParaRPr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9299" y="12361235"/>
            <a:ext cx="2773177" cy="659357"/>
          </a:xfrm>
          <a:prstGeom prst="rect">
            <a:avLst/>
          </a:prstGeom>
        </p:spPr>
      </p:pic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1157601" y="5250326"/>
            <a:ext cx="22841775" cy="1607674"/>
          </a:xfrm>
        </p:spPr>
        <p:txBody>
          <a:bodyPr>
            <a:noAutofit/>
          </a:bodyPr>
          <a:lstStyle>
            <a:lvl1pPr>
              <a:defRPr sz="7200"/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  <p:graphicFrame>
        <p:nvGraphicFramePr>
          <p:cNvPr id="10" name="表格 9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页">
    <p:bg>
      <p:bgPr>
        <a:solidFill>
          <a:srgbClr val="046A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190" y="12963890"/>
            <a:ext cx="1332424" cy="316800"/>
          </a:xfrm>
          <a:prstGeom prst="rect">
            <a:avLst/>
          </a:prstGeom>
        </p:spPr>
      </p:pic>
      <p:sp>
        <p:nvSpPr>
          <p:cNvPr id="3" name="标题 2"/>
          <p:cNvSpPr>
            <a:spLocks noGrp="1"/>
          </p:cNvSpPr>
          <p:nvPr>
            <p:ph type="title" hasCustomPrompt="1"/>
          </p:nvPr>
        </p:nvSpPr>
        <p:spPr>
          <a:xfrm>
            <a:off x="733190" y="695258"/>
            <a:ext cx="22841775" cy="1073683"/>
          </a:xfrm>
        </p:spPr>
        <p:txBody>
          <a:bodyPr/>
          <a:lstStyle>
            <a:lvl1pPr>
              <a:defRPr>
                <a:solidFill>
                  <a:srgbClr val="2DC84D"/>
                </a:solidFill>
              </a:defRPr>
            </a:lvl1pPr>
          </a:lstStyle>
          <a:p>
            <a:r>
              <a:rPr kumimoji="1" lang="zh-CN" altLang="en-US" dirty="0"/>
              <a:t>单击此处编辑母版标题样式 目录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733425" y="3359150"/>
            <a:ext cx="22840950" cy="9272588"/>
          </a:xfrm>
          <a:prstGeom prst="rect">
            <a:avLst/>
          </a:prstGeom>
        </p:spPr>
        <p:txBody>
          <a:bodyPr/>
          <a:lstStyle>
            <a:lvl1pPr marL="685800" indent="-685800">
              <a:lnSpc>
                <a:spcPct val="150000"/>
              </a:lnSpc>
              <a:buFont typeface="Arial" panose="020B0604020202020204" pitchFamily="34" charset="0"/>
              <a:buChar char="•"/>
              <a:defRPr>
                <a:solidFill>
                  <a:srgbClr val="2DC84D"/>
                </a:solidFill>
              </a:defRPr>
            </a:lvl1pPr>
            <a:lvl2pPr>
              <a:defRPr>
                <a:solidFill>
                  <a:srgbClr val="2DC84D"/>
                </a:solidFill>
              </a:defRPr>
            </a:lvl2pPr>
            <a:lvl3pPr>
              <a:defRPr>
                <a:solidFill>
                  <a:srgbClr val="2DC84D"/>
                </a:solidFill>
              </a:defRPr>
            </a:lvl3pPr>
            <a:lvl4pPr>
              <a:defRPr>
                <a:solidFill>
                  <a:srgbClr val="2DC84D"/>
                </a:solidFill>
              </a:defRPr>
            </a:lvl4pPr>
            <a:lvl5pPr>
              <a:defRPr>
                <a:solidFill>
                  <a:srgbClr val="2DC84D"/>
                </a:solidFill>
              </a:defRPr>
            </a:lvl5pPr>
          </a:lstStyle>
          <a:p>
            <a:pPr lvl="0"/>
            <a:r>
              <a:rPr kumimoji="1" lang="zh-CN" altLang="en-US" dirty="0"/>
              <a:t>单击此处编辑母版文本</a:t>
            </a:r>
          </a:p>
        </p:txBody>
      </p:sp>
      <p:graphicFrame>
        <p:nvGraphicFramePr>
          <p:cNvPr id="9" name="表格 8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章节页">
    <p:bg>
      <p:bgPr>
        <a:solidFill>
          <a:srgbClr val="046A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 hasCustomPrompt="1"/>
          </p:nvPr>
        </p:nvSpPr>
        <p:spPr>
          <a:xfrm>
            <a:off x="733190" y="695258"/>
            <a:ext cx="22841775" cy="1073683"/>
          </a:xfrm>
        </p:spPr>
        <p:txBody>
          <a:bodyPr/>
          <a:lstStyle>
            <a:lvl1pPr>
              <a:defRPr>
                <a:solidFill>
                  <a:srgbClr val="2DC84D"/>
                </a:solidFill>
              </a:defRPr>
            </a:lvl1pPr>
          </a:lstStyle>
          <a:p>
            <a:r>
              <a:rPr kumimoji="1" lang="zh-CN" altLang="en-US" dirty="0"/>
              <a:t>单击此处编辑母版标题样式 章节标题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0" hasCustomPrompt="1"/>
          </p:nvPr>
        </p:nvSpPr>
        <p:spPr>
          <a:xfrm>
            <a:off x="733190" y="2464199"/>
            <a:ext cx="11068715" cy="1108341"/>
          </a:xfrm>
          <a:prstGeom prst="rect">
            <a:avLst/>
          </a:prstGeom>
        </p:spPr>
        <p:txBody>
          <a:bodyPr anchor="ctr"/>
          <a:lstStyle>
            <a:lvl1pPr>
              <a:defRPr baseline="0">
                <a:solidFill>
                  <a:srgbClr val="2DC84D"/>
                </a:solidFill>
                <a:latin typeface="OPPOSans B" charset="-122"/>
                <a:ea typeface="OPPOSans B" charset="-122"/>
                <a:cs typeface="OPPOSans B" charset="-122"/>
              </a:defRPr>
            </a:lvl1pPr>
            <a:lvl2pPr>
              <a:defRPr>
                <a:solidFill>
                  <a:srgbClr val="2DC84D"/>
                </a:solidFill>
              </a:defRPr>
            </a:lvl2pPr>
            <a:lvl3pPr>
              <a:defRPr>
                <a:solidFill>
                  <a:srgbClr val="2DC84D"/>
                </a:solidFill>
              </a:defRPr>
            </a:lvl3pPr>
            <a:lvl4pPr>
              <a:defRPr>
                <a:solidFill>
                  <a:srgbClr val="2DC84D"/>
                </a:solidFill>
              </a:defRPr>
            </a:lvl4pPr>
            <a:lvl5pPr>
              <a:defRPr>
                <a:solidFill>
                  <a:srgbClr val="2DC84D"/>
                </a:solidFill>
              </a:defRPr>
            </a:lvl5pPr>
          </a:lstStyle>
          <a:p>
            <a:pPr lvl="0"/>
            <a:r>
              <a:rPr kumimoji="1" lang="zh-CN" altLang="en-US" dirty="0"/>
              <a:t>单击此处编辑母版文本样式 二级标题</a:t>
            </a:r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190" y="12963890"/>
            <a:ext cx="1332424" cy="316800"/>
          </a:xfrm>
          <a:prstGeom prst="rect">
            <a:avLst/>
          </a:prstGeom>
        </p:spPr>
      </p:pic>
      <p:graphicFrame>
        <p:nvGraphicFramePr>
          <p:cNvPr id="9" name="表格 8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A 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0"/>
          </p:nvPr>
        </p:nvSpPr>
        <p:spPr>
          <a:xfrm>
            <a:off x="776506" y="3423684"/>
            <a:ext cx="22841774" cy="9200693"/>
          </a:xfrm>
          <a:prstGeom prst="rect">
            <a:avLst/>
          </a:prstGeo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文本占位符 5"/>
          <p:cNvSpPr>
            <a:spLocks noGrp="1"/>
          </p:cNvSpPr>
          <p:nvPr>
            <p:ph type="body" sz="quarter" idx="11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B 内容页2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2"/>
          </p:nvPr>
        </p:nvSpPr>
        <p:spPr>
          <a:xfrm>
            <a:off x="776288" y="3424238"/>
            <a:ext cx="10111452" cy="9199562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20" name="文本占位符 19"/>
          <p:cNvSpPr>
            <a:spLocks noGrp="1"/>
          </p:cNvSpPr>
          <p:nvPr>
            <p:ph type="body" sz="quarter" idx="13"/>
          </p:nvPr>
        </p:nvSpPr>
        <p:spPr>
          <a:xfrm>
            <a:off x="13163550" y="3424238"/>
            <a:ext cx="10454729" cy="9199562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文本占位符 5"/>
          <p:cNvSpPr>
            <a:spLocks noGrp="1"/>
          </p:cNvSpPr>
          <p:nvPr>
            <p:ph type="body" sz="quarter" idx="10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C 图文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7" name="文本占位符 5"/>
          <p:cNvSpPr>
            <a:spLocks noGrp="1"/>
          </p:cNvSpPr>
          <p:nvPr>
            <p:ph type="body" sz="quarter" idx="10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  <p:sp>
        <p:nvSpPr>
          <p:cNvPr id="9" name="图片占位符 8"/>
          <p:cNvSpPr>
            <a:spLocks noGrp="1"/>
          </p:cNvSpPr>
          <p:nvPr>
            <p:ph type="pic" sz="quarter" idx="11"/>
          </p:nvPr>
        </p:nvSpPr>
        <p:spPr>
          <a:xfrm>
            <a:off x="12503150" y="2168525"/>
            <a:ext cx="11115675" cy="10455275"/>
          </a:xfrm>
          <a:prstGeom prst="rect">
            <a:avLst/>
          </a:prstGeom>
        </p:spPr>
        <p:txBody>
          <a:bodyPr/>
          <a:lstStyle/>
          <a:p>
            <a:endParaRPr kumimoji="1" lang="zh-CN" altLang="en-US" dirty="0"/>
          </a:p>
        </p:txBody>
      </p:sp>
      <p:sp>
        <p:nvSpPr>
          <p:cNvPr id="12" name="内容占位符 11"/>
          <p:cNvSpPr>
            <a:spLocks noGrp="1"/>
          </p:cNvSpPr>
          <p:nvPr>
            <p:ph sz="quarter" idx="12"/>
          </p:nvPr>
        </p:nvSpPr>
        <p:spPr>
          <a:xfrm>
            <a:off x="776288" y="3424238"/>
            <a:ext cx="8686689" cy="9199562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5" name="图片占位符 4"/>
          <p:cNvSpPr>
            <a:spLocks noGrp="1"/>
          </p:cNvSpPr>
          <p:nvPr>
            <p:ph type="pic" sz="quarter" idx="10"/>
          </p:nvPr>
        </p:nvSpPr>
        <p:spPr>
          <a:xfrm>
            <a:off x="733425" y="2147888"/>
            <a:ext cx="11409363" cy="10504487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7" name="图片占位符 6"/>
          <p:cNvSpPr>
            <a:spLocks noGrp="1"/>
          </p:cNvSpPr>
          <p:nvPr>
            <p:ph type="pic" sz="quarter" idx="11"/>
          </p:nvPr>
        </p:nvSpPr>
        <p:spPr>
          <a:xfrm>
            <a:off x="12758739" y="2147888"/>
            <a:ext cx="10859542" cy="10504487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14" name="文本占位符 5"/>
          <p:cNvSpPr>
            <a:spLocks noGrp="1"/>
          </p:cNvSpPr>
          <p:nvPr>
            <p:ph type="body" sz="quarter" idx="12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t Page E 纯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图片占位符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24384000" cy="13716000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graphicFrame>
        <p:nvGraphicFramePr>
          <p:cNvPr id="9" name="表格 8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t Page D 图+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sz="quarter" idx="10"/>
          </p:nvPr>
        </p:nvSpPr>
        <p:spPr>
          <a:xfrm>
            <a:off x="-1" y="-1588"/>
            <a:ext cx="24426401" cy="13717588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96" name="线条"/>
          <p:cNvSpPr/>
          <p:nvPr/>
        </p:nvSpPr>
        <p:spPr>
          <a:xfrm>
            <a:off x="-59199" y="-1259"/>
            <a:ext cx="24443199" cy="13660746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97" name="线条"/>
          <p:cNvSpPr/>
          <p:nvPr/>
        </p:nvSpPr>
        <p:spPr>
          <a:xfrm flipH="1">
            <a:off x="-130647" y="103915"/>
            <a:ext cx="24514187" cy="13693799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010691" y="5560397"/>
            <a:ext cx="22841775" cy="1592956"/>
          </a:xfrm>
        </p:spPr>
        <p:txBody>
          <a:bodyPr>
            <a:noAutofit/>
          </a:bodyPr>
          <a:lstStyle>
            <a:lvl1pPr>
              <a:defRPr sz="9000"/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  <p:graphicFrame>
        <p:nvGraphicFramePr>
          <p:cNvPr id="10" name="表格 9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ontent Page D 图+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sz="quarter" idx="10"/>
          </p:nvPr>
        </p:nvSpPr>
        <p:spPr>
          <a:xfrm>
            <a:off x="-1" y="0"/>
            <a:ext cx="24423573" cy="13716000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96" name="线条"/>
          <p:cNvSpPr/>
          <p:nvPr/>
        </p:nvSpPr>
        <p:spPr>
          <a:xfrm>
            <a:off x="95718" y="22167"/>
            <a:ext cx="24502401" cy="13693833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97" name="线条"/>
          <p:cNvSpPr/>
          <p:nvPr/>
        </p:nvSpPr>
        <p:spPr>
          <a:xfrm flipH="1">
            <a:off x="-130647" y="103915"/>
            <a:ext cx="24514187" cy="13693799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graphicFrame>
        <p:nvGraphicFramePr>
          <p:cNvPr id="8" name="表格 7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6" name="内容占位符 5"/>
          <p:cNvSpPr>
            <a:spLocks noGrp="1"/>
          </p:cNvSpPr>
          <p:nvPr>
            <p:ph sz="quarter" idx="11"/>
          </p:nvPr>
        </p:nvSpPr>
        <p:spPr>
          <a:xfrm>
            <a:off x="776288" y="3424238"/>
            <a:ext cx="9388438" cy="9199562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5" name="表格占位符 4"/>
          <p:cNvSpPr>
            <a:spLocks noGrp="1"/>
          </p:cNvSpPr>
          <p:nvPr>
            <p:ph type="tbl" sz="quarter" idx="10"/>
          </p:nvPr>
        </p:nvSpPr>
        <p:spPr>
          <a:xfrm>
            <a:off x="776288" y="2800350"/>
            <a:ext cx="22842537" cy="9229725"/>
          </a:xfrm>
        </p:spPr>
        <p:txBody>
          <a:bodyPr/>
          <a:lstStyle/>
          <a:p>
            <a:endParaRPr kumimoji="1"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2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页">
    <p:bg>
      <p:bgPr>
        <a:solidFill>
          <a:srgbClr val="046A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190" y="12963890"/>
            <a:ext cx="1332424" cy="316800"/>
          </a:xfrm>
          <a:prstGeom prst="rect">
            <a:avLst/>
          </a:prstGeom>
        </p:spPr>
      </p:pic>
      <p:sp>
        <p:nvSpPr>
          <p:cNvPr id="3" name="标题 2"/>
          <p:cNvSpPr>
            <a:spLocks noGrp="1"/>
          </p:cNvSpPr>
          <p:nvPr>
            <p:ph type="title" hasCustomPrompt="1"/>
          </p:nvPr>
        </p:nvSpPr>
        <p:spPr>
          <a:xfrm>
            <a:off x="733190" y="695258"/>
            <a:ext cx="22841775" cy="1073683"/>
          </a:xfrm>
        </p:spPr>
        <p:txBody>
          <a:bodyPr/>
          <a:lstStyle>
            <a:lvl1pPr>
              <a:defRPr>
                <a:solidFill>
                  <a:srgbClr val="2DC84D"/>
                </a:solidFill>
              </a:defRPr>
            </a:lvl1pPr>
          </a:lstStyle>
          <a:p>
            <a:r>
              <a:rPr kumimoji="1" lang="zh-CN" altLang="en-US" dirty="0"/>
              <a:t>单击此处编辑母版标题样式 目录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733425" y="3359150"/>
            <a:ext cx="22840950" cy="9272588"/>
          </a:xfrm>
          <a:prstGeom prst="rect">
            <a:avLst/>
          </a:prstGeom>
        </p:spPr>
        <p:txBody>
          <a:bodyPr/>
          <a:lstStyle>
            <a:lvl1pPr marL="685800" indent="-685800">
              <a:lnSpc>
                <a:spcPct val="150000"/>
              </a:lnSpc>
              <a:buFont typeface="Arial" panose="020B0604020202020204" pitchFamily="34" charset="0"/>
              <a:buChar char="•"/>
              <a:defRPr>
                <a:solidFill>
                  <a:srgbClr val="2DC84D"/>
                </a:solidFill>
              </a:defRPr>
            </a:lvl1pPr>
            <a:lvl2pPr>
              <a:defRPr>
                <a:solidFill>
                  <a:srgbClr val="2DC84D"/>
                </a:solidFill>
              </a:defRPr>
            </a:lvl2pPr>
            <a:lvl3pPr>
              <a:defRPr>
                <a:solidFill>
                  <a:srgbClr val="2DC84D"/>
                </a:solidFill>
              </a:defRPr>
            </a:lvl3pPr>
            <a:lvl4pPr>
              <a:defRPr>
                <a:solidFill>
                  <a:srgbClr val="2DC84D"/>
                </a:solidFill>
              </a:defRPr>
            </a:lvl4pPr>
            <a:lvl5pPr>
              <a:defRPr>
                <a:solidFill>
                  <a:srgbClr val="2DC84D"/>
                </a:solidFill>
              </a:defRPr>
            </a:lvl5pPr>
          </a:lstStyle>
          <a:p>
            <a:pPr lvl="0"/>
            <a:r>
              <a:rPr kumimoji="1" lang="zh-CN" altLang="en-US" dirty="0"/>
              <a:t>单击此处编辑母版文本</a:t>
            </a:r>
          </a:p>
        </p:txBody>
      </p:sp>
      <p:graphicFrame>
        <p:nvGraphicFramePr>
          <p:cNvPr id="9" name="表格 8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End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Thank you"/>
          <p:cNvSpPr txBox="1"/>
          <p:nvPr/>
        </p:nvSpPr>
        <p:spPr>
          <a:xfrm>
            <a:off x="782238" y="5041046"/>
            <a:ext cx="11634867" cy="872034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 anchor="ctr">
            <a:spAutoFit/>
          </a:bodyPr>
          <a:lstStyle>
            <a:lvl1pPr algn="l">
              <a:lnSpc>
                <a:spcPct val="20000"/>
              </a:lnSpc>
              <a:defRPr sz="5000" b="0">
                <a:solidFill>
                  <a:srgbClr val="2C683D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>
              <a:lnSpc>
                <a:spcPct val="100000"/>
              </a:lnSpc>
            </a:pPr>
            <a:r>
              <a:rPr dirty="0">
                <a:solidFill>
                  <a:srgbClr val="2DC84D"/>
                </a:solidFill>
                <a:latin typeface="OPPOSans R" charset="-122"/>
                <a:ea typeface="OPPOSans R" charset="-122"/>
                <a:cs typeface="OPPOSans R" charset="-122"/>
              </a:rPr>
              <a:t>Thank you</a:t>
            </a:r>
            <a:endParaRPr lang="en-US" dirty="0">
              <a:solidFill>
                <a:srgbClr val="2DC84D"/>
              </a:solidFill>
              <a:latin typeface="OPPOSans R" charset="-122"/>
              <a:ea typeface="OPPOSans R" charset="-122"/>
              <a:cs typeface="OPPOSans R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601" y="12677574"/>
            <a:ext cx="2377165" cy="5652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Section Divider A 章节页">
    <p:bg>
      <p:bgPr>
        <a:solidFill>
          <a:srgbClr val="2DC84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像" descr="图像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190" y="12959314"/>
            <a:ext cx="1334010" cy="317501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5" name="标题 2"/>
          <p:cNvSpPr>
            <a:spLocks noGrp="1"/>
          </p:cNvSpPr>
          <p:nvPr>
            <p:ph type="title" hasCustomPrompt="1"/>
          </p:nvPr>
        </p:nvSpPr>
        <p:spPr>
          <a:xfrm>
            <a:off x="733190" y="695258"/>
            <a:ext cx="22841775" cy="1073683"/>
          </a:xfrm>
        </p:spPr>
        <p:txBody>
          <a:bodyPr/>
          <a:lstStyle>
            <a:lvl1pPr>
              <a:defRPr>
                <a:solidFill>
                  <a:srgbClr val="046A38"/>
                </a:solidFill>
              </a:defRPr>
            </a:lvl1pPr>
          </a:lstStyle>
          <a:p>
            <a:r>
              <a:rPr kumimoji="1" lang="zh-CN" altLang="en-US" dirty="0"/>
              <a:t>单击此处编辑母版标题样式 章节标题</a:t>
            </a:r>
          </a:p>
        </p:txBody>
      </p:sp>
      <p:sp>
        <p:nvSpPr>
          <p:cNvPr id="6" name="文本占位符 4"/>
          <p:cNvSpPr>
            <a:spLocks noGrp="1"/>
          </p:cNvSpPr>
          <p:nvPr>
            <p:ph type="body" sz="quarter" idx="10" hasCustomPrompt="1"/>
          </p:nvPr>
        </p:nvSpPr>
        <p:spPr>
          <a:xfrm>
            <a:off x="733190" y="2464199"/>
            <a:ext cx="11068715" cy="1108341"/>
          </a:xfrm>
          <a:prstGeom prst="rect">
            <a:avLst/>
          </a:prstGeom>
        </p:spPr>
        <p:txBody>
          <a:bodyPr anchor="ctr"/>
          <a:lstStyle>
            <a:lvl1pPr>
              <a:defRPr baseline="0">
                <a:solidFill>
                  <a:srgbClr val="046A38"/>
                </a:solidFill>
                <a:latin typeface="OPPOSans B" charset="-122"/>
                <a:ea typeface="OPPOSans B" charset="-122"/>
                <a:cs typeface="OPPOSans B" charset="-122"/>
              </a:defRPr>
            </a:lvl1pPr>
            <a:lvl2pPr>
              <a:defRPr>
                <a:solidFill>
                  <a:srgbClr val="2DC84D"/>
                </a:solidFill>
              </a:defRPr>
            </a:lvl2pPr>
            <a:lvl3pPr>
              <a:defRPr>
                <a:solidFill>
                  <a:srgbClr val="2DC84D"/>
                </a:solidFill>
              </a:defRPr>
            </a:lvl3pPr>
            <a:lvl4pPr>
              <a:defRPr>
                <a:solidFill>
                  <a:srgbClr val="2DC84D"/>
                </a:solidFill>
              </a:defRPr>
            </a:lvl4pPr>
            <a:lvl5pPr>
              <a:defRPr>
                <a:solidFill>
                  <a:srgbClr val="2DC84D"/>
                </a:solidFill>
              </a:defRPr>
            </a:lvl5pPr>
          </a:lstStyle>
          <a:p>
            <a:pPr lvl="0"/>
            <a:r>
              <a:rPr kumimoji="1" lang="zh-CN" altLang="en-US" dirty="0"/>
              <a:t>单击此处编辑母版文本样式 二级标题</a:t>
            </a:r>
          </a:p>
        </p:txBody>
      </p:sp>
      <p:graphicFrame>
        <p:nvGraphicFramePr>
          <p:cNvPr id="7" name="表格 6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 Page A 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76505" y="627526"/>
            <a:ext cx="22841775" cy="1695050"/>
          </a:xfrm>
        </p:spPr>
        <p:txBody>
          <a:bodyPr>
            <a:normAutofit/>
          </a:bodyPr>
          <a:lstStyle>
            <a:lvl1pPr algn="ctr">
              <a:defRPr sz="6000"/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0"/>
          </p:nvPr>
        </p:nvSpPr>
        <p:spPr>
          <a:xfrm>
            <a:off x="776506" y="2724912"/>
            <a:ext cx="22841774" cy="9899465"/>
          </a:xfrm>
          <a:prstGeom prst="rect">
            <a:avLst/>
          </a:prstGeom>
        </p:spPr>
        <p:txBody>
          <a:bodyPr/>
          <a:lstStyle>
            <a:lvl3pPr marL="1905000" indent="-635000">
              <a:buSzPct val="80000"/>
              <a:buFont typeface="Wingdings" panose="05000000000000000000" pitchFamily="2" charset="2"/>
              <a:buChar char="ü"/>
              <a:defRPr/>
            </a:lvl3pPr>
            <a:lvl4pPr marL="2540000" indent="-635000">
              <a:buSzPct val="80000"/>
              <a:buFont typeface="Wingdings" panose="05000000000000000000" pitchFamily="2" charset="2"/>
              <a:buChar char="u"/>
              <a:defRPr/>
            </a:lvl4pPr>
            <a:lvl5pPr marL="3111500" indent="-571500">
              <a:buSzPct val="80000"/>
              <a:buFont typeface="Wingdings" panose="05000000000000000000" pitchFamily="2" charset="2"/>
              <a:buChar char="p"/>
              <a:defRPr/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 Page A 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76505" y="627526"/>
            <a:ext cx="22841775" cy="1695050"/>
          </a:xfrm>
        </p:spPr>
        <p:txBody>
          <a:bodyPr>
            <a:normAutofit/>
          </a:bodyPr>
          <a:lstStyle>
            <a:lvl1pPr algn="ctr">
              <a:defRPr sz="6000"/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0"/>
          </p:nvPr>
        </p:nvSpPr>
        <p:spPr>
          <a:xfrm>
            <a:off x="776505" y="2724912"/>
            <a:ext cx="10682677" cy="9899465"/>
          </a:xfrm>
          <a:prstGeom prst="rect">
            <a:avLst/>
          </a:prstGeom>
        </p:spPr>
        <p:txBody>
          <a:bodyPr/>
          <a:lstStyle>
            <a:lvl3pPr marL="1905000" indent="-635000">
              <a:buSzPct val="80000"/>
              <a:buFont typeface="Wingdings" panose="05000000000000000000" pitchFamily="2" charset="2"/>
              <a:buChar char="ü"/>
              <a:defRPr/>
            </a:lvl3pPr>
            <a:lvl4pPr marL="2540000" indent="-635000">
              <a:buSzPct val="80000"/>
              <a:buFont typeface="Wingdings" panose="05000000000000000000" pitchFamily="2" charset="2"/>
              <a:buChar char="u"/>
              <a:defRPr/>
            </a:lvl4pPr>
            <a:lvl5pPr marL="3111500" indent="-571500">
              <a:buSzPct val="80000"/>
              <a:buFont typeface="Wingdings" panose="05000000000000000000" pitchFamily="2" charset="2"/>
              <a:buChar char="p"/>
              <a:defRPr/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</a:p>
        </p:txBody>
      </p:sp>
      <p:sp>
        <p:nvSpPr>
          <p:cNvPr id="4" name="文本占位符 9"/>
          <p:cNvSpPr>
            <a:spLocks noGrp="1"/>
          </p:cNvSpPr>
          <p:nvPr>
            <p:ph type="body" sz="quarter" idx="11"/>
          </p:nvPr>
        </p:nvSpPr>
        <p:spPr>
          <a:xfrm>
            <a:off x="12568136" y="2726079"/>
            <a:ext cx="11050144" cy="9899465"/>
          </a:xfrm>
          <a:prstGeom prst="rect">
            <a:avLst/>
          </a:prstGeom>
        </p:spPr>
        <p:txBody>
          <a:bodyPr/>
          <a:lstStyle>
            <a:lvl3pPr marL="1905000" indent="-635000">
              <a:buSzPct val="80000"/>
              <a:buFont typeface="Wingdings" panose="05000000000000000000" pitchFamily="2" charset="2"/>
              <a:buChar char="ü"/>
              <a:defRPr/>
            </a:lvl3pPr>
            <a:lvl4pPr marL="2540000" indent="-635000">
              <a:buSzPct val="80000"/>
              <a:buFont typeface="Wingdings" panose="05000000000000000000" pitchFamily="2" charset="2"/>
              <a:buChar char="u"/>
              <a:defRPr/>
            </a:lvl4pPr>
            <a:lvl5pPr marL="3111500" indent="-571500">
              <a:buSzPct val="80000"/>
              <a:buFont typeface="Wingdings" panose="05000000000000000000" pitchFamily="2" charset="2"/>
              <a:buChar char="p"/>
              <a:defRPr/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ontent Page D 图+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sz="quarter" idx="10"/>
          </p:nvPr>
        </p:nvSpPr>
        <p:spPr>
          <a:xfrm>
            <a:off x="-1" y="0"/>
            <a:ext cx="24423573" cy="13716000"/>
          </a:xfrm>
          <a:prstGeom prst="rect">
            <a:avLst/>
          </a:prstGeom>
        </p:spPr>
        <p:txBody>
          <a:bodyPr/>
          <a:lstStyle/>
          <a:p>
            <a:endParaRPr kumimoji="1" lang="zh-CN" altLang="en-US" dirty="0"/>
          </a:p>
        </p:txBody>
      </p:sp>
      <p:sp>
        <p:nvSpPr>
          <p:cNvPr id="96" name="线条"/>
          <p:cNvSpPr/>
          <p:nvPr/>
        </p:nvSpPr>
        <p:spPr>
          <a:xfrm>
            <a:off x="95718" y="22167"/>
            <a:ext cx="24502401" cy="13693833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97" name="线条"/>
          <p:cNvSpPr/>
          <p:nvPr/>
        </p:nvSpPr>
        <p:spPr>
          <a:xfrm flipH="1">
            <a:off x="-130647" y="103915"/>
            <a:ext cx="24514187" cy="13693799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graphicFrame>
        <p:nvGraphicFramePr>
          <p:cNvPr id="8" name="表格 7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6" name="内容占位符 5"/>
          <p:cNvSpPr>
            <a:spLocks noGrp="1"/>
          </p:cNvSpPr>
          <p:nvPr>
            <p:ph sz="quarter" idx="11"/>
          </p:nvPr>
        </p:nvSpPr>
        <p:spPr>
          <a:xfrm>
            <a:off x="776288" y="3424238"/>
            <a:ext cx="9388438" cy="9199562"/>
          </a:xfrm>
        </p:spPr>
        <p:txBody>
          <a:bodyPr/>
          <a:lstStyle/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5" name="表格占位符 4"/>
          <p:cNvSpPr>
            <a:spLocks noGrp="1"/>
          </p:cNvSpPr>
          <p:nvPr>
            <p:ph type="tbl" sz="quarter" idx="10"/>
          </p:nvPr>
        </p:nvSpPr>
        <p:spPr>
          <a:xfrm>
            <a:off x="776288" y="2800350"/>
            <a:ext cx="22842537" cy="9229725"/>
          </a:xfrm>
        </p:spPr>
        <p:txBody>
          <a:bodyPr/>
          <a:lstStyle/>
          <a:p>
            <a:endParaRPr kumimoji="1"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2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929292"/>
                </a:solidFill>
                <a:effectLst/>
                <a:uFillTx/>
                <a:latin typeface="OPPOSans M" charset="-122"/>
                <a:ea typeface="OPPOSans M" charset="-122"/>
                <a:cs typeface="OPPOSans M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End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238" y="12677574"/>
            <a:ext cx="2377165" cy="565200"/>
          </a:xfrm>
          <a:prstGeom prst="rect">
            <a:avLst/>
          </a:prstGeom>
        </p:spPr>
      </p:pic>
      <p:sp>
        <p:nvSpPr>
          <p:cNvPr id="127" name="Thank you"/>
          <p:cNvSpPr txBox="1"/>
          <p:nvPr/>
        </p:nvSpPr>
        <p:spPr>
          <a:xfrm>
            <a:off x="782238" y="5041046"/>
            <a:ext cx="11634867" cy="872034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 anchor="ctr">
            <a:spAutoFit/>
          </a:bodyPr>
          <a:lstStyle>
            <a:lvl1pPr algn="l">
              <a:lnSpc>
                <a:spcPct val="20000"/>
              </a:lnSpc>
              <a:defRPr sz="5000" b="0">
                <a:solidFill>
                  <a:srgbClr val="2C683D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>
              <a:lnSpc>
                <a:spcPct val="100000"/>
              </a:lnSpc>
            </a:pPr>
            <a:r>
              <a:rPr dirty="0">
                <a:latin typeface="OPPOSans R" charset="-122"/>
                <a:ea typeface="OPPOSans R" charset="-122"/>
                <a:cs typeface="OPPOSans R" charset="-122"/>
              </a:rPr>
              <a:t>Thank you</a:t>
            </a:r>
            <a:endParaRPr lang="en-US" dirty="0">
              <a:latin typeface="OPPOSans R" charset="-122"/>
              <a:ea typeface="OPPOSans R" charset="-122"/>
              <a:cs typeface="OPPOSans R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 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601" y="12677574"/>
            <a:ext cx="2377165" cy="565200"/>
          </a:xfrm>
          <a:prstGeom prst="rect">
            <a:avLst/>
          </a:prstGeom>
        </p:spPr>
      </p:pic>
      <p:sp>
        <p:nvSpPr>
          <p:cNvPr id="3" name="文本框 2"/>
          <p:cNvSpPr txBox="1"/>
          <p:nvPr userDrawn="1"/>
        </p:nvSpPr>
        <p:spPr>
          <a:xfrm>
            <a:off x="776601" y="5189107"/>
            <a:ext cx="4402666" cy="87203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fld id="{12F2057F-15F5-E144-AA3F-AC697ED73110}" type="datetime1">
              <a:rPr kumimoji="0" lang="zh-CN" altLang="en-US" sz="5000" b="1" i="0" u="none" strike="noStrike" cap="none" spc="0" normalizeH="0" baseline="0" smtClean="0">
                <a:ln>
                  <a:noFill/>
                </a:ln>
                <a:solidFill>
                  <a:srgbClr val="2DC84D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 Neue"/>
              </a:rPr>
              <a:t>2022/12/2</a:t>
            </a:fld>
            <a:endParaRPr kumimoji="0" lang="zh-CN" altLang="en-US" sz="5000" b="1" i="0" u="none" strike="noStrike" cap="none" spc="0" normalizeH="0" baseline="0" dirty="0">
              <a:ln>
                <a:noFill/>
              </a:ln>
              <a:solidFill>
                <a:srgbClr val="2DC84D"/>
              </a:solidFill>
              <a:effectLst/>
              <a:uFillTx/>
              <a:latin typeface="OPPOSans R" charset="-122"/>
              <a:ea typeface="OPPOSans R" charset="-122"/>
              <a:cs typeface="OPPOSans R" charset="-122"/>
              <a:sym typeface="Helvetica Neue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776601" y="508993"/>
            <a:ext cx="22841775" cy="1607674"/>
          </a:xfrm>
        </p:spPr>
        <p:txBody>
          <a:bodyPr>
            <a:noAutofit/>
          </a:bodyPr>
          <a:lstStyle>
            <a:lvl1pPr>
              <a:defRPr sz="9000"/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  <p:graphicFrame>
        <p:nvGraphicFramePr>
          <p:cNvPr id="10" name="表格 9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.xml"/><Relationship Id="rId13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5.xml"/><Relationship Id="rId12" Type="http://schemas.openxmlformats.org/officeDocument/2006/relationships/slideLayout" Target="../slideLayouts/slideLayout20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11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3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2.xml"/><Relationship Id="rId9" Type="http://schemas.openxmlformats.org/officeDocument/2006/relationships/slideLayout" Target="../slideLayouts/slideLayout17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占位符 4"/>
          <p:cNvSpPr>
            <a:spLocks noGrp="1"/>
          </p:cNvSpPr>
          <p:nvPr>
            <p:ph type="title"/>
          </p:nvPr>
        </p:nvSpPr>
        <p:spPr>
          <a:xfrm>
            <a:off x="776505" y="627526"/>
            <a:ext cx="22841775" cy="178910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 dirty="0"/>
              <a:t>单击此处编辑母版标题样式 </a:t>
            </a:r>
            <a:r>
              <a:rPr kumimoji="1" lang="en-US" altLang="zh-CN" dirty="0"/>
              <a:t>OPPO Sans B 50pt.</a:t>
            </a:r>
            <a:endParaRPr kumimoji="1" lang="zh-CN" altLang="en-US" dirty="0"/>
          </a:p>
        </p:txBody>
      </p:sp>
      <p:sp>
        <p:nvSpPr>
          <p:cNvPr id="11" name="线条"/>
          <p:cNvSpPr/>
          <p:nvPr userDrawn="1"/>
        </p:nvSpPr>
        <p:spPr>
          <a:xfrm>
            <a:off x="765718" y="12807222"/>
            <a:ext cx="22852564" cy="1"/>
          </a:xfrm>
          <a:prstGeom prst="line">
            <a:avLst/>
          </a:prstGeom>
          <a:ln w="25400">
            <a:solidFill>
              <a:srgbClr val="CACAC8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190" y="12963890"/>
            <a:ext cx="1332424" cy="316800"/>
          </a:xfrm>
          <a:prstGeom prst="rect">
            <a:avLst/>
          </a:prstGeom>
        </p:spPr>
      </p:pic>
      <p:sp>
        <p:nvSpPr>
          <p:cNvPr id="16" name="pg. xx"/>
          <p:cNvSpPr txBox="1"/>
          <p:nvPr userDrawn="1"/>
        </p:nvSpPr>
        <p:spPr>
          <a:xfrm>
            <a:off x="20884725" y="12874289"/>
            <a:ext cx="2733557" cy="287258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>
            <a:spAutoFit/>
          </a:bodyPr>
          <a:lstStyle>
            <a:lvl1pPr algn="r">
              <a:defRPr sz="2000" b="0">
                <a:solidFill>
                  <a:srgbClr val="929292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fld id="{00E22F85-807F-CA40-8F16-B425A1EE1DAC}" type="slidenum">
              <a:rPr lang="uk-UA" sz="1200" smtClean="0">
                <a:latin typeface="OPPOSans R" charset="-122"/>
                <a:ea typeface="OPPOSans R" charset="-122"/>
                <a:cs typeface="OPPOSans R" charset="-122"/>
              </a:rPr>
              <a:t>‹#›</a:t>
            </a:fld>
            <a:endParaRPr sz="1200" dirty="0">
              <a:latin typeface="OPPOSans R" charset="-122"/>
              <a:ea typeface="OPPOSans R" charset="-122"/>
              <a:cs typeface="OPPOSans R" charset="-122"/>
            </a:endParaRPr>
          </a:p>
        </p:txBody>
      </p:sp>
      <p:graphicFrame>
        <p:nvGraphicFramePr>
          <p:cNvPr id="18" name="表格 17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9" name="文本占位符 18"/>
          <p:cNvSpPr>
            <a:spLocks noGrp="1"/>
          </p:cNvSpPr>
          <p:nvPr>
            <p:ph type="body" idx="1"/>
          </p:nvPr>
        </p:nvSpPr>
        <p:spPr>
          <a:xfrm>
            <a:off x="776504" y="2573296"/>
            <a:ext cx="22841775" cy="974252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hf sldNum="0" hdr="0" ftr="0"/>
  <p:txStyles>
    <p:titleStyle>
      <a:lvl1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5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 charset="-122"/>
          <a:ea typeface="OPPOSans B" charset="-122"/>
          <a:cs typeface="OPPOSans B" charset="-122"/>
          <a:sym typeface="OPPOSans B"/>
        </a:defRPr>
      </a:lvl1pPr>
      <a:lvl2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2pPr>
      <a:lvl3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3pPr>
      <a:lvl4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4pPr>
      <a:lvl5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5pPr>
      <a:lvl6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6pPr>
      <a:lvl7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7pPr>
      <a:lvl8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8pPr>
      <a:lvl9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9pPr>
    </p:titleStyle>
    <p:bodyStyle>
      <a:lvl1pPr marL="0" marR="0" indent="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Tx/>
        <a:buFontTx/>
        <a:buNone/>
        <a:defRPr sz="48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1pPr>
      <a:lvl2pPr marL="1270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44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2pPr>
      <a:lvl3pPr marL="1905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75000"/>
        <a:buFont typeface="Wingdings" panose="05000000000000000000" pitchFamily="2" charset="2"/>
        <a:buChar char="p"/>
        <a:defRPr sz="40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3pPr>
      <a:lvl4pPr marL="2540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75000"/>
        <a:buFont typeface="Wingdings" panose="05000000000000000000" pitchFamily="2" charset="2"/>
        <a:buChar char="ü"/>
        <a:defRPr sz="36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4pPr>
      <a:lvl5pPr marL="3175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75000"/>
        <a:buFont typeface="Wingdings" panose="05000000000000000000" pitchFamily="2" charset="2"/>
        <a:buChar char="Ø"/>
        <a:defRPr sz="36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5pPr>
      <a:lvl6pPr marL="3810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6pPr>
      <a:lvl7pPr marL="4445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7pPr>
      <a:lvl8pPr marL="5080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8pPr>
      <a:lvl9pPr marL="5715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9pPr>
    </p:bodyStyle>
    <p:otherStyle>
      <a:lvl1pPr marL="0" marR="0" indent="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占位符 4"/>
          <p:cNvSpPr>
            <a:spLocks noGrp="1"/>
          </p:cNvSpPr>
          <p:nvPr>
            <p:ph type="title"/>
          </p:nvPr>
        </p:nvSpPr>
        <p:spPr>
          <a:xfrm>
            <a:off x="776505" y="627526"/>
            <a:ext cx="22841775" cy="10736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 dirty="0"/>
              <a:t>单击此处编辑母版标题样式 </a:t>
            </a:r>
            <a:r>
              <a:rPr kumimoji="1" lang="en-US" altLang="zh-CN" dirty="0"/>
              <a:t>OPPO Sans B 50pt.</a:t>
            </a:r>
            <a:endParaRPr kumimoji="1" lang="zh-CN" altLang="en-US" dirty="0"/>
          </a:p>
        </p:txBody>
      </p:sp>
      <p:sp>
        <p:nvSpPr>
          <p:cNvPr id="11" name="线条"/>
          <p:cNvSpPr/>
          <p:nvPr userDrawn="1"/>
        </p:nvSpPr>
        <p:spPr>
          <a:xfrm>
            <a:off x="765718" y="12807222"/>
            <a:ext cx="22852564" cy="1"/>
          </a:xfrm>
          <a:prstGeom prst="line">
            <a:avLst/>
          </a:prstGeom>
          <a:ln w="25400">
            <a:solidFill>
              <a:srgbClr val="5E5E5E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190" y="12963890"/>
            <a:ext cx="1332424" cy="316800"/>
          </a:xfrm>
          <a:prstGeom prst="rect">
            <a:avLst/>
          </a:prstGeom>
        </p:spPr>
      </p:pic>
      <p:sp>
        <p:nvSpPr>
          <p:cNvPr id="16" name="pg. xx"/>
          <p:cNvSpPr txBox="1"/>
          <p:nvPr userDrawn="1"/>
        </p:nvSpPr>
        <p:spPr>
          <a:xfrm>
            <a:off x="20884725" y="12874289"/>
            <a:ext cx="2733557" cy="287258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>
            <a:spAutoFit/>
          </a:bodyPr>
          <a:lstStyle>
            <a:lvl1pPr algn="r">
              <a:defRPr sz="2000" b="0">
                <a:solidFill>
                  <a:srgbClr val="929292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fld id="{00E22F85-807F-CA40-8F16-B425A1EE1DAC}" type="slidenum">
              <a:rPr lang="uk-UA" sz="1200" smtClean="0">
                <a:solidFill>
                  <a:srgbClr val="5E5E5E"/>
                </a:solidFill>
                <a:latin typeface="OPPOSans R" charset="-122"/>
                <a:ea typeface="OPPOSans R" charset="-122"/>
                <a:cs typeface="OPPOSans R" charset="-122"/>
              </a:rPr>
              <a:t>‹#›</a:t>
            </a:fld>
            <a:endParaRPr sz="1200" dirty="0">
              <a:solidFill>
                <a:srgbClr val="5E5E5E"/>
              </a:solidFill>
              <a:latin typeface="OPPOSans R" charset="-122"/>
              <a:ea typeface="OPPOSans R" charset="-122"/>
              <a:cs typeface="OPPOSans R" charset="-122"/>
            </a:endParaRPr>
          </a:p>
        </p:txBody>
      </p:sp>
      <p:graphicFrame>
        <p:nvGraphicFramePr>
          <p:cNvPr id="18" name="表格 17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9" name="文本占位符 18"/>
          <p:cNvSpPr>
            <a:spLocks noGrp="1"/>
          </p:cNvSpPr>
          <p:nvPr>
            <p:ph type="body" idx="1"/>
          </p:nvPr>
        </p:nvSpPr>
        <p:spPr>
          <a:xfrm>
            <a:off x="776504" y="3613150"/>
            <a:ext cx="22841775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  <p:sldLayoutId id="2147483663" r:id="rId6"/>
    <p:sldLayoutId id="2147483664" r:id="rId7"/>
    <p:sldLayoutId id="2147483665" r:id="rId8"/>
    <p:sldLayoutId id="2147483666" r:id="rId9"/>
    <p:sldLayoutId id="2147483667" r:id="rId10"/>
    <p:sldLayoutId id="2147483668" r:id="rId11"/>
    <p:sldLayoutId id="2147483669" r:id="rId12"/>
    <p:sldLayoutId id="2147483670" r:id="rId13"/>
  </p:sldLayoutIdLst>
  <p:hf sldNum="0" hdr="0" ftr="0"/>
  <p:txStyles>
    <p:titleStyle>
      <a:lvl1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5000" b="0" i="0" u="none" strike="noStrike" cap="none" spc="0" baseline="0">
          <a:ln>
            <a:noFill/>
          </a:ln>
          <a:solidFill>
            <a:srgbClr val="2DC84D"/>
          </a:solidFill>
          <a:uFillTx/>
          <a:latin typeface="OPPOSans B" charset="-122"/>
          <a:ea typeface="OPPOSans B" charset="-122"/>
          <a:cs typeface="OPPOSans B" charset="-122"/>
          <a:sym typeface="OPPOSans B"/>
        </a:defRPr>
      </a:lvl1pPr>
      <a:lvl2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2pPr>
      <a:lvl3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3pPr>
      <a:lvl4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4pPr>
      <a:lvl5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5pPr>
      <a:lvl6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6pPr>
      <a:lvl7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7pPr>
      <a:lvl8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8pPr>
      <a:lvl9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9pPr>
    </p:titleStyle>
    <p:bodyStyle>
      <a:lvl1pPr marL="0" marR="0" indent="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Tx/>
        <a:buFontTx/>
        <a:buNone/>
        <a:defRPr sz="48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1pPr>
      <a:lvl2pPr marL="1270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44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2pPr>
      <a:lvl3pPr marL="1905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40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3pPr>
      <a:lvl4pPr marL="2540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36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4pPr>
      <a:lvl5pPr marL="3175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36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5pPr>
      <a:lvl6pPr marL="3810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6pPr>
      <a:lvl7pPr marL="4445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7pPr>
      <a:lvl8pPr marL="5080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8pPr>
      <a:lvl9pPr marL="5715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9pPr>
    </p:bodyStyle>
    <p:otherStyle>
      <a:lvl1pPr marL="0" marR="0" indent="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2004806" y="3920562"/>
            <a:ext cx="21784088" cy="5261538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altLang="zh-CN" sz="4000" dirty="0"/>
              <a:t>Agenda Item:	 7</a:t>
            </a:r>
            <a:r>
              <a:rPr lang="zh-CN" altLang="en-US" sz="3200" dirty="0"/>
              <a:t>（</a:t>
            </a:r>
            <a:r>
              <a:rPr lang="en-US" altLang="zh-CN" sz="3200" dirty="0"/>
              <a:t>Liaison activities of TSG RAN</a:t>
            </a:r>
            <a:r>
              <a:rPr lang="zh-CN" altLang="en-US" sz="3200" dirty="0"/>
              <a:t>）</a:t>
            </a:r>
            <a:br>
              <a:rPr lang="zh-CN" altLang="zh-CN" sz="4000" dirty="0"/>
            </a:br>
            <a:r>
              <a:rPr lang="en-GB" altLang="zh-CN" sz="4000" dirty="0"/>
              <a:t>Source:			 </a:t>
            </a:r>
            <a:r>
              <a:rPr lang="en-US" altLang="zh-CN" sz="4000" dirty="0"/>
              <a:t>OPPO</a:t>
            </a:r>
            <a:br>
              <a:rPr lang="zh-CN" altLang="zh-CN" sz="4000" dirty="0"/>
            </a:br>
            <a:r>
              <a:rPr lang="en-GB" altLang="zh-CN" sz="4000" dirty="0"/>
              <a:t>Document for:	 Approval</a:t>
            </a:r>
            <a:br>
              <a:rPr lang="zh-CN" altLang="zh-CN" sz="4000" dirty="0"/>
            </a:br>
            <a:r>
              <a:rPr lang="en-GB" altLang="zh-CN" sz="4000" dirty="0"/>
              <a:t>Title:				 </a:t>
            </a:r>
            <a:r>
              <a:rPr kumimoji="1" lang="en-US" altLang="zh-CN" sz="4000" dirty="0"/>
              <a:t>Consideration on solutions for BWP operation 											 without bandwidth restriction</a:t>
            </a:r>
            <a:endParaRPr kumimoji="1" lang="zh-CN" altLang="en-US" sz="40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0D709693-25E5-4E90-B90E-A11ABF955B2D}"/>
              </a:ext>
            </a:extLst>
          </p:cNvPr>
          <p:cNvSpPr/>
          <p:nvPr/>
        </p:nvSpPr>
        <p:spPr>
          <a:xfrm>
            <a:off x="1047750" y="1139220"/>
            <a:ext cx="236982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hangingPunct="1"/>
            <a:r>
              <a:rPr lang="en-GB" altLang="zh-CN" sz="4400" b="0" dirty="0">
                <a:solidFill>
                  <a:srgbClr val="046A38"/>
                </a:solidFill>
                <a:latin typeface="OPPOSans B" charset="-122"/>
                <a:ea typeface="OPPOSans B" charset="-122"/>
                <a:sym typeface="OPPOSans B"/>
              </a:rPr>
              <a:t>3GPP TSG RAN Meeting #98-e												  </a:t>
            </a:r>
            <a:r>
              <a:rPr lang="en-US" altLang="zh-CN" sz="4400" b="0" dirty="0">
                <a:solidFill>
                  <a:srgbClr val="046A38"/>
                </a:solidFill>
                <a:latin typeface="OPPOSans B" charset="-122"/>
                <a:ea typeface="OPPOSans B" charset="-122"/>
                <a:sym typeface="OPPOSans B"/>
              </a:rPr>
              <a:t>RP-223030</a:t>
            </a:r>
            <a:endParaRPr lang="en-GB" altLang="zh-CN" sz="4400" b="0" dirty="0">
              <a:solidFill>
                <a:srgbClr val="046A38"/>
              </a:solidFill>
              <a:highlight>
                <a:srgbClr val="FFFF00"/>
              </a:highlight>
              <a:latin typeface="OPPOSans B" charset="-122"/>
              <a:ea typeface="OPPOSans B" charset="-122"/>
              <a:sym typeface="OPPOSans B"/>
            </a:endParaRPr>
          </a:p>
          <a:p>
            <a:pPr algn="l" hangingPunct="1"/>
            <a:r>
              <a:rPr lang="en-GB" altLang="zh-CN" sz="4400" b="0" dirty="0">
                <a:solidFill>
                  <a:srgbClr val="046A38"/>
                </a:solidFill>
                <a:latin typeface="OPPOSans B" charset="-122"/>
                <a:ea typeface="OPPOSans B" charset="-122"/>
                <a:sym typeface="OPPOSans B"/>
              </a:rPr>
              <a:t>Electronic Meeting, December 12-16, 2022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Backgrounds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776506" y="2724912"/>
            <a:ext cx="22589680" cy="9981437"/>
          </a:xfrm>
        </p:spPr>
        <p:txBody>
          <a:bodyPr>
            <a:normAutofit/>
          </a:bodyPr>
          <a:lstStyle/>
          <a:p>
            <a:pPr marL="685800" indent="-685800" algn="just">
              <a:buFont typeface="Arial" panose="020B0604020202020204" pitchFamily="34" charset="0"/>
              <a:buChar char="•"/>
            </a:pPr>
            <a:r>
              <a:rPr lang="en-US" altLang="zh-CN" sz="3600" dirty="0"/>
              <a:t>CSI-RS based RLM/BM/BFD is not supported in active BWP. So those L1 measurement can only relies on CD-SSB out of active BWP</a:t>
            </a:r>
          </a:p>
          <a:p>
            <a:pPr marL="685800" indent="-685800" algn="just">
              <a:buFont typeface="Arial" panose="020B0604020202020204" pitchFamily="34" charset="0"/>
              <a:buChar char="•"/>
            </a:pPr>
            <a:r>
              <a:rPr lang="en-US" altLang="zh-CN" sz="3600" dirty="0"/>
              <a:t>Many UE vendors including OPPO argued that it can be resolved by CSI-RS based solution considering UE capability 1-7(CSI-RS based RLM) and FG 2-24 (SSB/CSI-RS for beam measurement) are all mandatory with capability signaling. Feature 1-31(Beam failure recovery) are mandatory with capability signaling for FR2 but optional for FR1. </a:t>
            </a:r>
            <a:r>
              <a:rPr lang="zh-CN" altLang="en-US" sz="3600" dirty="0"/>
              <a:t> </a:t>
            </a:r>
            <a:r>
              <a:rPr lang="en-US" altLang="zh-CN" sz="3600" dirty="0"/>
              <a:t>Some BS vendors</a:t>
            </a:r>
            <a:r>
              <a:rPr lang="zh-CN" altLang="en-US" sz="3600" dirty="0"/>
              <a:t> </a:t>
            </a:r>
            <a:r>
              <a:rPr lang="en-US" altLang="zh-CN" sz="3600" dirty="0"/>
              <a:t>confirmed</a:t>
            </a:r>
            <a:r>
              <a:rPr lang="zh-CN" altLang="en-US" sz="3600" dirty="0"/>
              <a:t> </a:t>
            </a:r>
            <a:r>
              <a:rPr lang="en-US" altLang="zh-CN" sz="3600" dirty="0"/>
              <a:t>actually</a:t>
            </a:r>
            <a:r>
              <a:rPr lang="zh-CN" altLang="en-US" sz="3600" dirty="0"/>
              <a:t> </a:t>
            </a:r>
            <a:r>
              <a:rPr lang="en-US" altLang="zh-CN" sz="3600" dirty="0"/>
              <a:t>the CSI-RS based solution is deployed in the field.</a:t>
            </a:r>
          </a:p>
          <a:p>
            <a:pPr marL="685800" indent="-685800" algn="just">
              <a:buFont typeface="Arial" panose="020B0604020202020204" pitchFamily="34" charset="0"/>
              <a:buChar char="•"/>
            </a:pPr>
            <a:r>
              <a:rPr lang="en-US" altLang="zh-CN" sz="3600" dirty="0"/>
              <a:t>Since many companies are open for Rel18 solution, all solutions in RAN4’s LS R4-2214355 are kicked back to RAN4 to do high level analysis in last RAN#97 and come back to RAN#98 again based on assumption no RAN4 TU will be impacted. </a:t>
            </a:r>
          </a:p>
          <a:p>
            <a:pPr marL="685800" indent="-685800" algn="just">
              <a:buFont typeface="Arial" panose="020B0604020202020204" pitchFamily="34" charset="0"/>
              <a:buChar char="•"/>
            </a:pPr>
            <a:r>
              <a:rPr lang="en-GB" altLang="zh-CN" sz="3600" dirty="0"/>
              <a:t>RAN4 has done the high-level analysis in the two RAN4 meetings and reach agreements. </a:t>
            </a:r>
            <a:endParaRPr lang="en-US" altLang="zh-CN" sz="36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5902AC7-40D6-4980-9C3B-42DAD541F8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RAN4 agreements in RAN4#104bis-e-meeting</a:t>
            </a:r>
            <a:endParaRPr lang="zh-CN" altLang="en-US" dirty="0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23D075F8-D886-4A24-846C-7E80269ACDB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428751" y="2704338"/>
            <a:ext cx="21888450" cy="9619487"/>
          </a:xfrm>
        </p:spPr>
        <p:txBody>
          <a:bodyPr>
            <a:normAutofit/>
          </a:bodyPr>
          <a:lstStyle/>
          <a:p>
            <a:pPr algn="just" hangingPunct="0"/>
            <a:r>
              <a:rPr lang="en-GB" altLang="zh-CN" sz="3600" dirty="0"/>
              <a:t>In RAN4#104-bis-e meeting, RAN4 agreed to perform high-level analysis from the following 4 aspects/criteria </a:t>
            </a:r>
            <a:r>
              <a:rPr lang="en-US" altLang="zh-CN" sz="3600" dirty="0"/>
              <a:t>on options for UE performing RLM/BFD/BM when CD-SSB is outside active BWP: </a:t>
            </a:r>
            <a:endParaRPr lang="zh-CN" altLang="zh-CN" sz="3600" dirty="0"/>
          </a:p>
          <a:p>
            <a:pPr lvl="1" algn="just"/>
            <a:r>
              <a:rPr lang="en-US" altLang="zh-CN" sz="3600" dirty="0"/>
              <a:t>RRM requirements impact (Spec impact) / workload in RAN4</a:t>
            </a:r>
            <a:endParaRPr lang="zh-CN" altLang="zh-CN" sz="3600" dirty="0"/>
          </a:p>
          <a:p>
            <a:pPr lvl="1" algn="just"/>
            <a:r>
              <a:rPr lang="en-US" altLang="zh-CN" sz="3600" dirty="0"/>
              <a:t>Mobility performance impact</a:t>
            </a:r>
            <a:endParaRPr lang="zh-CN" altLang="zh-CN" sz="3600" dirty="0"/>
          </a:p>
          <a:p>
            <a:pPr lvl="1" algn="just"/>
            <a:r>
              <a:rPr lang="en-US" altLang="zh-CN" sz="3600" dirty="0"/>
              <a:t>Throughput impact (Data interruption)</a:t>
            </a:r>
            <a:endParaRPr lang="zh-CN" altLang="zh-CN" sz="3600" dirty="0"/>
          </a:p>
          <a:p>
            <a:pPr lvl="1" algn="just"/>
            <a:r>
              <a:rPr lang="en-US" altLang="zh-CN" sz="3600" dirty="0"/>
              <a:t>UE power consumption / UE complexity</a:t>
            </a:r>
            <a:endParaRPr lang="zh-CN" altLang="zh-CN" sz="3600" dirty="0"/>
          </a:p>
          <a:p>
            <a:pPr algn="just"/>
            <a:endParaRPr lang="zh-CN" altLang="en-US" sz="1100" dirty="0"/>
          </a:p>
        </p:txBody>
      </p:sp>
    </p:spTree>
    <p:extLst>
      <p:ext uri="{BB962C8B-B14F-4D97-AF65-F5344CB8AC3E}">
        <p14:creationId xmlns:p14="http://schemas.microsoft.com/office/powerpoint/2010/main" val="42905572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840F9A3-052A-44B4-92B0-F6FA9B7318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RAN4 agreements in RAN4#105</a:t>
            </a:r>
            <a:endParaRPr lang="zh-CN" altLang="en-US" dirty="0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4C94AD32-DB69-4F4C-AB1F-FF9E87C527E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164433" y="2724912"/>
            <a:ext cx="22841774" cy="9899465"/>
          </a:xfrm>
        </p:spPr>
        <p:txBody>
          <a:bodyPr>
            <a:normAutofit fontScale="92500"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altLang="zh-CN" sz="3800" dirty="0"/>
              <a:t>RAN4 agreed to deprioritize some of the options. </a:t>
            </a:r>
            <a:r>
              <a:rPr lang="en-US" altLang="zh-CN" sz="3800" dirty="0"/>
              <a:t>Solutions based on shared MG/NCSG or separate RF chain are precluded.</a:t>
            </a:r>
          </a:p>
          <a:p>
            <a:pPr marL="571500" lvl="0" indent="-571500">
              <a:buFont typeface="Arial" panose="020B0604020202020204" pitchFamily="34" charset="0"/>
              <a:buChar char="•"/>
            </a:pPr>
            <a:r>
              <a:rPr lang="en-US" altLang="zh-CN" sz="3800" dirty="0"/>
              <a:t>Candidate options </a:t>
            </a:r>
            <a:endParaRPr lang="zh-CN" altLang="zh-CN" sz="3800" dirty="0"/>
          </a:p>
          <a:p>
            <a:pPr lvl="1"/>
            <a:r>
              <a:rPr lang="en-US" altLang="zh-CN" sz="3800" dirty="0"/>
              <a:t>Option A) Perform BM/RLM/BFD based on CSI-RS within active BWP</a:t>
            </a:r>
            <a:endParaRPr lang="zh-CN" altLang="zh-CN" sz="3800" dirty="0"/>
          </a:p>
          <a:p>
            <a:pPr lvl="1"/>
            <a:r>
              <a:rPr lang="en-US" altLang="zh-CN" sz="3800" dirty="0"/>
              <a:t>Option B) Perform BM/RLM/BFD based on SSB outside active BWP</a:t>
            </a:r>
            <a:endParaRPr lang="zh-CN" altLang="zh-CN" sz="3800" dirty="0"/>
          </a:p>
          <a:p>
            <a:pPr lvl="2"/>
            <a:r>
              <a:rPr lang="en-US" altLang="zh-CN" sz="3800" dirty="0"/>
              <a:t>Option B-1) UE’s capability not requiring additional measurement gap for BM/RLM/BFD</a:t>
            </a:r>
            <a:endParaRPr lang="zh-CN" altLang="zh-CN" sz="3800" dirty="0"/>
          </a:p>
          <a:p>
            <a:pPr lvl="3"/>
            <a:r>
              <a:rPr lang="en-US" altLang="zh-CN" sz="3800" dirty="0"/>
              <a:t>Option B-1-1) Using larger BW covering SSB outside active BWP without interruptions</a:t>
            </a:r>
            <a:endParaRPr lang="zh-CN" altLang="zh-CN" sz="3800" dirty="0"/>
          </a:p>
          <a:p>
            <a:pPr lvl="3"/>
            <a:r>
              <a:rPr lang="en-US" altLang="zh-CN" sz="3800" dirty="0"/>
              <a:t>Option B-1-2) Using larger BW covering SSB outside active BWP with interruptions</a:t>
            </a:r>
            <a:endParaRPr lang="zh-CN" altLang="zh-CN" sz="3800" dirty="0"/>
          </a:p>
          <a:p>
            <a:pPr lvl="2"/>
            <a:r>
              <a:rPr lang="en-US" altLang="zh-CN" sz="3800" dirty="0"/>
              <a:t>Option B-2) BM/RLM/BFD on SSB outside BWP within measurement gaps</a:t>
            </a:r>
            <a:endParaRPr lang="zh-CN" altLang="zh-CN" sz="3800" dirty="0"/>
          </a:p>
          <a:p>
            <a:pPr lvl="3"/>
            <a:r>
              <a:rPr lang="en-US" altLang="zh-CN" sz="3800" dirty="0"/>
              <a:t>Option B-2-2) Dedicated MG or NCSG for RLM/BFD/BM measurements</a:t>
            </a:r>
            <a:endParaRPr lang="zh-CN" altLang="zh-CN" sz="3800" dirty="0"/>
          </a:p>
          <a:p>
            <a:pPr lvl="1"/>
            <a:r>
              <a:rPr lang="en-US" altLang="zh-CN" sz="3800" dirty="0"/>
              <a:t>Option C) NCD-SSB approach which would work with existing UE hardware architectures (FG6-1) and be compatible with existing RAN4 specifications for BM/RLM/BFD</a:t>
            </a:r>
            <a:endParaRPr lang="zh-CN" altLang="zh-CN" sz="3800" dirty="0"/>
          </a:p>
          <a:p>
            <a:endParaRPr lang="en-US" altLang="zh-CN" sz="4400" dirty="0"/>
          </a:p>
          <a:p>
            <a:endParaRPr lang="zh-CN" altLang="en-US" sz="4400" dirty="0"/>
          </a:p>
        </p:txBody>
      </p:sp>
    </p:spTree>
    <p:extLst>
      <p:ext uri="{BB962C8B-B14F-4D97-AF65-F5344CB8AC3E}">
        <p14:creationId xmlns:p14="http://schemas.microsoft.com/office/powerpoint/2010/main" val="40190519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840F9A3-052A-44B4-92B0-F6FA9B7318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altLang="zh-CN" dirty="0"/>
              <a:t>Highest-level analysis</a:t>
            </a:r>
            <a:endParaRPr lang="zh-CN" altLang="zh-CN" dirty="0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4C94AD32-DB69-4F4C-AB1F-FF9E87C527E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164433" y="2050474"/>
            <a:ext cx="22841774" cy="10573904"/>
          </a:xfrm>
        </p:spPr>
        <p:txBody>
          <a:bodyPr>
            <a:normAutofit/>
          </a:bodyPr>
          <a:lstStyle/>
          <a:p>
            <a:pPr marL="571500" lvl="0" indent="-571500">
              <a:buFont typeface="Arial" panose="020B0604020202020204" pitchFamily="34" charset="0"/>
              <a:buChar char="•"/>
            </a:pPr>
            <a:r>
              <a:rPr lang="en-US" altLang="zh-CN" sz="3600" dirty="0"/>
              <a:t>Highest-level analysis on options:  </a:t>
            </a:r>
            <a:endParaRPr lang="zh-CN" altLang="zh-CN" sz="3600" dirty="0"/>
          </a:p>
          <a:p>
            <a:endParaRPr lang="en-US" altLang="zh-CN" sz="4400" dirty="0"/>
          </a:p>
          <a:p>
            <a:endParaRPr lang="zh-CN" altLang="en-US" sz="4400" dirty="0"/>
          </a:p>
        </p:txBody>
      </p:sp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4C8489FC-B4A4-44ED-A356-E1EC8724029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3549273"/>
              </p:ext>
            </p:extLst>
          </p:nvPr>
        </p:nvGraphicFramePr>
        <p:xfrm>
          <a:off x="1438750" y="3455295"/>
          <a:ext cx="22179528" cy="680541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038027">
                  <a:extLst>
                    <a:ext uri="{9D8B030D-6E8A-4147-A177-3AD203B41FA5}">
                      <a16:colId xmlns:a16="http://schemas.microsoft.com/office/drawing/2014/main" val="2910104238"/>
                    </a:ext>
                  </a:extLst>
                </a:gridCol>
                <a:gridCol w="4785375">
                  <a:extLst>
                    <a:ext uri="{9D8B030D-6E8A-4147-A177-3AD203B41FA5}">
                      <a16:colId xmlns:a16="http://schemas.microsoft.com/office/drawing/2014/main" val="2968758442"/>
                    </a:ext>
                  </a:extLst>
                </a:gridCol>
                <a:gridCol w="2392688">
                  <a:extLst>
                    <a:ext uri="{9D8B030D-6E8A-4147-A177-3AD203B41FA5}">
                      <a16:colId xmlns:a16="http://schemas.microsoft.com/office/drawing/2014/main" val="2074346393"/>
                    </a:ext>
                  </a:extLst>
                </a:gridCol>
                <a:gridCol w="2392688">
                  <a:extLst>
                    <a:ext uri="{9D8B030D-6E8A-4147-A177-3AD203B41FA5}">
                      <a16:colId xmlns:a16="http://schemas.microsoft.com/office/drawing/2014/main" val="3623206963"/>
                    </a:ext>
                  </a:extLst>
                </a:gridCol>
                <a:gridCol w="4785375">
                  <a:extLst>
                    <a:ext uri="{9D8B030D-6E8A-4147-A177-3AD203B41FA5}">
                      <a16:colId xmlns:a16="http://schemas.microsoft.com/office/drawing/2014/main" val="1400148965"/>
                    </a:ext>
                  </a:extLst>
                </a:gridCol>
                <a:gridCol w="4785375">
                  <a:extLst>
                    <a:ext uri="{9D8B030D-6E8A-4147-A177-3AD203B41FA5}">
                      <a16:colId xmlns:a16="http://schemas.microsoft.com/office/drawing/2014/main" val="1466226909"/>
                    </a:ext>
                  </a:extLst>
                </a:gridCol>
              </a:tblGrid>
              <a:tr h="976517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800" dirty="0">
                          <a:effectLst/>
                        </a:rPr>
                        <a:t>Options</a:t>
                      </a:r>
                      <a:endParaRPr lang="zh-CN" sz="2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altLang="zh-CN" sz="2800" b="1" i="0" u="none" strike="noStrike" cap="none" spc="0" baseline="0" dirty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RRM requirements impact/workload in RAN4</a:t>
                      </a:r>
                      <a:endParaRPr lang="zh-CN" sz="2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Power consumption</a:t>
                      </a:r>
                      <a:endParaRPr lang="zh-CN" sz="2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UE complexity</a:t>
                      </a:r>
                      <a:endParaRPr lang="zh-CN" sz="2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82550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2800" b="1" i="0" u="none" strike="noStrike" cap="none" spc="0" baseline="0" dirty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Mobility performance impact</a:t>
                      </a:r>
                      <a:endParaRPr lang="zh-CN" altLang="zh-CN" sz="2800" b="1" i="0" u="none" strike="noStrike" cap="none" spc="0" baseline="0" dirty="0">
                        <a:ln>
                          <a:noFill/>
                        </a:ln>
                        <a:solidFill>
                          <a:schemeClr val="lt1"/>
                        </a:solidFill>
                        <a:effectLst/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82550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2800" b="1" i="0" u="none" strike="noStrike" cap="none" spc="0" baseline="0" dirty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Throughput impact (Data interruption)</a:t>
                      </a:r>
                      <a:endParaRPr lang="zh-CN" altLang="zh-CN" sz="2800" b="1" i="0" u="none" strike="noStrike" cap="none" spc="0" baseline="0" dirty="0">
                        <a:ln>
                          <a:noFill/>
                        </a:ln>
                        <a:solidFill>
                          <a:schemeClr val="lt1"/>
                        </a:solidFill>
                        <a:effectLst/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41752433"/>
                  </a:ext>
                </a:extLst>
              </a:tr>
              <a:tr h="976517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2800" dirty="0">
                          <a:effectLst/>
                        </a:rPr>
                        <a:t>Option A)</a:t>
                      </a:r>
                      <a:endParaRPr lang="zh-CN" sz="2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800" dirty="0">
                          <a:effectLst/>
                        </a:rPr>
                        <a:t>Low</a:t>
                      </a:r>
                      <a:endParaRPr lang="zh-CN" sz="2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825500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sz="2800" b="0" i="0" u="none" strike="noStrike" cap="none" spc="0" baseline="0" dirty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Low</a:t>
                      </a:r>
                      <a:endParaRPr lang="zh-CN" altLang="en-US" sz="2800" b="0" i="0" u="none" strike="noStrike" cap="none" spc="0" baseline="0" dirty="0">
                        <a:ln>
                          <a:noFill/>
                        </a:ln>
                        <a:solidFill>
                          <a:schemeClr val="dk1"/>
                        </a:solidFill>
                        <a:effectLst/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825500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sz="2800" b="0" i="0" u="none" strike="noStrike" cap="none" spc="0" baseline="0" dirty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Low</a:t>
                      </a:r>
                      <a:endParaRPr lang="zh-CN" altLang="en-US" sz="2800" b="0" i="0" u="none" strike="noStrike" cap="none" spc="0" baseline="0" dirty="0">
                        <a:ln>
                          <a:noFill/>
                        </a:ln>
                        <a:solidFill>
                          <a:schemeClr val="dk1"/>
                        </a:solidFill>
                        <a:effectLst/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825500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sz="28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Low</a:t>
                      </a:r>
                      <a:endParaRPr lang="zh-CN" altLang="en-US" sz="2800" b="0" i="0" u="none" strike="noStrike" cap="none" spc="0" baseline="0">
                        <a:ln>
                          <a:noFill/>
                        </a:ln>
                        <a:solidFill>
                          <a:schemeClr val="dk1"/>
                        </a:solidFill>
                        <a:effectLst/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825500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sz="2800" b="0" i="0" u="none" strike="noStrike" cap="none" spc="0" baseline="0" dirty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None</a:t>
                      </a:r>
                      <a:endParaRPr lang="zh-CN" altLang="en-US" sz="2800" b="0" i="0" u="none" strike="noStrike" cap="none" spc="0" baseline="0" dirty="0">
                        <a:ln>
                          <a:noFill/>
                        </a:ln>
                        <a:solidFill>
                          <a:schemeClr val="dk1"/>
                        </a:solidFill>
                        <a:effectLst/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259591466"/>
                  </a:ext>
                </a:extLst>
              </a:tr>
              <a:tr h="976517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2800">
                          <a:effectLst/>
                        </a:rPr>
                        <a:t>Option B-1-1)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800" dirty="0">
                          <a:effectLst/>
                        </a:rPr>
                        <a:t>Low</a:t>
                      </a:r>
                      <a:endParaRPr lang="zh-CN" sz="2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825500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sz="2800" b="0" i="0" u="none" strike="noStrike" cap="none" spc="0" baseline="0" dirty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High</a:t>
                      </a:r>
                      <a:endParaRPr lang="zh-CN" altLang="en-US" sz="2800" b="0" i="0" u="none" strike="noStrike" cap="none" spc="0" baseline="0" dirty="0">
                        <a:ln>
                          <a:noFill/>
                        </a:ln>
                        <a:solidFill>
                          <a:schemeClr val="dk1"/>
                        </a:solidFill>
                        <a:effectLst/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825500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sz="2800" b="0" i="0" u="none" strike="noStrike" cap="none" spc="0" baseline="0" dirty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Low to medium</a:t>
                      </a:r>
                      <a:endParaRPr lang="zh-CN" altLang="en-US" sz="2800" b="0" i="0" u="none" strike="noStrike" cap="none" spc="0" baseline="0" dirty="0">
                        <a:ln>
                          <a:noFill/>
                        </a:ln>
                        <a:solidFill>
                          <a:schemeClr val="dk1"/>
                        </a:solidFill>
                        <a:effectLst/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825500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sz="2800" b="0" i="0" u="none" strike="noStrike" cap="none" spc="0" baseline="0" dirty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Low</a:t>
                      </a:r>
                      <a:endParaRPr lang="zh-CN" altLang="en-US" sz="2800" b="0" i="0" u="none" strike="noStrike" cap="none" spc="0" baseline="0" dirty="0">
                        <a:ln>
                          <a:noFill/>
                        </a:ln>
                        <a:solidFill>
                          <a:schemeClr val="dk1"/>
                        </a:solidFill>
                        <a:effectLst/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825500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sz="2800" b="0" i="0" u="none" strike="noStrike" cap="none" spc="0" baseline="0" dirty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None</a:t>
                      </a:r>
                      <a:endParaRPr lang="zh-CN" altLang="en-US" sz="2800" b="0" i="0" u="none" strike="noStrike" cap="none" spc="0" baseline="0" dirty="0">
                        <a:ln>
                          <a:noFill/>
                        </a:ln>
                        <a:solidFill>
                          <a:schemeClr val="dk1"/>
                        </a:solidFill>
                        <a:effectLst/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703200140"/>
                  </a:ext>
                </a:extLst>
              </a:tr>
              <a:tr h="976517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2800" dirty="0">
                          <a:effectLst/>
                        </a:rPr>
                        <a:t>Option B-1-2)</a:t>
                      </a:r>
                      <a:endParaRPr lang="zh-CN" sz="2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800" dirty="0">
                          <a:effectLst/>
                        </a:rPr>
                        <a:t>Low or Medium</a:t>
                      </a:r>
                      <a:endParaRPr lang="zh-CN" sz="2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825500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sz="2800" b="0" i="0" u="none" strike="noStrike" cap="none" spc="0" baseline="0" dirty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Medium</a:t>
                      </a:r>
                      <a:endParaRPr lang="zh-CN" altLang="en-US" sz="2800" b="0" i="0" u="none" strike="noStrike" cap="none" spc="0" baseline="0" dirty="0">
                        <a:ln>
                          <a:noFill/>
                        </a:ln>
                        <a:solidFill>
                          <a:schemeClr val="dk1"/>
                        </a:solidFill>
                        <a:effectLst/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825500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sz="28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Low to Medium</a:t>
                      </a:r>
                      <a:endParaRPr lang="zh-CN" altLang="en-US" sz="2800" b="0" i="0" u="none" strike="noStrike" cap="none" spc="0" baseline="0">
                        <a:ln>
                          <a:noFill/>
                        </a:ln>
                        <a:solidFill>
                          <a:schemeClr val="dk1"/>
                        </a:solidFill>
                        <a:effectLst/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825500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sz="2800" b="0" i="0" u="none" strike="noStrike" cap="none" spc="0" baseline="0" dirty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Low</a:t>
                      </a:r>
                      <a:endParaRPr lang="zh-CN" altLang="en-US" sz="2800" b="0" i="0" u="none" strike="noStrike" cap="none" spc="0" baseline="0" dirty="0">
                        <a:ln>
                          <a:noFill/>
                        </a:ln>
                        <a:solidFill>
                          <a:schemeClr val="dk1"/>
                        </a:solidFill>
                        <a:effectLst/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825500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sz="2800" b="0" i="0" u="none" strike="noStrike" cap="none" spc="0" baseline="0" dirty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Low to Medium</a:t>
                      </a:r>
                      <a:endParaRPr lang="zh-CN" altLang="en-US" sz="2800" b="0" i="0" u="none" strike="noStrike" cap="none" spc="0" baseline="0" dirty="0">
                        <a:ln>
                          <a:noFill/>
                        </a:ln>
                        <a:solidFill>
                          <a:schemeClr val="dk1"/>
                        </a:solidFill>
                        <a:effectLst/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620859838"/>
                  </a:ext>
                </a:extLst>
              </a:tr>
              <a:tr h="1922825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2800">
                          <a:effectLst/>
                        </a:rPr>
                        <a:t>Option B-2-2)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800" dirty="0">
                          <a:effectLst/>
                        </a:rPr>
                        <a:t>NCSG: Low or Medium</a:t>
                      </a:r>
                      <a:endParaRPr lang="zh-CN" sz="2800" dirty="0">
                        <a:effectLst/>
                      </a:endParaRPr>
                    </a:p>
                    <a:p>
                      <a:pPr algn="ctr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800" dirty="0">
                          <a:effectLst/>
                        </a:rPr>
                        <a:t>MG: Medium</a:t>
                      </a:r>
                      <a:endParaRPr lang="zh-CN" sz="2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825500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sz="2800" b="0" i="0" u="none" strike="noStrike" cap="none" spc="0" baseline="0" dirty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Low</a:t>
                      </a:r>
                      <a:endParaRPr lang="zh-CN" altLang="en-US" sz="2800" b="0" i="0" u="none" strike="noStrike" cap="none" spc="0" baseline="0" dirty="0">
                        <a:ln>
                          <a:noFill/>
                        </a:ln>
                        <a:solidFill>
                          <a:schemeClr val="dk1"/>
                        </a:solidFill>
                        <a:effectLst/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825500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sz="2800" b="0" i="0" u="none" strike="noStrike" cap="none" spc="0" baseline="0" dirty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Medium</a:t>
                      </a:r>
                      <a:endParaRPr lang="zh-CN" altLang="en-US" sz="2800" b="0" i="0" u="none" strike="noStrike" cap="none" spc="0" baseline="0" dirty="0">
                        <a:ln>
                          <a:noFill/>
                        </a:ln>
                        <a:solidFill>
                          <a:schemeClr val="dk1"/>
                        </a:solidFill>
                        <a:effectLst/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825500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sz="2800" b="0" i="0" u="none" strike="noStrike" cap="none" spc="0" baseline="0" dirty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Low</a:t>
                      </a:r>
                      <a:endParaRPr lang="zh-CN" altLang="en-US" sz="2800" b="0" i="0" u="none" strike="noStrike" cap="none" spc="0" baseline="0" dirty="0">
                        <a:ln>
                          <a:noFill/>
                        </a:ln>
                        <a:solidFill>
                          <a:schemeClr val="dk1"/>
                        </a:solidFill>
                        <a:effectLst/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825500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sz="2800" b="0" i="0" u="none" strike="noStrike" cap="none" spc="0" baseline="0" dirty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NCSG: Low to Medium</a:t>
                      </a:r>
                      <a:endParaRPr lang="zh-CN" altLang="en-US" sz="2800" b="0" i="0" u="none" strike="noStrike" cap="none" spc="0" baseline="0" dirty="0">
                        <a:ln>
                          <a:noFill/>
                        </a:ln>
                        <a:solidFill>
                          <a:schemeClr val="dk1"/>
                        </a:solidFill>
                        <a:effectLst/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  <a:p>
                      <a:pPr marL="0" marR="0" indent="0" algn="ctr" defTabSz="825500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sz="2800" b="0" i="0" u="none" strike="noStrike" cap="none" spc="0" baseline="0" dirty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MG: Medium</a:t>
                      </a:r>
                      <a:endParaRPr lang="zh-CN" altLang="en-US" sz="2800" b="0" i="0" u="none" strike="noStrike" cap="none" spc="0" baseline="0" dirty="0">
                        <a:ln>
                          <a:noFill/>
                        </a:ln>
                        <a:solidFill>
                          <a:schemeClr val="dk1"/>
                        </a:solidFill>
                        <a:effectLst/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868843383"/>
                  </a:ext>
                </a:extLst>
              </a:tr>
              <a:tr h="976517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2800">
                          <a:effectLst/>
                        </a:rPr>
                        <a:t>Option C)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800" dirty="0">
                          <a:effectLst/>
                        </a:rPr>
                        <a:t>Low</a:t>
                      </a:r>
                      <a:endParaRPr lang="zh-CN" sz="2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825500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sz="2800" b="0" i="0" u="none" strike="noStrike" cap="none" spc="0" baseline="0" dirty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Low</a:t>
                      </a:r>
                      <a:endParaRPr lang="zh-CN" altLang="en-US" sz="2800" b="0" i="0" u="none" strike="noStrike" cap="none" spc="0" baseline="0" dirty="0">
                        <a:ln>
                          <a:noFill/>
                        </a:ln>
                        <a:solidFill>
                          <a:schemeClr val="dk1"/>
                        </a:solidFill>
                        <a:effectLst/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825500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sz="2800" b="0" i="0" u="none" strike="noStrike" cap="none" spc="0" baseline="0" dirty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Low</a:t>
                      </a:r>
                      <a:endParaRPr lang="zh-CN" altLang="en-US" sz="2800" b="0" i="0" u="none" strike="noStrike" cap="none" spc="0" baseline="0" dirty="0">
                        <a:ln>
                          <a:noFill/>
                        </a:ln>
                        <a:solidFill>
                          <a:schemeClr val="dk1"/>
                        </a:solidFill>
                        <a:effectLst/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825500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sz="2800" b="0" i="0" u="none" strike="noStrike" cap="none" spc="0" baseline="0" dirty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Low</a:t>
                      </a:r>
                      <a:endParaRPr lang="zh-CN" altLang="en-US" sz="2800" b="0" i="0" u="none" strike="noStrike" cap="none" spc="0" baseline="0" dirty="0">
                        <a:ln>
                          <a:noFill/>
                        </a:ln>
                        <a:solidFill>
                          <a:schemeClr val="dk1"/>
                        </a:solidFill>
                        <a:effectLst/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825500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sz="2800" b="0" i="0" u="none" strike="noStrike" cap="none" spc="0" baseline="0" dirty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None</a:t>
                      </a:r>
                      <a:endParaRPr lang="zh-CN" altLang="en-US" sz="2800" b="0" i="0" u="none" strike="noStrike" cap="none" spc="0" baseline="0" dirty="0">
                        <a:ln>
                          <a:noFill/>
                        </a:ln>
                        <a:solidFill>
                          <a:schemeClr val="dk1"/>
                        </a:solidFill>
                        <a:effectLst/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261701644"/>
                  </a:ext>
                </a:extLst>
              </a:tr>
            </a:tbl>
          </a:graphicData>
        </a:graphic>
      </p:graphicFrame>
      <p:sp>
        <p:nvSpPr>
          <p:cNvPr id="5" name="矩形 4">
            <a:extLst>
              <a:ext uri="{FF2B5EF4-FFF2-40B4-BE49-F238E27FC236}">
                <a16:creationId xmlns:a16="http://schemas.microsoft.com/office/drawing/2014/main" id="{561B0A78-CF34-4297-90D3-7D8979E7A104}"/>
              </a:ext>
            </a:extLst>
          </p:cNvPr>
          <p:cNvSpPr/>
          <p:nvPr/>
        </p:nvSpPr>
        <p:spPr>
          <a:xfrm>
            <a:off x="1438750" y="10611544"/>
            <a:ext cx="13939795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0" dirty="0"/>
              <a:t>Note : “Low”/ “Medium” correspond to the low/medium negative impact </a:t>
            </a:r>
            <a:endParaRPr lang="zh-CN" altLang="en-US" b="0" dirty="0"/>
          </a:p>
        </p:txBody>
      </p:sp>
    </p:spTree>
    <p:extLst>
      <p:ext uri="{BB962C8B-B14F-4D97-AF65-F5344CB8AC3E}">
        <p14:creationId xmlns:p14="http://schemas.microsoft.com/office/powerpoint/2010/main" val="13439221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D680DA9-05A9-4632-9CF7-2F3B491A1F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Views on how to specify</a:t>
            </a:r>
            <a:endParaRPr lang="zh-CN" altLang="en-US" dirty="0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4B738C7-7191-4BB5-B118-D4367C03AC8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10000"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altLang="zh-CN" sz="4400" b="1" dirty="0"/>
              <a:t>About how to perform further down-selection in RAN-P</a:t>
            </a:r>
          </a:p>
          <a:p>
            <a:pPr marL="1841500" lvl="1" indent="-571500">
              <a:buFont typeface="Arial" panose="020B0604020202020204" pitchFamily="34" charset="0"/>
              <a:buChar char="•"/>
            </a:pPr>
            <a:r>
              <a:rPr lang="en-US" altLang="zh-CN" sz="4000" dirty="0"/>
              <a:t>Option A and C have the lowest impact to both RRM requirements and UE implementation based on RAN4’s common understanding.</a:t>
            </a:r>
          </a:p>
          <a:p>
            <a:pPr marL="1841500" lvl="1" indent="-571500">
              <a:buFont typeface="Arial" panose="020B0604020202020204" pitchFamily="34" charset="0"/>
              <a:buChar char="•"/>
            </a:pPr>
            <a:r>
              <a:rPr lang="en-US" altLang="zh-CN" sz="4000" dirty="0"/>
              <a:t>Compared to Option B-1-2 or B-2-2 with either interruptions or NCSG, option B-1-1 has less RRM requirements impact and similar UE </a:t>
            </a:r>
            <a:r>
              <a:rPr lang="en-GB" altLang="zh-CN" sz="4000" dirty="0"/>
              <a:t>complexity.</a:t>
            </a:r>
            <a:endParaRPr lang="zh-CN" altLang="zh-CN" sz="4000" dirty="0"/>
          </a:p>
          <a:p>
            <a:pPr marL="1841500" lvl="1" indent="-571500">
              <a:buFont typeface="Arial" panose="020B0604020202020204" pitchFamily="34" charset="0"/>
              <a:buChar char="•"/>
            </a:pPr>
            <a:r>
              <a:rPr lang="en-US" altLang="zh-CN" sz="4000" dirty="0">
                <a:sym typeface="Wingdings" panose="05000000000000000000" pitchFamily="2" charset="2"/>
              </a:rPr>
              <a:t>OPPO prefers the following prioritization order if RAN was to further down-select</a:t>
            </a:r>
          </a:p>
          <a:p>
            <a:pPr marL="3111500" lvl="3" indent="-571500">
              <a:buFont typeface="Arial" panose="020B0604020202020204" pitchFamily="34" charset="0"/>
              <a:buChar char="•"/>
            </a:pPr>
            <a:r>
              <a:rPr lang="en-US" altLang="zh-CN" sz="3900" dirty="0">
                <a:sym typeface="Wingdings" panose="05000000000000000000" pitchFamily="2" charset="2"/>
              </a:rPr>
              <a:t>	Option A/C </a:t>
            </a:r>
            <a:r>
              <a:rPr lang="zh-CN" altLang="en-US" sz="3900" dirty="0">
                <a:sym typeface="Wingdings" panose="05000000000000000000" pitchFamily="2" charset="2"/>
              </a:rPr>
              <a:t>＞ </a:t>
            </a:r>
            <a:r>
              <a:rPr lang="en-US" altLang="zh-CN" sz="3900" dirty="0">
                <a:sym typeface="Wingdings" panose="05000000000000000000" pitchFamily="2" charset="2"/>
              </a:rPr>
              <a:t>option</a:t>
            </a:r>
            <a:r>
              <a:rPr lang="zh-CN" altLang="en-US" sz="3900" dirty="0">
                <a:sym typeface="Wingdings" panose="05000000000000000000" pitchFamily="2" charset="2"/>
              </a:rPr>
              <a:t> </a:t>
            </a:r>
            <a:r>
              <a:rPr lang="en-US" altLang="zh-CN" sz="3900" dirty="0">
                <a:sym typeface="Wingdings" panose="05000000000000000000" pitchFamily="2" charset="2"/>
              </a:rPr>
              <a:t>B-1-1 </a:t>
            </a:r>
            <a:r>
              <a:rPr lang="zh-CN" altLang="en-US" sz="3900" dirty="0">
                <a:sym typeface="Wingdings" panose="05000000000000000000" pitchFamily="2" charset="2"/>
              </a:rPr>
              <a:t>＞</a:t>
            </a:r>
            <a:r>
              <a:rPr lang="en-US" altLang="zh-CN" sz="3900" dirty="0">
                <a:sym typeface="Wingdings" panose="05000000000000000000" pitchFamily="2" charset="2"/>
              </a:rPr>
              <a:t> option B-1-2/B-2-2</a:t>
            </a:r>
          </a:p>
          <a:p>
            <a:pPr marL="571500" lvl="1" indent="-571500">
              <a:buSzTx/>
              <a:buFont typeface="Arial" panose="020B0604020202020204" pitchFamily="34" charset="0"/>
              <a:buChar char="•"/>
            </a:pPr>
            <a:r>
              <a:rPr lang="en-US" altLang="zh-CN" b="1" dirty="0">
                <a:sym typeface="Wingdings" panose="05000000000000000000" pitchFamily="2" charset="2"/>
              </a:rPr>
              <a:t>About where to handle the enhancements of BWP operation without restriction</a:t>
            </a:r>
          </a:p>
          <a:p>
            <a:pPr marL="1206500" lvl="2" indent="-571500">
              <a:buSzTx/>
              <a:buFont typeface="Arial" panose="020B0604020202020204" pitchFamily="34" charset="0"/>
              <a:buChar char="•"/>
            </a:pPr>
            <a:r>
              <a:rPr lang="en-US" altLang="zh-CN" dirty="0">
                <a:sym typeface="Wingdings" panose="05000000000000000000" pitchFamily="2" charset="2"/>
              </a:rPr>
              <a:t>Considering the progress in R18 </a:t>
            </a:r>
            <a:r>
              <a:rPr lang="en-US" altLang="zh-CN" dirty="0" err="1">
                <a:sym typeface="Wingdings" panose="05000000000000000000" pitchFamily="2" charset="2"/>
              </a:rPr>
              <a:t>eFeRRM</a:t>
            </a:r>
            <a:r>
              <a:rPr lang="en-US" altLang="zh-CN" dirty="0">
                <a:sym typeface="Wingdings" panose="05000000000000000000" pitchFamily="2" charset="2"/>
              </a:rPr>
              <a:t> is going quite well and </a:t>
            </a:r>
            <a:r>
              <a:rPr lang="en-US" altLang="zh-CN" dirty="0"/>
              <a:t>RRM requirements impact is not big</a:t>
            </a:r>
            <a:r>
              <a:rPr lang="en-US" altLang="zh-CN" dirty="0">
                <a:sym typeface="Wingdings" panose="05000000000000000000" pitchFamily="2" charset="2"/>
              </a:rPr>
              <a:t>, we suggest to specify this issue under the</a:t>
            </a:r>
            <a:r>
              <a:rPr lang="zh-CN" altLang="en-US" dirty="0">
                <a:sym typeface="Wingdings" panose="05000000000000000000" pitchFamily="2" charset="2"/>
              </a:rPr>
              <a:t> </a:t>
            </a:r>
            <a:r>
              <a:rPr lang="en-US" altLang="zh-CN" dirty="0">
                <a:sym typeface="Wingdings" panose="05000000000000000000" pitchFamily="2" charset="2"/>
              </a:rPr>
              <a:t>umbrella</a:t>
            </a:r>
            <a:r>
              <a:rPr lang="zh-CN" altLang="en-US" dirty="0">
                <a:sym typeface="Wingdings" panose="05000000000000000000" pitchFamily="2" charset="2"/>
              </a:rPr>
              <a:t> </a:t>
            </a:r>
            <a:r>
              <a:rPr lang="en-US" altLang="zh-CN" dirty="0">
                <a:sym typeface="Wingdings" panose="05000000000000000000" pitchFamily="2" charset="2"/>
              </a:rPr>
              <a:t>of WI </a:t>
            </a:r>
            <a:r>
              <a:rPr lang="en-US" altLang="zh-CN" dirty="0" err="1">
                <a:sym typeface="Wingdings" panose="05000000000000000000" pitchFamily="2" charset="2"/>
              </a:rPr>
              <a:t>eFeRRM</a:t>
            </a:r>
            <a:r>
              <a:rPr lang="en-US" altLang="zh-CN" dirty="0">
                <a:sym typeface="Wingdings" panose="05000000000000000000" pitchFamily="2" charset="2"/>
              </a:rPr>
              <a:t>.</a:t>
            </a:r>
          </a:p>
          <a:p>
            <a:pPr marL="1206500" lvl="2" indent="-571500">
              <a:buSzTx/>
              <a:buFont typeface="Arial" panose="020B0604020202020204" pitchFamily="34" charset="0"/>
              <a:buChar char="•"/>
            </a:pPr>
            <a:r>
              <a:rPr lang="en-US" altLang="zh-CN" dirty="0">
                <a:sym typeface="Wingdings" panose="05000000000000000000" pitchFamily="2" charset="2"/>
              </a:rPr>
              <a:t>Revised WID for </a:t>
            </a:r>
            <a:r>
              <a:rPr lang="en-US" altLang="zh-CN" dirty="0" err="1">
                <a:sym typeface="Wingdings" panose="05000000000000000000" pitchFamily="2" charset="2"/>
              </a:rPr>
              <a:t>eFeRRM</a:t>
            </a:r>
            <a:r>
              <a:rPr lang="en-US" altLang="zh-CN" dirty="0">
                <a:sym typeface="Wingdings" panose="05000000000000000000" pitchFamily="2" charset="2"/>
              </a:rPr>
              <a:t> can be approved based on the conclusion in RAN#98</a:t>
            </a:r>
            <a:r>
              <a:rPr lang="zh-CN" altLang="en-US" dirty="0">
                <a:sym typeface="Wingdings" panose="05000000000000000000" pitchFamily="2" charset="2"/>
              </a:rPr>
              <a:t>，</a:t>
            </a:r>
            <a:r>
              <a:rPr lang="en-US" altLang="zh-CN" dirty="0">
                <a:sym typeface="Wingdings" panose="05000000000000000000" pitchFamily="2" charset="2"/>
              </a:rPr>
              <a:t>and related work can be started in Feb. RAN4#106 if agreed.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52615760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Reference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776506" y="2724912"/>
            <a:ext cx="23093144" cy="9899465"/>
          </a:xfrm>
        </p:spPr>
        <p:txBody>
          <a:bodyPr>
            <a:normAutofit/>
          </a:bodyPr>
          <a:lstStyle/>
          <a:p>
            <a:r>
              <a:rPr lang="en-US" altLang="zh-CN" sz="3600" dirty="0"/>
              <a:t>[1]	RP-222630	Moderator's summary for discussion [97e-05-BWP-WithoutRestriction], Vodafone</a:t>
            </a:r>
          </a:p>
          <a:p>
            <a:r>
              <a:rPr lang="en-US" altLang="zh-CN" sz="3600" dirty="0"/>
              <a:t>[2] R4-2220437, LS on BWP operation without bandwidth restriction, vivo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theme/theme1.xml><?xml version="1.0" encoding="utf-8"?>
<a:theme xmlns:a="http://schemas.openxmlformats.org/drawingml/2006/main" name="White 白底">
  <a:themeElements>
    <a:clrScheme name="OPPO色彩系统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46937"/>
      </a:accent1>
      <a:accent2>
        <a:srgbClr val="C9C9C8"/>
      </a:accent2>
      <a:accent3>
        <a:srgbClr val="2DC84D"/>
      </a:accent3>
      <a:accent4>
        <a:srgbClr val="FAFAFA"/>
      </a:accent4>
      <a:accent5>
        <a:srgbClr val="046937"/>
      </a:accent5>
      <a:accent6>
        <a:srgbClr val="C9C9C8"/>
      </a:accent6>
      <a:hlink>
        <a:srgbClr val="2DC84D"/>
      </a:hlink>
      <a:folHlink>
        <a:srgbClr val="2DC84D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Black 黑底">
  <a:themeElements>
    <a:clrScheme name="OPPO色彩系统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46937"/>
      </a:accent1>
      <a:accent2>
        <a:srgbClr val="C9C9C8"/>
      </a:accent2>
      <a:accent3>
        <a:srgbClr val="2DC84D"/>
      </a:accent3>
      <a:accent4>
        <a:srgbClr val="FAFAFA"/>
      </a:accent4>
      <a:accent5>
        <a:srgbClr val="046937"/>
      </a:accent5>
      <a:accent6>
        <a:srgbClr val="C9C9C8"/>
      </a:accent6>
      <a:hlink>
        <a:srgbClr val="2DC84D"/>
      </a:hlink>
      <a:folHlink>
        <a:srgbClr val="2DC84D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755</TotalTime>
  <Words>763</Words>
  <Application>Microsoft Office PowerPoint</Application>
  <PresentationFormat>自定义</PresentationFormat>
  <Paragraphs>78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8</vt:i4>
      </vt:variant>
    </vt:vector>
  </HeadingPairs>
  <TitlesOfParts>
    <vt:vector size="21" baseType="lpstr">
      <vt:lpstr>Helvetica Neue</vt:lpstr>
      <vt:lpstr>Helvetica Neue Light</vt:lpstr>
      <vt:lpstr>Helvetica Neue Medium</vt:lpstr>
      <vt:lpstr>OPPOSans B</vt:lpstr>
      <vt:lpstr>OPPOSans M</vt:lpstr>
      <vt:lpstr>OPPOSans R</vt:lpstr>
      <vt:lpstr>宋体</vt:lpstr>
      <vt:lpstr>Arial</vt:lpstr>
      <vt:lpstr>Helvetica</vt:lpstr>
      <vt:lpstr>Times New Roman</vt:lpstr>
      <vt:lpstr>Wingdings</vt:lpstr>
      <vt:lpstr>White 白底</vt:lpstr>
      <vt:lpstr>Black 黑底</vt:lpstr>
      <vt:lpstr>Agenda Item:  7（Liaison activities of TSG RAN） Source:    OPPO Document for:  Approval Title:     Consideration on solutions for BWP operation             without bandwidth restriction</vt:lpstr>
      <vt:lpstr>Backgrounds</vt:lpstr>
      <vt:lpstr>RAN4 agreements in RAN4#104bis-e-meeting</vt:lpstr>
      <vt:lpstr>RAN4 agreements in RAN4#105</vt:lpstr>
      <vt:lpstr>Highest-level analysis</vt:lpstr>
      <vt:lpstr>Views on how to specify</vt:lpstr>
      <vt:lpstr>Reference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Zhongda Du</dc:creator>
  <cp:lastModifiedBy>OPPO-Roy</cp:lastModifiedBy>
  <cp:revision>1392</cp:revision>
  <cp:lastPrinted>2022-11-22T05:01:10Z</cp:lastPrinted>
  <dcterms:created xsi:type="dcterms:W3CDTF">2022-11-22T05:01:10Z</dcterms:created>
  <dcterms:modified xsi:type="dcterms:W3CDTF">2022-12-02T06:40:18Z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1033-11.1.0.11664</vt:lpwstr>
  </property>
  <property fmtid="{D5CDD505-2E9C-101B-9397-08002B2CF9AE}" pid="3" name="ICV">
    <vt:lpwstr/>
  </property>
</Properties>
</file>