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1pPr>
    <a:lvl2pPr marL="0" marR="0" indent="2286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2pPr>
    <a:lvl3pPr marL="0" marR="0" indent="4572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3pPr>
    <a:lvl4pPr marL="0" marR="0" indent="6858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4pPr>
    <a:lvl5pPr marL="0" marR="0" indent="9144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5pPr>
    <a:lvl6pPr marL="0" marR="0" indent="11430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6pPr>
    <a:lvl7pPr marL="0" marR="0" indent="13716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7pPr>
    <a:lvl8pPr marL="0" marR="0" indent="16002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8pPr>
    <a:lvl9pPr marL="0" marR="0" indent="18288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1EB24FC0-E43C-4534-A766-80EE1FF6735D}" styleName="">
    <a:tblBg/>
    <a:wholeTbl>
      <a:tcTxStyle b="off" i="off">
        <a:fontRef idx="minor">
          <a:schemeClr val="accent4">
            <a:hueOff val="9600000"/>
            <a:satOff val="22648"/>
            <a:lumOff val="42149"/>
          </a:schemeClr>
        </a:fontRef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solidFill>
                <a:srgbClr val="94A8B2"/>
              </a:solidFill>
              <a:prstDash val="solid"/>
              <a:miter lim="400000"/>
            </a:ln>
          </a:left>
          <a:right>
            <a:ln w="12700" cap="flat">
              <a:solidFill>
                <a:srgbClr val="94A8B2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94A8B2"/>
              </a:solidFill>
              <a:prstDash val="solid"/>
              <a:miter lim="400000"/>
            </a:ln>
          </a:insideV>
        </a:tcBdr>
        <a:fill>
          <a:solidFill>
            <a:schemeClr val="accent5">
              <a:hueOff val="12258950"/>
              <a:satOff val="-36268"/>
              <a:lumOff val="33605"/>
              <a:alpha val="15000"/>
            </a:schemeClr>
          </a:solidFill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 i="off">
        <a:font>
          <a:latin typeface="Myriad Set Pro Bold"/>
          <a:ea typeface="Myriad Set Pro Bold"/>
          <a:cs typeface="Myriad Set Pro Bold"/>
        </a:font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F7980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Myriad Set Pro Bold"/>
          <a:ea typeface="Myriad Set Pro Bold"/>
          <a:cs typeface="Myriad Set Pro Bold"/>
        </a:font>
        <a:srgbClr val="000000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25400" cap="flat">
              <a:solidFill>
                <a:srgbClr val="6F798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Myriad Set Pro Bold"/>
          <a:ea typeface="Myriad Set Pro Bold"/>
          <a:cs typeface="Myriad Set Pro Bold"/>
        </a:font>
        <a:srgbClr val="94A8B2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F7980"/>
              </a:solidFill>
              <a:prstDash val="solid"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09468207-8384-4E7D-A9BD-6C5FEC6085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94A8B2"/>
              </a:solidFill>
              <a:prstDash val="solid"/>
              <a:miter lim="400000"/>
            </a:ln>
          </a:left>
          <a:right>
            <a:ln w="12700" cap="flat">
              <a:solidFill>
                <a:srgbClr val="94A8B2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94A8B2"/>
              </a:solidFill>
              <a:prstDash val="solid"/>
              <a:miter lim="400000"/>
            </a:ln>
          </a:insideV>
        </a:tcBdr>
        <a:fill>
          <a:solidFill>
            <a:schemeClr val="accent5">
              <a:hueOff val="12258950"/>
              <a:satOff val="-36268"/>
              <a:lumOff val="33605"/>
              <a:alpha val="15000"/>
            </a:schemeClr>
          </a:solidFill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 i="off">
        <a:font>
          <a:latin typeface="Myriad Set Pro Bold"/>
          <a:ea typeface="Myriad Set Pro Bold"/>
          <a:cs typeface="Myriad Set Pro Bold"/>
        </a:font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F7980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Myriad Set Pro Bold"/>
          <a:ea typeface="Myriad Set Pro Bold"/>
          <a:cs typeface="Myriad Set Pro Bold"/>
        </a:font>
        <a:srgbClr val="000000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25400" cap="flat">
              <a:solidFill>
                <a:srgbClr val="6F798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Myriad Set Pro Bold"/>
          <a:ea typeface="Myriad Set Pro Bold"/>
          <a:cs typeface="Myriad Set Pro Bold"/>
        </a:font>
        <a:srgbClr val="94A8B2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F7980"/>
              </a:solidFill>
              <a:prstDash val="solid"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Ref idx="minor">
          <a:schemeClr val="accent4">
            <a:hueOff val="9600000"/>
            <a:satOff val="22648"/>
            <a:lumOff val="42149"/>
          </a:schemeClr>
        </a:fontRef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solidFill>
                <a:srgbClr val="94A8B2"/>
              </a:solidFill>
              <a:prstDash val="solid"/>
              <a:miter lim="400000"/>
            </a:ln>
          </a:left>
          <a:right>
            <a:ln w="12700" cap="flat">
              <a:solidFill>
                <a:srgbClr val="94A8B2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94A8B2"/>
              </a:solidFill>
              <a:prstDash val="solid"/>
              <a:miter lim="400000"/>
            </a:ln>
          </a:insideV>
        </a:tcBdr>
        <a:fill>
          <a:solidFill>
            <a:schemeClr val="accent5">
              <a:hueOff val="12258950"/>
              <a:satOff val="-36268"/>
              <a:lumOff val="33605"/>
              <a:alpha val="15000"/>
            </a:schemeClr>
          </a:solidFill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>
        <a:font>
          <a:latin typeface="Myriad Set Pro Bold"/>
          <a:ea typeface="Myriad Set Pro Bold"/>
          <a:cs typeface="Myriad Set Pro Bold"/>
        </a:font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F7980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Myriad Set Pro Bold"/>
          <a:ea typeface="Myriad Set Pro Bold"/>
          <a:cs typeface="Myriad Set Pro Bold"/>
        </a:font>
        <a:srgbClr val="000000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25400" cap="flat">
              <a:solidFill>
                <a:srgbClr val="6F798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Myriad Set Pro Bold"/>
          <a:ea typeface="Myriad Set Pro Bold"/>
          <a:cs typeface="Myriad Set Pro Bold"/>
        </a:font>
        <a:srgbClr val="94A8B2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F7980"/>
              </a:solidFill>
              <a:prstDash val="solid"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6"/>
    <p:restoredTop sz="94704"/>
  </p:normalViewPr>
  <p:slideViewPr>
    <p:cSldViewPr snapToGrid="0">
      <p:cViewPr varScale="1">
        <p:scale>
          <a:sx n="52" d="100"/>
          <a:sy n="52" d="100"/>
        </p:scale>
        <p:origin x="65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N" dirty="0"/>
          </a:p>
        </p:txBody>
      </p:sp>
    </p:spTree>
    <p:extLst>
      <p:ext uri="{BB962C8B-B14F-4D97-AF65-F5344CB8AC3E}">
        <p14:creationId xmlns:p14="http://schemas.microsoft.com/office/powerpoint/2010/main" val="3873917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">
    <p:bg>
      <p:bgPr>
        <a:solidFill>
          <a:srgbClr val="62A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droppedImage.pdf" descr="dropped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351" y="984250"/>
            <a:ext cx="610173" cy="74930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"/>
          <p:cNvSpPr>
            <a:spLocks noGrp="1"/>
          </p:cNvSpPr>
          <p:nvPr>
            <p:ph type="body" sz="quarter" idx="21"/>
          </p:nvPr>
        </p:nvSpPr>
        <p:spPr>
          <a:xfrm>
            <a:off x="95095863" y="58293000"/>
            <a:ext cx="22072601" cy="927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16" name="Text"/>
          <p:cNvSpPr>
            <a:spLocks noGrp="1"/>
          </p:cNvSpPr>
          <p:nvPr>
            <p:ph type="body" sz="quarter" idx="22"/>
          </p:nvPr>
        </p:nvSpPr>
        <p:spPr>
          <a:xfrm>
            <a:off x="95097600" y="59448700"/>
            <a:ext cx="19291300" cy="2159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17" name="Title Text"/>
          <p:cNvSpPr>
            <a:spLocks noGrp="1"/>
          </p:cNvSpPr>
          <p:nvPr>
            <p:ph type="title"/>
          </p:nvPr>
        </p:nvSpPr>
        <p:spPr>
          <a:xfrm>
            <a:off x="1730450" y="10972800"/>
            <a:ext cx="21193050" cy="13843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spcBef>
                <a:spcPts val="300"/>
              </a:spcBef>
              <a:defRPr sz="3600">
                <a:solidFill>
                  <a:srgbClr val="454D52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8" name="Body Level One…"/>
          <p:cNvSpPr>
            <a:spLocks noGrp="1"/>
          </p:cNvSpPr>
          <p:nvPr>
            <p:ph type="body" idx="1"/>
          </p:nvPr>
        </p:nvSpPr>
        <p:spPr>
          <a:xfrm>
            <a:off x="1708149" y="2743200"/>
            <a:ext cx="20980401" cy="8229600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11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+mn-lt"/>
                <a:ea typeface="+mn-ea"/>
                <a:cs typeface="+mn-cs"/>
                <a:sym typeface="Myriad Set Pro Text"/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9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2pPr>
            <a:lvl3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3pPr>
            <a:lvl4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4pPr>
            <a:lvl5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" name="Slide Number"/>
          <p:cNvSpPr>
            <a:spLocks noGrp="1"/>
          </p:cNvSpPr>
          <p:nvPr>
            <p:ph type="sldNum" sz="quarter" idx="2"/>
          </p:nvPr>
        </p:nvSpPr>
        <p:spPr>
          <a:xfrm>
            <a:off x="23926797" y="13042900"/>
            <a:ext cx="299417" cy="317500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opic">
    <p:bg>
      <p:bgPr>
        <a:solidFill>
          <a:srgbClr val="62A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"/>
          <p:cNvSpPr>
            <a:spLocks noGrp="1"/>
          </p:cNvSpPr>
          <p:nvPr>
            <p:ph type="body" sz="quarter" idx="21"/>
          </p:nvPr>
        </p:nvSpPr>
        <p:spPr>
          <a:xfrm>
            <a:off x="95095863" y="58293000"/>
            <a:ext cx="22072601" cy="927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27" name="Text"/>
          <p:cNvSpPr>
            <a:spLocks noGrp="1"/>
          </p:cNvSpPr>
          <p:nvPr>
            <p:ph type="body" sz="quarter" idx="22"/>
          </p:nvPr>
        </p:nvSpPr>
        <p:spPr>
          <a:xfrm>
            <a:off x="95097600" y="59448700"/>
            <a:ext cx="19291300" cy="2159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28" name="Body Level One…"/>
          <p:cNvSpPr>
            <a:spLocks noGrp="1"/>
          </p:cNvSpPr>
          <p:nvPr>
            <p:ph type="body" idx="1"/>
          </p:nvPr>
        </p:nvSpPr>
        <p:spPr>
          <a:xfrm>
            <a:off x="1701800" y="2743200"/>
            <a:ext cx="20980400" cy="8229600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11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+mn-lt"/>
                <a:ea typeface="+mn-ea"/>
                <a:cs typeface="+mn-cs"/>
                <a:sym typeface="Myriad Set Pro Text"/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9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2pPr>
            <a:lvl3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3pPr>
            <a:lvl4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4pPr>
            <a:lvl5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" name="Slide Number"/>
          <p:cNvSpPr>
            <a:spLocks noGrp="1"/>
          </p:cNvSpPr>
          <p:nvPr>
            <p:ph type="sldNum" sz="quarter" idx="2"/>
          </p:nvPr>
        </p:nvSpPr>
        <p:spPr>
          <a:xfrm>
            <a:off x="23926797" y="13042900"/>
            <a:ext cx="299417" cy="317500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914400"/>
            <a:fld id="{86CB4B4D-7CA3-9044-876B-883B54F8677D}" type="slidenum">
              <a:t>‹#›</a:t>
            </a:fld>
            <a:endParaRPr/>
          </a:p>
        </p:txBody>
      </p:sp>
      <p:sp>
        <p:nvSpPr>
          <p:cNvPr id="37" name="Topic or Sub-Topic | Title"/>
          <p:cNvSpPr txBox="1">
            <a:spLocks noGrp="1"/>
          </p:cNvSpPr>
          <p:nvPr>
            <p:ph type="body" sz="quarter" idx="21"/>
          </p:nvPr>
        </p:nvSpPr>
        <p:spPr>
          <a:xfrm>
            <a:off x="876300" y="279400"/>
            <a:ext cx="22250400" cy="1066800"/>
          </a:xfrm>
          <a:prstGeom prst="rect">
            <a:avLst/>
          </a:prstGeom>
        </p:spPr>
        <p:txBody>
          <a:bodyPr lIns="76200" tIns="76200" rIns="76200" bIns="76200">
            <a:noAutofit/>
          </a:bodyPr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t>Topic or Sub-Topic </a:t>
            </a:r>
            <a:r>
              <a:rPr>
                <a:solidFill>
                  <a:srgbClr val="53585F"/>
                </a:solidFill>
              </a:rPr>
              <a:t>| Title</a:t>
            </a:r>
          </a:p>
        </p:txBody>
      </p:sp>
      <p:sp>
        <p:nvSpPr>
          <p:cNvPr id="38" name="Body Level One…"/>
          <p:cNvSpPr>
            <a:spLocks noGrp="1"/>
          </p:cNvSpPr>
          <p:nvPr>
            <p:ph type="body" idx="22"/>
          </p:nvPr>
        </p:nvSpPr>
        <p:spPr>
          <a:xfrm>
            <a:off x="856613" y="1768772"/>
            <a:ext cx="22430036" cy="766501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600"/>
              </a:spcBef>
            </a:lvl1pPr>
            <a:lvl2pPr marL="874590" indent="-468190" defTabSz="1238250">
              <a:spcBef>
                <a:spcPts val="600"/>
              </a:spcBef>
              <a:defRPr sz="3600"/>
            </a:lvl2pPr>
            <a:lvl3pPr marL="1319090" indent="-468190" defTabSz="1238250">
              <a:spcBef>
                <a:spcPts val="600"/>
              </a:spcBef>
              <a:buSzPct val="100000"/>
              <a:buChar char="-"/>
              <a:defRPr sz="3600"/>
            </a:lvl3pPr>
            <a:lvl4pPr marL="1787870" indent="-479770" defTabSz="1238250">
              <a:spcBef>
                <a:spcPts val="600"/>
              </a:spcBef>
              <a:buSzPct val="100000"/>
              <a:buChar char="-"/>
              <a:defRPr sz="3600"/>
            </a:lvl4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Text"/>
          <p:cNvSpPr>
            <a:spLocks noGrp="1"/>
          </p:cNvSpPr>
          <p:nvPr>
            <p:ph type="title"/>
          </p:nvPr>
        </p:nvSpPr>
        <p:spPr>
          <a:xfrm>
            <a:off x="1308100" y="5861050"/>
            <a:ext cx="22098000" cy="1993900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asted1.pdf" descr="pasted1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6950" y="13148302"/>
            <a:ext cx="310100" cy="380231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914400"/>
            <a:fld id="{86CB4B4D-7CA3-9044-876B-883B54F8677D}" type="slidenum">
              <a:t>‹#›</a:t>
            </a:fld>
            <a:endParaRPr/>
          </a:p>
        </p:txBody>
      </p:sp>
      <p:sp>
        <p:nvSpPr>
          <p:cNvPr id="66" name="Line"/>
          <p:cNvSpPr/>
          <p:nvPr/>
        </p:nvSpPr>
        <p:spPr>
          <a:xfrm>
            <a:off x="517060" y="1409700"/>
            <a:ext cx="23315952" cy="0"/>
          </a:xfrm>
          <a:prstGeom prst="line">
            <a:avLst/>
          </a:prstGeom>
          <a:ln w="12700">
            <a:solidFill>
              <a:srgbClr val="929292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317500">
              <a:tabLst>
                <a:tab pos="241300" algn="l"/>
                <a:tab pos="482600" algn="l"/>
                <a:tab pos="723900" algn="l"/>
                <a:tab pos="965200" algn="l"/>
                <a:tab pos="1219200" algn="l"/>
                <a:tab pos="1460500" algn="l"/>
                <a:tab pos="1701800" algn="l"/>
                <a:tab pos="1943100" algn="l"/>
                <a:tab pos="2184400" algn="l"/>
                <a:tab pos="2438400" algn="l"/>
                <a:tab pos="2679700" algn="l"/>
                <a:tab pos="2921000" algn="l"/>
                <a:tab pos="3162300" algn="l"/>
                <a:tab pos="3403600" algn="l"/>
                <a:tab pos="3657600" algn="l"/>
                <a:tab pos="3898900" algn="l"/>
                <a:tab pos="4140200" algn="l"/>
                <a:tab pos="4381500" algn="l"/>
                <a:tab pos="4622800" algn="l"/>
                <a:tab pos="4876800" algn="l"/>
                <a:tab pos="5118100" algn="l"/>
                <a:tab pos="5359400" algn="l"/>
                <a:tab pos="5600700" algn="l"/>
                <a:tab pos="5842000" algn="l"/>
              </a:tabLst>
              <a:defRPr sz="3200">
                <a:solidFill>
                  <a:srgbClr val="000000"/>
                </a:solidFill>
                <a:latin typeface="Mistral"/>
                <a:ea typeface="Mistral"/>
                <a:cs typeface="Mistral"/>
                <a:sym typeface="Mistral"/>
              </a:defRPr>
            </a:pPr>
            <a:endParaRPr/>
          </a:p>
        </p:txBody>
      </p:sp>
      <p:sp>
        <p:nvSpPr>
          <p:cNvPr id="67" name="Topic or Sub-Topic | Title"/>
          <p:cNvSpPr txBox="1">
            <a:spLocks noGrp="1"/>
          </p:cNvSpPr>
          <p:nvPr>
            <p:ph type="body" sz="quarter" idx="21"/>
          </p:nvPr>
        </p:nvSpPr>
        <p:spPr>
          <a:xfrm>
            <a:off x="876300" y="279400"/>
            <a:ext cx="22250400" cy="1066800"/>
          </a:xfrm>
          <a:prstGeom prst="rect">
            <a:avLst/>
          </a:prstGeom>
        </p:spPr>
        <p:txBody>
          <a:bodyPr lIns="76200" tIns="76200" rIns="76200" bIns="76200">
            <a:noAutofit/>
          </a:bodyPr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t>Topic or Sub-Topic </a:t>
            </a:r>
            <a:r>
              <a:rPr>
                <a:solidFill>
                  <a:srgbClr val="53585F"/>
                </a:solidFill>
              </a:rPr>
              <a:t>| Title</a:t>
            </a:r>
          </a:p>
        </p:txBody>
      </p:sp>
      <p:sp>
        <p:nvSpPr>
          <p:cNvPr id="68" name="Body Level One…"/>
          <p:cNvSpPr>
            <a:spLocks noGrp="1"/>
          </p:cNvSpPr>
          <p:nvPr>
            <p:ph type="body" idx="22"/>
          </p:nvPr>
        </p:nvSpPr>
        <p:spPr>
          <a:xfrm>
            <a:off x="856613" y="1768772"/>
            <a:ext cx="22430036" cy="7665010"/>
          </a:xfrm>
          <a:prstGeom prst="rect">
            <a:avLst/>
          </a:prstGeom>
        </p:spPr>
        <p:txBody>
          <a:bodyPr>
            <a:noAutofit/>
          </a:bodyPr>
          <a:lstStyle>
            <a:lvl1pPr marL="338137" indent="-338137">
              <a:spcBef>
                <a:spcPts val="600"/>
              </a:spcBef>
              <a:defRPr sz="2600"/>
            </a:lvl1pPr>
            <a:lvl2pPr marL="744537" indent="-338137" defTabSz="1238250">
              <a:spcBef>
                <a:spcPts val="600"/>
              </a:spcBef>
              <a:defRPr sz="2600"/>
            </a:lvl2pPr>
            <a:lvl3pPr marL="1189037" indent="-338137" defTabSz="1238250">
              <a:spcBef>
                <a:spcPts val="600"/>
              </a:spcBef>
              <a:buSzPct val="100000"/>
              <a:buChar char="-"/>
              <a:defRPr sz="2600"/>
            </a:lvl3pPr>
            <a:lvl4pPr marL="1654600" indent="-346500" defTabSz="1238250">
              <a:spcBef>
                <a:spcPts val="600"/>
              </a:spcBef>
              <a:buSzPct val="100000"/>
              <a:buChar char="-"/>
              <a:defRPr sz="2600"/>
            </a:lvl4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</p:txBody>
      </p:sp>
      <p:graphicFrame>
        <p:nvGraphicFramePr>
          <p:cNvPr id="69" name="Table"/>
          <p:cNvGraphicFramePr/>
          <p:nvPr/>
        </p:nvGraphicFramePr>
        <p:xfrm>
          <a:off x="380688" y="13079299"/>
          <a:ext cx="1126129" cy="51823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126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235">
                <a:tc>
                  <a:txBody>
                    <a:bodyPr/>
                    <a:lstStyle/>
                    <a:p>
                      <a:pPr algn="l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rgbClr val="94A8B2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rPr>
                        <a:t>2022/11/30</a:t>
                      </a:r>
                    </a:p>
                  </a:txBody>
                  <a:tcPr marL="76200" marR="76200" marT="76200" marB="7620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9600000"/>
            <a:satOff val="22648"/>
            <a:lumOff val="4214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1.pdf" descr="pasted1.pd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36950" y="13148302"/>
            <a:ext cx="310100" cy="38023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"/>
          <p:cNvSpPr>
            <a:spLocks noGrp="1"/>
          </p:cNvSpPr>
          <p:nvPr>
            <p:ph type="sldNum" sz="quarter" idx="2"/>
          </p:nvPr>
        </p:nvSpPr>
        <p:spPr>
          <a:xfrm>
            <a:off x="23977597" y="13093700"/>
            <a:ext cx="197817" cy="21590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ctr">
              <a:tabLst>
                <a:tab pos="914400" algn="l"/>
              </a:tabLst>
              <a:defRPr sz="1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  <p:sp>
        <p:nvSpPr>
          <p:cNvPr id="4" name="Line"/>
          <p:cNvSpPr/>
          <p:nvPr/>
        </p:nvSpPr>
        <p:spPr>
          <a:xfrm>
            <a:off x="517060" y="1409700"/>
            <a:ext cx="23315952" cy="0"/>
          </a:xfrm>
          <a:prstGeom prst="line">
            <a:avLst/>
          </a:prstGeom>
          <a:ln w="12700">
            <a:solidFill>
              <a:srgbClr val="929292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317500">
              <a:defRPr sz="3200">
                <a:solidFill>
                  <a:srgbClr val="000000"/>
                </a:solidFill>
                <a:latin typeface="Mistral"/>
                <a:ea typeface="Mistral"/>
                <a:cs typeface="Mistral"/>
                <a:sym typeface="Mistral"/>
              </a:defRPr>
            </a:pPr>
            <a:endParaRPr/>
          </a:p>
        </p:txBody>
      </p:sp>
      <p:graphicFrame>
        <p:nvGraphicFramePr>
          <p:cNvPr id="5" name="Table"/>
          <p:cNvGraphicFramePr/>
          <p:nvPr/>
        </p:nvGraphicFramePr>
        <p:xfrm>
          <a:off x="380688" y="13079299"/>
          <a:ext cx="1126127" cy="640080"/>
        </p:xfrm>
        <a:graphic>
          <a:graphicData uri="http://schemas.openxmlformats.org/drawingml/2006/table">
            <a:tbl>
              <a:tblPr>
                <a:tableStyleId>{1EB24FC0-E43C-4534-A766-80EE1FF6735D}</a:tableStyleId>
              </a:tblPr>
              <a:tblGrid>
                <a:gridCol w="1126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235">
                <a:tc>
                  <a:txBody>
                    <a:bodyPr/>
                    <a:lstStyle/>
                    <a:p>
                      <a:pPr algn="l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rgbClr val="94A8B2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rPr>
                        <a:t>2022/11/30</a:t>
                      </a:r>
                    </a:p>
                  </a:txBody>
                  <a:tcPr marL="76200" marR="76200" marT="76200" marB="7620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itle Text"/>
          <p:cNvSpPr>
            <a:spLocks noGrp="1"/>
          </p:cNvSpPr>
          <p:nvPr>
            <p:ph type="title"/>
          </p:nvPr>
        </p:nvSpPr>
        <p:spPr>
          <a:xfrm>
            <a:off x="1155700" y="0"/>
            <a:ext cx="22098000" cy="199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7" name="Body Level One…"/>
          <p:cNvSpPr>
            <a:spLocks noGrp="1"/>
          </p:cNvSpPr>
          <p:nvPr>
            <p:ph type="body" idx="1"/>
          </p:nvPr>
        </p:nvSpPr>
        <p:spPr>
          <a:xfrm>
            <a:off x="1155700" y="2349500"/>
            <a:ext cx="22098000" cy="10680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2pPr marL="899750" indent="-493350" defTabSz="825500">
              <a:spcBef>
                <a:spcPts val="2500"/>
              </a:spcBef>
              <a:defRPr sz="4400"/>
            </a:lvl2pPr>
            <a:lvl3pPr marL="1766231" indent="-559731" defTabSz="825500">
              <a:spcBef>
                <a:spcPts val="2200"/>
              </a:spcBef>
              <a:defRPr sz="4200"/>
            </a:lvl3pPr>
            <a:lvl4pPr marL="2196777" indent="-533077" defTabSz="825500">
              <a:spcBef>
                <a:spcPts val="2200"/>
              </a:spcBef>
              <a:defRPr sz="4000"/>
            </a:lvl4pPr>
            <a:lvl5pPr marL="2601923" indent="-506423" defTabSz="825500">
              <a:spcBef>
                <a:spcPts val="22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</p:sldLayoutIdLst>
  <p:transition spd="med"/>
  <p:txStyles>
    <p:titleStyle>
      <a:lvl1pPr marL="0" marR="0" indent="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1pPr>
      <a:lvl2pPr marL="0" marR="0" indent="2286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2pPr>
      <a:lvl3pPr marL="0" marR="0" indent="4572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3pPr>
      <a:lvl4pPr marL="0" marR="0" indent="6858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4pPr>
      <a:lvl5pPr marL="0" marR="0" indent="9144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5pPr>
      <a:lvl6pPr marL="0" marR="0" indent="11430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6pPr>
      <a:lvl7pPr marL="0" marR="0" indent="13716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7pPr>
      <a:lvl8pPr marL="0" marR="0" indent="16002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8pPr>
      <a:lvl9pPr marL="0" marR="0" indent="18288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9pPr>
    </p:titleStyle>
    <p:bodyStyle>
      <a:lvl1pPr marL="468190" marR="0" indent="-46819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0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1pPr>
      <a:lvl2pPr marL="810050" marR="0" indent="-40365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00000"/>
        <a:buFont typeface="Lucida Grande"/>
        <a:buChar char="-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2pPr>
      <a:lvl3pPr marL="16862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3pPr>
      <a:lvl4pPr marL="21434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4pPr>
      <a:lvl5pPr marL="25752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5pPr>
      <a:lvl6pPr marL="29308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6pPr>
      <a:lvl7pPr marL="32864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7pPr>
      <a:lvl8pPr marL="36420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8pPr>
      <a:lvl9pPr marL="39976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9pPr>
    </p:bodyStyle>
    <p:otherStyle>
      <a:lvl1pPr marL="0" marR="0" indent="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1pPr>
      <a:lvl2pPr marL="0" marR="0" indent="2286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2pPr>
      <a:lvl3pPr marL="0" marR="0" indent="4572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3pPr>
      <a:lvl4pPr marL="0" marR="0" indent="6858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4pPr>
      <a:lvl5pPr marL="0" marR="0" indent="9144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5pPr>
      <a:lvl6pPr marL="0" marR="0" indent="11430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6pPr>
      <a:lvl7pPr marL="0" marR="0" indent="13716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7pPr>
      <a:lvl8pPr marL="0" marR="0" indent="16002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8pPr>
      <a:lvl9pPr marL="0" marR="0" indent="18288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AN work related to the new SA3 WI of the RRCResumeRequest Protection Enhancement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9600"/>
            </a:lvl1pPr>
          </a:lstStyle>
          <a:p>
            <a:pPr algn="ctr"/>
            <a:r>
              <a:rPr dirty="0">
                <a:solidFill>
                  <a:schemeClr val="tx2"/>
                </a:solidFill>
              </a:rPr>
              <a:t>RAN work related to </a:t>
            </a:r>
            <a:r>
              <a:rPr lang="en-US" dirty="0">
                <a:solidFill>
                  <a:schemeClr val="tx2"/>
                </a:solidFill>
              </a:rPr>
              <a:t>R18 </a:t>
            </a:r>
            <a:r>
              <a:rPr dirty="0">
                <a:solidFill>
                  <a:schemeClr val="tx2"/>
                </a:solidFill>
              </a:rPr>
              <a:t>SA3 WI of </a:t>
            </a:r>
            <a:r>
              <a:rPr dirty="0" err="1">
                <a:solidFill>
                  <a:schemeClr val="tx2"/>
                </a:solidFill>
              </a:rPr>
              <a:t>RRCResumeRequest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p</a:t>
            </a:r>
            <a:r>
              <a:rPr dirty="0">
                <a:solidFill>
                  <a:schemeClr val="tx2"/>
                </a:solidFill>
              </a:rPr>
              <a:t>rotection</a:t>
            </a:r>
          </a:p>
        </p:txBody>
      </p:sp>
      <p:sp>
        <p:nvSpPr>
          <p:cNvPr id="78" name="Text"/>
          <p:cNvSpPr>
            <a:spLocks noGrp="1"/>
          </p:cNvSpPr>
          <p:nvPr>
            <p:ph type="body" idx="21"/>
          </p:nvPr>
        </p:nvSpPr>
        <p:spPr>
          <a:xfrm>
            <a:off x="95095863" y="58293000"/>
            <a:ext cx="22072601" cy="1025922"/>
          </a:xfrm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79" name="Text"/>
          <p:cNvSpPr>
            <a:spLocks noGrp="1"/>
          </p:cNvSpPr>
          <p:nvPr>
            <p:ph type="body" idx="22"/>
          </p:nvPr>
        </p:nvSpPr>
        <p:spPr>
          <a:xfrm>
            <a:off x="95097600" y="59418379"/>
            <a:ext cx="19291300" cy="246221"/>
          </a:xfrm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80" name="Apple Inc., [Ericsson], [Xiaomi]"/>
          <p:cNvSpPr>
            <a:spLocks noGrp="1"/>
          </p:cNvSpPr>
          <p:nvPr>
            <p:ph type="title"/>
          </p:nvPr>
        </p:nvSpPr>
        <p:spPr>
          <a:xfrm>
            <a:off x="6746130" y="9124950"/>
            <a:ext cx="9541620" cy="13843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sz="4400" dirty="0">
                <a:solidFill>
                  <a:schemeClr val="tx2"/>
                </a:solidFill>
              </a:rPr>
              <a:t>Apple Inc., Ericsson, Xiaomi</a:t>
            </a:r>
          </a:p>
        </p:txBody>
      </p:sp>
      <p:sp>
        <p:nvSpPr>
          <p:cNvPr id="82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23973913" y="13042900"/>
            <a:ext cx="205184" cy="3488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83" name="3GPP TSG RAN #98e…"/>
          <p:cNvSpPr txBox="1"/>
          <p:nvPr/>
        </p:nvSpPr>
        <p:spPr>
          <a:xfrm>
            <a:off x="716805" y="1259388"/>
            <a:ext cx="13657854" cy="1590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/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4000" dirty="0">
                <a:solidFill>
                  <a:schemeClr val="tx2"/>
                </a:solidFill>
                <a:latin typeface="+mj-lt"/>
              </a:rPr>
              <a:t>3GPP TSG RAN #98e</a:t>
            </a:r>
            <a:r>
              <a:rPr sz="4000" dirty="0">
                <a:solidFill>
                  <a:schemeClr val="tx2"/>
                </a:solidFill>
                <a:latin typeface="+mj-lt"/>
                <a:ea typeface="Times Roman"/>
                <a:cs typeface="Times Roman"/>
                <a:sym typeface="Times Roman"/>
              </a:rPr>
              <a:t>				</a:t>
            </a:r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4000" dirty="0">
                <a:solidFill>
                  <a:schemeClr val="tx2"/>
                </a:solidFill>
                <a:latin typeface="+mj-lt"/>
              </a:rPr>
              <a:t>Electronic Meeting, December 12-16, 2022</a:t>
            </a:r>
            <a:endParaRPr sz="4000" dirty="0">
              <a:solidFill>
                <a:schemeClr val="tx2"/>
              </a:solidFill>
              <a:latin typeface="+mj-lt"/>
              <a:ea typeface="Times New Roman"/>
              <a:cs typeface="Times New Roman"/>
              <a:sym typeface="Times New Roman"/>
            </a:endParaRPr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333" dirty="0">
              <a:solidFill>
                <a:schemeClr val="tx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4" name="RP-22xxxx"/>
          <p:cNvSpPr txBox="1"/>
          <p:nvPr/>
        </p:nvSpPr>
        <p:spPr>
          <a:xfrm>
            <a:off x="15644345" y="1259388"/>
            <a:ext cx="7638129" cy="20005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6200" tIns="76200" rIns="76200" bIns="76200">
            <a:spAutoFit/>
          </a:bodyPr>
          <a:lstStyle/>
          <a:p>
            <a:pPr lvl="1" algn="r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4000" dirty="0">
                <a:solidFill>
                  <a:schemeClr val="tx2"/>
                </a:solidFill>
                <a:latin typeface="+mj-lt"/>
              </a:rPr>
              <a:t>RP-22</a:t>
            </a:r>
            <a:r>
              <a:rPr lang="en-US" altLang="zh-CN" sz="4000" dirty="0">
                <a:solidFill>
                  <a:schemeClr val="tx2"/>
                </a:solidFill>
                <a:latin typeface="+mj-lt"/>
              </a:rPr>
              <a:t>3022</a:t>
            </a:r>
            <a:endParaRPr lang="en-US" sz="4000" dirty="0">
              <a:solidFill>
                <a:schemeClr val="tx2"/>
              </a:solidFill>
              <a:latin typeface="+mj-lt"/>
            </a:endParaRPr>
          </a:p>
          <a:p>
            <a:pPr lvl="1" algn="r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sz="4000" dirty="0">
                <a:solidFill>
                  <a:schemeClr val="tx2"/>
                </a:solidFill>
                <a:latin typeface="+mj-lt"/>
              </a:rPr>
              <a:t>Resubmission of RP-222433</a:t>
            </a:r>
            <a:endParaRPr lang="en-US" sz="4000" dirty="0">
              <a:solidFill>
                <a:schemeClr val="tx2"/>
              </a:solidFill>
              <a:latin typeface="+mj-lt"/>
              <a:ea typeface="Times Roman"/>
              <a:cs typeface="Times Roman"/>
              <a:sym typeface="Times Roman"/>
            </a:endParaRPr>
          </a:p>
          <a:p>
            <a:pPr lvl="1" algn="r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0" dirty="0">
              <a:solidFill>
                <a:schemeClr val="tx2"/>
              </a:solidFill>
            </a:endParaRPr>
          </a:p>
        </p:txBody>
      </p:sp>
      <p:sp>
        <p:nvSpPr>
          <p:cNvPr id="85" name="Resubmission of RP-222433"/>
          <p:cNvSpPr txBox="1"/>
          <p:nvPr/>
        </p:nvSpPr>
        <p:spPr>
          <a:xfrm>
            <a:off x="15644345" y="2094591"/>
            <a:ext cx="384721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6200" tIns="76200" rIns="76200" bIns="76200">
            <a:spAutoFit/>
          </a:bodyPr>
          <a:lstStyle/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0" dirty="0">
              <a:solidFill>
                <a:schemeClr val="tx2"/>
              </a:solidFill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2</a:t>
            </a:fld>
            <a:endParaRPr/>
          </a:p>
        </p:txBody>
      </p:sp>
      <p:sp>
        <p:nvSpPr>
          <p:cNvPr id="88" name="Background | R18 SA3 WI"/>
          <p:cNvSpPr txBox="1"/>
          <p:nvPr/>
        </p:nvSpPr>
        <p:spPr>
          <a:xfrm>
            <a:off x="1066800" y="375324"/>
            <a:ext cx="22250400" cy="10544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/>
          <a:lstStyle/>
          <a:p>
            <a:pPr>
              <a:defRPr sz="5200"/>
            </a:pPr>
            <a:r>
              <a:rPr sz="5400" dirty="0">
                <a:latin typeface="+mj-lt"/>
              </a:rPr>
              <a:t>Background</a:t>
            </a:r>
            <a:r>
              <a:rPr sz="5400" dirty="0">
                <a:solidFill>
                  <a:srgbClr val="6F7980"/>
                </a:solidFill>
                <a:latin typeface="+mj-lt"/>
              </a:rPr>
              <a:t> | R18 SA3 WI</a:t>
            </a:r>
          </a:p>
        </p:txBody>
      </p:sp>
      <p:sp>
        <p:nvSpPr>
          <p:cNvPr id="89" name="The new SA3 R18 WID on Security Enhancement on RRCResumeRequest Message Protection was approved in  June SA Plenary (SP-220538/S3-221185 ).…"/>
          <p:cNvSpPr/>
          <p:nvPr/>
        </p:nvSpPr>
        <p:spPr>
          <a:xfrm>
            <a:off x="889476" y="1485549"/>
            <a:ext cx="22605048" cy="11798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lang="en-US" dirty="0">
                <a:latin typeface="+mj-lt"/>
              </a:rPr>
              <a:t>New </a:t>
            </a:r>
            <a:r>
              <a:rPr dirty="0">
                <a:latin typeface="+mj-lt"/>
              </a:rPr>
              <a:t>SA3 R18 WID on </a:t>
            </a:r>
            <a:r>
              <a:rPr i="1" dirty="0">
                <a:latin typeface="+mj-lt"/>
                <a:ea typeface="Helvetica Neue"/>
                <a:cs typeface="Helvetica Neue"/>
                <a:sym typeface="Helvetica Neue"/>
              </a:rPr>
              <a:t>Security Enhancement on </a:t>
            </a:r>
            <a:r>
              <a:rPr i="1" dirty="0" err="1">
                <a:latin typeface="+mj-lt"/>
                <a:ea typeface="Helvetica Neue"/>
                <a:cs typeface="Helvetica Neue"/>
                <a:sym typeface="Helvetica Neue"/>
              </a:rPr>
              <a:t>RRCResumeRequest</a:t>
            </a:r>
            <a:r>
              <a:rPr i="1" dirty="0">
                <a:latin typeface="+mj-lt"/>
                <a:ea typeface="Helvetica Neue"/>
                <a:cs typeface="Helvetica Neue"/>
                <a:sym typeface="Helvetica Neue"/>
              </a:rPr>
              <a:t> Message Protection </a:t>
            </a:r>
            <a:r>
              <a:rPr dirty="0">
                <a:latin typeface="+mj-lt"/>
              </a:rPr>
              <a:t>was approved in June SA Plenary (SP-220538/S3-221185</a:t>
            </a:r>
            <a:r>
              <a:rPr dirty="0">
                <a:latin typeface="+mj-lt"/>
                <a:ea typeface="Times Roman"/>
                <a:cs typeface="Times Roman"/>
                <a:sym typeface="Times Roman"/>
              </a:rPr>
              <a:t> </a:t>
            </a:r>
            <a:r>
              <a:rPr dirty="0">
                <a:latin typeface="+mj-lt"/>
              </a:rPr>
              <a:t>). </a:t>
            </a: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The WI is to introduce the security enhancement for the </a:t>
            </a:r>
            <a:r>
              <a:rPr dirty="0" err="1">
                <a:latin typeface="+mj-lt"/>
              </a:rPr>
              <a:t>RRCResumeRequest</a:t>
            </a:r>
            <a:r>
              <a:rPr dirty="0">
                <a:latin typeface="+mj-lt"/>
              </a:rPr>
              <a:t> message protection and</a:t>
            </a:r>
            <a:r>
              <a:rPr dirty="0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+mj-lt"/>
              </a:rPr>
              <a:t> </a:t>
            </a:r>
            <a:r>
              <a:rPr dirty="0">
                <a:latin typeface="+mj-lt"/>
              </a:rPr>
              <a:t>RAN work (</a:t>
            </a:r>
            <a:r>
              <a:rPr lang="en-US" dirty="0">
                <a:latin typeface="+mj-lt"/>
              </a:rPr>
              <a:t>including</a:t>
            </a:r>
            <a:r>
              <a:rPr dirty="0">
                <a:latin typeface="+mj-lt"/>
              </a:rPr>
              <a:t> RAN2 and RAN3) is required.</a:t>
            </a:r>
            <a:r>
              <a:rPr dirty="0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+mj-lt"/>
              </a:rPr>
              <a:t> </a:t>
            </a: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endParaRPr dirty="0">
              <a:solidFill>
                <a:schemeClr val="accent4">
                  <a:hueOff val="-1739998"/>
                  <a:satOff val="-11301"/>
                  <a:lumOff val="-20950"/>
                </a:schemeClr>
              </a:solidFill>
              <a:latin typeface="+mj-lt"/>
            </a:endParaRP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solidFill>
                  <a:srgbClr val="C00000"/>
                </a:solidFill>
                <a:latin typeface="+mj-lt"/>
              </a:rPr>
              <a:t>Observation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latin typeface="+mj-lt"/>
              </a:rPr>
              <a:t>RAN work (incl. RAN2 and RAN3) is required for new SA3 R18 WI. </a:t>
            </a:r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/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endParaRPr dirty="0"/>
          </a:p>
        </p:txBody>
      </p:sp>
      <p:grpSp>
        <p:nvGrpSpPr>
          <p:cNvPr id="92" name="Group"/>
          <p:cNvGrpSpPr/>
          <p:nvPr/>
        </p:nvGrpSpPr>
        <p:grpSpPr>
          <a:xfrm>
            <a:off x="4776371" y="5953480"/>
            <a:ext cx="14797329" cy="7536870"/>
            <a:chOff x="0" y="0"/>
            <a:chExt cx="14797327" cy="7536869"/>
          </a:xfrm>
        </p:grpSpPr>
        <p:pic>
          <p:nvPicPr>
            <p:cNvPr id="90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4797328" cy="7536870"/>
            </a:xfrm>
            <a:prstGeom prst="rect">
              <a:avLst/>
            </a:prstGeom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</p:pic>
        <p:sp>
          <p:nvSpPr>
            <p:cNvPr id="91" name="Rounded Rectangle"/>
            <p:cNvSpPr/>
            <p:nvPr/>
          </p:nvSpPr>
          <p:spPr>
            <a:xfrm>
              <a:off x="373325" y="6783047"/>
              <a:ext cx="9426505" cy="384330"/>
            </a:xfrm>
            <a:prstGeom prst="roundRect">
              <a:avLst>
                <a:gd name="adj" fmla="val 40754"/>
              </a:avLst>
            </a:prstGeom>
            <a:noFill/>
            <a:ln w="508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63500" tIns="63500" rIns="63500" bIns="63500" numCol="1" anchor="ctr">
              <a:noAutofit/>
            </a:bodyPr>
            <a:lstStyle/>
            <a:p>
              <a:pPr algn="ctr" defTabSz="914400">
                <a:defRPr sz="2400">
                  <a:solidFill>
                    <a:schemeClr val="accent4">
                      <a:hueOff val="9600000"/>
                      <a:satOff val="22648"/>
                      <a:lumOff val="42149"/>
                    </a:schemeClr>
                  </a:solidFill>
                  <a:latin typeface="+mn-lt"/>
                  <a:ea typeface="+mn-ea"/>
                  <a:cs typeface="+mn-cs"/>
                  <a:sym typeface="Myriad Set Pro Text"/>
                </a:defRPr>
              </a:pPr>
              <a:endParaRPr/>
            </a:p>
          </p:txBody>
        </p:sp>
      </p:grpSp>
      <p:sp>
        <p:nvSpPr>
          <p:cNvPr id="93" name="&lt;SA3 WID: SP-220538/S3-221185&gt;"/>
          <p:cNvSpPr txBox="1"/>
          <p:nvPr/>
        </p:nvSpPr>
        <p:spPr>
          <a:xfrm>
            <a:off x="14148362" y="6043631"/>
            <a:ext cx="5199064" cy="524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6200" tIns="76200" rIns="76200" bIns="76200">
            <a:spAutoFit/>
          </a:bodyPr>
          <a:lstStyle>
            <a:lvl1pPr defTabSz="1238250">
              <a:lnSpc>
                <a:spcPct val="104999"/>
              </a:lnSpc>
              <a:spcBef>
                <a:spcPts val="600"/>
              </a:spcBef>
              <a:defRPr sz="2500">
                <a:solidFill>
                  <a:srgbClr val="000000"/>
                </a:solidFill>
              </a:defRPr>
            </a:lvl1pPr>
          </a:lstStyle>
          <a:p>
            <a:r>
              <a:t>&lt;SA3 WID: SP-220538/S3-221185&gt;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3</a:t>
            </a:fld>
            <a:endParaRPr/>
          </a:p>
        </p:txBody>
      </p:sp>
      <p:sp>
        <p:nvSpPr>
          <p:cNvPr id="96" name="Background | RAN related discussion"/>
          <p:cNvSpPr txBox="1"/>
          <p:nvPr/>
        </p:nvSpPr>
        <p:spPr>
          <a:xfrm>
            <a:off x="876300" y="279400"/>
            <a:ext cx="22250400" cy="1054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/>
          <a:lstStyle/>
          <a:p>
            <a:pPr>
              <a:defRPr sz="5200"/>
            </a:pPr>
            <a:r>
              <a:rPr sz="5400" dirty="0">
                <a:latin typeface="+mj-lt"/>
              </a:rPr>
              <a:t>Background</a:t>
            </a:r>
            <a:r>
              <a:rPr sz="5400" dirty="0">
                <a:solidFill>
                  <a:srgbClr val="6F7980"/>
                </a:solidFill>
                <a:latin typeface="+mj-lt"/>
              </a:rPr>
              <a:t> | RAN related discussion </a:t>
            </a:r>
          </a:p>
        </p:txBody>
      </p:sp>
      <p:sp>
        <p:nvSpPr>
          <p:cNvPr id="97" name="RAN2 discussed the solution in RAN2#115 meeting…"/>
          <p:cNvSpPr/>
          <p:nvPr/>
        </p:nvSpPr>
        <p:spPr>
          <a:xfrm>
            <a:off x="889476" y="1641756"/>
            <a:ext cx="11496065" cy="116426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RAN2 discussed the solution in RAN2#115 meeting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 It was triggered by the SA3 LS (S3-212349)</a:t>
            </a:r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>
              <a:latin typeface="+mj-lt"/>
            </a:endParaRP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In RAN2 LS reply (R2-2109121</a:t>
            </a:r>
            <a:r>
              <a:rPr dirty="0">
                <a:latin typeface="+mj-lt"/>
                <a:ea typeface="Times Roman"/>
                <a:cs typeface="Times Roman"/>
                <a:sym typeface="Times Roman"/>
              </a:rPr>
              <a:t> </a:t>
            </a:r>
            <a:r>
              <a:rPr dirty="0">
                <a:latin typeface="+mj-lt"/>
              </a:rPr>
              <a:t>), RAN2 provides the feedback including the following info: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For the RAN impact, the analysis on detail is provided; 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For the potential solution standardization, the solution is feasible and RAN plenary discussion is proposed since the solution spans multiple WGs. </a:t>
            </a:r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500">
                <a:solidFill>
                  <a:srgbClr val="000000"/>
                </a:solidFill>
              </a:defRPr>
            </a:pPr>
            <a:endParaRPr dirty="0">
              <a:latin typeface="+mj-lt"/>
            </a:endParaRP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solidFill>
                  <a:srgbClr val="C00000"/>
                </a:solidFill>
                <a:latin typeface="+mj-lt"/>
              </a:rPr>
              <a:t>Observations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latin typeface="+mj-lt"/>
              </a:rPr>
              <a:t>According to previous RAN2 discussion, the solution</a:t>
            </a:r>
            <a:r>
              <a:rPr lang="en-US" dirty="0">
                <a:latin typeface="+mj-lt"/>
              </a:rPr>
              <a:t> </a:t>
            </a:r>
            <a:r>
              <a:rPr dirty="0">
                <a:latin typeface="+mj-lt"/>
              </a:rPr>
              <a:t>is feasible</a:t>
            </a:r>
            <a:r>
              <a:rPr lang="en-US" dirty="0">
                <a:latin typeface="+mj-lt"/>
              </a:rPr>
              <a:t> from RAN2 perspective.</a:t>
            </a:r>
            <a:endParaRPr dirty="0">
              <a:latin typeface="+mj-lt"/>
            </a:endParaRP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>
                <a:latin typeface="+mj-lt"/>
              </a:rPr>
              <a:t>According to previous RAN2 discussion, RAN plenary should discuss how to start </a:t>
            </a:r>
            <a:r>
              <a:rPr lang="en-US" dirty="0">
                <a:latin typeface="+mj-lt"/>
              </a:rPr>
              <a:t> </a:t>
            </a:r>
            <a:r>
              <a:rPr dirty="0">
                <a:latin typeface="+mj-lt"/>
              </a:rPr>
              <a:t>RAN work for the new SA3 WI.</a:t>
            </a:r>
          </a:p>
        </p:txBody>
      </p:sp>
      <p:pic>
        <p:nvPicPr>
          <p:cNvPr id="9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6790" y="1628468"/>
            <a:ext cx="10241476" cy="11512991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sp>
        <p:nvSpPr>
          <p:cNvPr id="99" name="&lt;RAN2 LS Rely: R2-2109121&gt;"/>
          <p:cNvSpPr txBox="1"/>
          <p:nvPr/>
        </p:nvSpPr>
        <p:spPr>
          <a:xfrm>
            <a:off x="19059695" y="1619843"/>
            <a:ext cx="4405314" cy="524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6200" tIns="76200" rIns="76200" bIns="76200">
            <a:spAutoFit/>
          </a:bodyPr>
          <a:lstStyle>
            <a:lvl1pPr defTabSz="1238250">
              <a:lnSpc>
                <a:spcPct val="104999"/>
              </a:lnSpc>
              <a:spcBef>
                <a:spcPts val="600"/>
              </a:spcBef>
              <a:defRPr sz="2500">
                <a:solidFill>
                  <a:srgbClr val="000000"/>
                </a:solidFill>
              </a:defRPr>
            </a:lvl1pPr>
          </a:lstStyle>
          <a:p>
            <a:r>
              <a:t>&lt;RAN2 LS Rely: R2-2109121&gt;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4</a:t>
            </a:fld>
            <a:endParaRPr/>
          </a:p>
        </p:txBody>
      </p:sp>
      <p:sp>
        <p:nvSpPr>
          <p:cNvPr id="102" name="Proposal for the RAN work of the SA3 Security Enhancement in R18"/>
          <p:cNvSpPr txBox="1"/>
          <p:nvPr/>
        </p:nvSpPr>
        <p:spPr>
          <a:xfrm>
            <a:off x="876300" y="279400"/>
            <a:ext cx="22475091" cy="1054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/>
          <a:lstStyle>
            <a:lvl1pPr>
              <a:defRPr sz="5200"/>
            </a:lvl1pPr>
          </a:lstStyle>
          <a:p>
            <a:r>
              <a:rPr sz="5400" dirty="0">
                <a:latin typeface="+mj-lt"/>
              </a:rPr>
              <a:t>Proposal for RAN work of SA3 Security Enhancement in R18</a:t>
            </a:r>
          </a:p>
        </p:txBody>
      </p:sp>
      <p:sp>
        <p:nvSpPr>
          <p:cNvPr id="103" name="It is proposed to reserve the R18 TU in RAN2 and RAN3 WG to specify the new R18 SA3 solution on Security Enhancement on RRCResumeRequest Message Protection.…"/>
          <p:cNvSpPr/>
          <p:nvPr/>
        </p:nvSpPr>
        <p:spPr>
          <a:xfrm>
            <a:off x="606299" y="1485549"/>
            <a:ext cx="23315953" cy="11976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4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It is proposed to reserve the R18 TU in RAN2 and RAN3 WG to specify the new R18 SA3 solution on 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Security Enhancement on </a:t>
            </a:r>
            <a:r>
              <a:rPr sz="3600" i="1" dirty="0" err="1">
                <a:latin typeface="+mj-lt"/>
                <a:ea typeface="Helvetica Neue"/>
                <a:cs typeface="Helvetica Neue"/>
                <a:sym typeface="Helvetica Neue"/>
              </a:rPr>
              <a:t>RRCResumeRequest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 Message Protection.</a:t>
            </a: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400">
                <a:solidFill>
                  <a:srgbClr val="000000"/>
                </a:solidFill>
              </a:defRPr>
            </a:pPr>
            <a:endParaRPr sz="3600" i="1" dirty="0">
              <a:latin typeface="+mj-lt"/>
              <a:ea typeface="Helvetica Neue"/>
              <a:cs typeface="Helvetica Neue"/>
              <a:sym typeface="Helvetica Neue"/>
            </a:endParaRP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4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It is proposed to approve new RAN WI to specify SA3 solution on 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Security Enhancement on </a:t>
            </a:r>
            <a:r>
              <a:rPr sz="3600" i="1" dirty="0" err="1">
                <a:latin typeface="+mj-lt"/>
                <a:ea typeface="Helvetica Neue"/>
                <a:cs typeface="Helvetica Neue"/>
                <a:sym typeface="Helvetica Neue"/>
              </a:rPr>
              <a:t>RRCResumeRequest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 Message Protection.</a:t>
            </a: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4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The RAN WI scope is to specify the UE and </a:t>
            </a:r>
            <a:r>
              <a:rPr sz="3600" dirty="0" err="1">
                <a:latin typeface="+mj-lt"/>
              </a:rPr>
              <a:t>gNB</a:t>
            </a:r>
            <a:r>
              <a:rPr sz="3600" dirty="0">
                <a:latin typeface="+mj-lt"/>
              </a:rPr>
              <a:t> operation and signaling according to SA3 design.</a:t>
            </a: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4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The RAN WI  is started after the SA3 WI completion (i.e. start at </a:t>
            </a:r>
            <a:r>
              <a:rPr lang="en-US" sz="3600" dirty="0">
                <a:latin typeface="+mj-lt"/>
              </a:rPr>
              <a:t>Feb</a:t>
            </a:r>
            <a:r>
              <a:rPr sz="3600" dirty="0">
                <a:latin typeface="+mj-lt"/>
              </a:rPr>
              <a:t> 2023)</a:t>
            </a:r>
          </a:p>
          <a:p>
            <a:pPr marL="1659616" lvl="2" indent="-453116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50000"/>
              <a:buFont typeface="Lucida Grande"/>
              <a:buChar char="■"/>
              <a:defRPr sz="34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The SA3 WI is scheduled to close in </a:t>
            </a:r>
            <a:r>
              <a:rPr lang="en-US" sz="3600" dirty="0">
                <a:latin typeface="+mj-lt"/>
              </a:rPr>
              <a:t>December</a:t>
            </a:r>
            <a:r>
              <a:rPr sz="3600" dirty="0">
                <a:latin typeface="+mj-lt"/>
              </a:rPr>
              <a:t> 2022</a:t>
            </a: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400">
                <a:solidFill>
                  <a:srgbClr val="000000"/>
                </a:solidFill>
              </a:defRPr>
            </a:pPr>
            <a:endParaRPr sz="3600" dirty="0"/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4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sz="3600" dirty="0">
                <a:latin typeface="+mj-lt"/>
              </a:rPr>
              <a:t>Proposal</a:t>
            </a:r>
            <a:endParaRPr lang="en-US" sz="3600" dirty="0">
              <a:latin typeface="+mj-lt"/>
            </a:endParaRP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400">
                <a:solidFill>
                  <a:srgbClr val="000000"/>
                </a:solidFill>
              </a:defRPr>
            </a:pPr>
            <a:r>
              <a:rPr lang="en-US" sz="3600" b="1" dirty="0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+mj-lt"/>
                <a:ea typeface="Helvetica Neue"/>
                <a:cs typeface="Helvetica Neue"/>
              </a:rPr>
              <a:t>RAN#98 to approve new RAN WI on </a:t>
            </a:r>
            <a:r>
              <a:rPr lang="en-US" sz="3600" b="1" dirty="0" err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+mj-lt"/>
                <a:ea typeface="Helvetica Neue"/>
                <a:cs typeface="Helvetica Neue"/>
              </a:rPr>
              <a:t>RRCResumeRequest</a:t>
            </a:r>
            <a:r>
              <a:rPr lang="en-US" sz="3600" b="1" dirty="0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+mj-lt"/>
                <a:ea typeface="Helvetica Neue"/>
                <a:cs typeface="Helvetica Neue"/>
              </a:rPr>
              <a:t> Protection Enhancement and discuss the suggested TU allocation as below.</a:t>
            </a:r>
            <a:endParaRPr sz="3600" b="1" dirty="0">
              <a:solidFill>
                <a:schemeClr val="accent4">
                  <a:hueOff val="-1739998"/>
                  <a:satOff val="-11301"/>
                  <a:lumOff val="-20950"/>
                </a:schemeClr>
              </a:solidFill>
              <a:latin typeface="+mj-lt"/>
              <a:ea typeface="Helvetica Neue"/>
              <a:cs typeface="Helvetica Neue"/>
            </a:endParaRPr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4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4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4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dirty="0"/>
          </a:p>
          <a:p>
            <a:pPr defTabSz="1238250">
              <a:lnSpc>
                <a:spcPct val="104999"/>
              </a:lnSpc>
              <a:spcBef>
                <a:spcPts val="600"/>
              </a:spcBef>
              <a:defRPr sz="34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dirty="0"/>
          </a:p>
          <a:p>
            <a:pPr marL="406400" lvl="1" indent="0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defRPr sz="3400">
                <a:solidFill>
                  <a:srgbClr val="000000"/>
                </a:solidFill>
              </a:defRPr>
            </a:pPr>
            <a:endParaRPr lang="en-US" dirty="0">
              <a:latin typeface="+mj-lt"/>
            </a:endParaRP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400">
                <a:solidFill>
                  <a:srgbClr val="000000"/>
                </a:solidFill>
              </a:defRPr>
            </a:pPr>
            <a:r>
              <a:rPr dirty="0">
                <a:latin typeface="+mj-lt"/>
              </a:rPr>
              <a:t>NOTE: According to current RAN2 TU allocation indicated in the RP-213697, the reserved TUs are sufficient to complete the RAN WI on the </a:t>
            </a:r>
            <a:r>
              <a:rPr dirty="0" err="1">
                <a:latin typeface="+mj-lt"/>
              </a:rPr>
              <a:t>RRCResumeRequest</a:t>
            </a:r>
            <a:r>
              <a:rPr dirty="0">
                <a:latin typeface="+mj-lt"/>
              </a:rPr>
              <a:t> Protection Enhancement, and there is no impact to other approved </a:t>
            </a:r>
            <a:r>
              <a:rPr dirty="0" err="1">
                <a:latin typeface="+mj-lt"/>
              </a:rPr>
              <a:t>WIs.</a:t>
            </a:r>
            <a:endParaRPr dirty="0">
              <a:latin typeface="+mj-lt"/>
            </a:endParaRPr>
          </a:p>
        </p:txBody>
      </p:sp>
      <p:graphicFrame>
        <p:nvGraphicFramePr>
          <p:cNvPr id="104" name="Table"/>
          <p:cNvGraphicFramePr/>
          <p:nvPr>
            <p:extLst>
              <p:ext uri="{D42A27DB-BD31-4B8C-83A1-F6EECF244321}">
                <p14:modId xmlns:p14="http://schemas.microsoft.com/office/powerpoint/2010/main" val="2890139189"/>
              </p:ext>
            </p:extLst>
          </p:nvPr>
        </p:nvGraphicFramePr>
        <p:xfrm>
          <a:off x="1042011" y="9222774"/>
          <a:ext cx="22444528" cy="2725347"/>
        </p:xfrm>
        <a:graphic>
          <a:graphicData uri="http://schemas.openxmlformats.org/drawingml/2006/table">
            <a:tbl>
              <a:tblPr>
                <a:tableStyleId>{1EB24FC0-E43C-4534-A766-80EE1FF6735D}</a:tableStyleId>
              </a:tblPr>
              <a:tblGrid>
                <a:gridCol w="3140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74627"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/>
                        <a:t>WG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1095000"/>
                        <a:satOff val="23658"/>
                        <a:lumOff val="999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1Q'2023</a:t>
                      </a:r>
                    </a:p>
                  </a:txBody>
                  <a:tcPr marL="63500" marR="63500" marT="0" marB="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1095000"/>
                        <a:satOff val="23658"/>
                        <a:lumOff val="9993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defTabSz="457200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2Q'2023</a:t>
                      </a:r>
                    </a:p>
                  </a:txBody>
                  <a:tcPr marL="63500" marR="63500" marT="0" marB="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1095000"/>
                        <a:satOff val="23658"/>
                        <a:lumOff val="9993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3Q'2023</a:t>
                      </a:r>
                    </a:p>
                  </a:txBody>
                  <a:tcPr marL="63500" marR="63500" marT="0" marB="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1095000"/>
                        <a:satOff val="23658"/>
                        <a:lumOff val="9993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defTabSz="457200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4Q'2023</a:t>
                      </a:r>
                    </a:p>
                  </a:txBody>
                  <a:tcPr marL="63500" marR="63500" marT="0" marB="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1095000"/>
                        <a:satOff val="23658"/>
                        <a:lumOff val="9993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7934"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 dirty="0"/>
                        <a:t>RAN2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</a:t>
                      </a:r>
                      <a:r>
                        <a:rPr lang="en-US"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.5 </a:t>
                      </a: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TU</a:t>
                      </a:r>
                      <a:r>
                        <a:rPr dirty="0"/>
                        <a:t> 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(RAN2#121)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lang="en-US"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</a:t>
                      </a:r>
                      <a:endParaRPr dirty="0"/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  (RAN2#121bis)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rPr dirty="0"/>
                        <a:t>   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(RAN2#122)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rPr dirty="0"/>
                        <a:t>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(RAN2#123)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</a:t>
                      </a:r>
                      <a:r>
                        <a:rPr lang="en-US"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 </a:t>
                      </a: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TU</a:t>
                      </a:r>
                      <a:r>
                        <a:rPr dirty="0"/>
                        <a:t>   (RAN2#123bis)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rPr dirty="0"/>
                        <a:t>  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(RAN2#124)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7934"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3000"/>
                        <a:t>RAN3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lang="en-US"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</a:t>
                      </a: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 TU</a:t>
                      </a:r>
                      <a:r>
                        <a:rPr dirty="0"/>
                        <a:t>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(RAN3#119)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rPr dirty="0"/>
                        <a:t>   (RAN3#119bis)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lang="en-US"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</a:t>
                      </a:r>
                      <a:endParaRPr dirty="0"/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(RAN3#120)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t>  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t>(RAN3#121)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lang="en-US"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 TU</a:t>
                      </a:r>
                      <a:r>
                        <a:rPr lang="en-US" dirty="0"/>
                        <a:t> </a:t>
                      </a:r>
                      <a:r>
                        <a:rPr dirty="0"/>
                        <a:t>(RAN3#121bis)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>
                          <a:latin typeface="Myriad Set Pro Bold"/>
                          <a:ea typeface="Myriad Set Pro Bold"/>
                          <a:cs typeface="Myriad Set Pro Bold"/>
                          <a:sym typeface="Myriad Set Pro Bold"/>
                        </a:rPr>
                        <a:t>0.5 TU</a:t>
                      </a:r>
                      <a:r>
                        <a:rPr dirty="0"/>
                        <a:t>   </a:t>
                      </a:r>
                    </a:p>
                    <a:p>
                      <a:pPr>
                        <a:tabLst>
                          <a:tab pos="1651000" algn="l"/>
                        </a:tabLst>
                        <a:defRPr sz="2700">
                          <a:solidFill>
                            <a:srgbClr val="000000"/>
                          </a:solidFill>
                        </a:defRPr>
                      </a:pPr>
                      <a:r>
                        <a:rPr dirty="0"/>
                        <a:t>(RAN3#122)</a:t>
                      </a:r>
                    </a:p>
                  </a:txBody>
                  <a:tcPr marL="76200" marR="76200" marT="76200" marB="76200" anchor="ctr" horzOverflow="overflow">
                    <a:lnL w="25400">
                      <a:solidFill>
                        <a:srgbClr val="000000"/>
                      </a:solidFill>
                      <a:miter lim="400000"/>
                    </a:lnL>
                    <a:lnR w="25400">
                      <a:solidFill>
                        <a:srgbClr val="000000"/>
                      </a:solidFill>
                      <a:miter lim="400000"/>
                    </a:lnR>
                    <a:lnT w="25400">
                      <a:solidFill>
                        <a:srgbClr val="000000"/>
                      </a:solidFill>
                      <a:miter lim="400000"/>
                    </a:lnT>
                    <a:lnB w="254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5</a:t>
            </a:fld>
            <a:endParaRPr/>
          </a:p>
        </p:txBody>
      </p:sp>
      <p:sp>
        <p:nvSpPr>
          <p:cNvPr id="107" name="Proposed Objectives for the SA3 Security Enhancement in R18"/>
          <p:cNvSpPr txBox="1"/>
          <p:nvPr/>
        </p:nvSpPr>
        <p:spPr>
          <a:xfrm>
            <a:off x="876300" y="279400"/>
            <a:ext cx="22475091" cy="1054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/>
          <a:lstStyle>
            <a:lvl1pPr>
              <a:defRPr sz="5200"/>
            </a:lvl1pPr>
          </a:lstStyle>
          <a:p>
            <a:r>
              <a:rPr sz="5400" dirty="0">
                <a:latin typeface="+mj-lt"/>
              </a:rPr>
              <a:t>Proposed Objectives for the SA3 Security Enhancement in R18</a:t>
            </a:r>
          </a:p>
        </p:txBody>
      </p:sp>
      <p:sp>
        <p:nvSpPr>
          <p:cNvPr id="108" name="The WI targets to design the UE and RAN node behavior and signaling according to the SA3 design on Security Enhancement on RRCResumeRequest Message Protection,…"/>
          <p:cNvSpPr/>
          <p:nvPr/>
        </p:nvSpPr>
        <p:spPr>
          <a:xfrm>
            <a:off x="606299" y="1485549"/>
            <a:ext cx="23137473" cy="11798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The WI targets to design the UE and RAN node behavior and signaling according to the SA3 design on 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Security Enhancement on </a:t>
            </a:r>
            <a:r>
              <a:rPr sz="3600" i="1" dirty="0" err="1">
                <a:latin typeface="+mj-lt"/>
                <a:ea typeface="Helvetica Neue"/>
                <a:cs typeface="Helvetica Neue"/>
                <a:sym typeface="Helvetica Neue"/>
              </a:rPr>
              <a:t>RRCResumeRequest</a:t>
            </a:r>
            <a:r>
              <a:rPr sz="3600" i="1" dirty="0">
                <a:latin typeface="+mj-lt"/>
                <a:ea typeface="Helvetica Neue"/>
                <a:cs typeface="Helvetica Neue"/>
                <a:sym typeface="Helvetica Neue"/>
              </a:rPr>
              <a:t> Message Protection, </a:t>
            </a:r>
          </a:p>
          <a:p>
            <a:pPr marL="787625" lvl="1" indent="-38122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The WI is RAN2-led and RAN3 is involved. </a:t>
            </a:r>
          </a:p>
          <a:p>
            <a:pPr marL="429545" indent="-429545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endParaRPr sz="3600" dirty="0">
              <a:latin typeface="+mj-lt"/>
            </a:endParaRPr>
          </a:p>
          <a:p>
            <a: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 b="1">
                <a:solidFill>
                  <a:schemeClr val="accent4">
                    <a:hueOff val="-1739998"/>
                    <a:satOff val="-11301"/>
                    <a:lumOff val="-2095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en-US" sz="3600" dirty="0">
                <a:latin typeface="+mj-lt"/>
              </a:rPr>
              <a:t>Proposed Objectives</a:t>
            </a:r>
            <a:endParaRPr sz="3600" dirty="0">
              <a:latin typeface="+mj-lt"/>
            </a:endParaRP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sz="3600" b="1" dirty="0">
                <a:latin typeface="+mj-lt"/>
                <a:ea typeface="Helvetica Neue"/>
                <a:cs typeface="Helvetica Neue"/>
                <a:sym typeface="Helvetica Neue"/>
              </a:rPr>
              <a:t>Objective 1: </a:t>
            </a:r>
            <a:r>
              <a:rPr sz="3600" dirty="0">
                <a:latin typeface="+mj-lt"/>
              </a:rPr>
              <a:t>Specify the enhancement on the UE to support the new </a:t>
            </a:r>
            <a:r>
              <a:rPr sz="3600" dirty="0" err="1">
                <a:latin typeface="+mj-lt"/>
              </a:rPr>
              <a:t>RRCResumeRequest</a:t>
            </a:r>
            <a:r>
              <a:rPr sz="3600" dirty="0">
                <a:latin typeface="+mj-lt"/>
              </a:rPr>
              <a:t> MAC-I calculation (RAN2) </a:t>
            </a:r>
          </a:p>
          <a:p>
            <a:pPr marL="1648679" lvl="2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5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 E.g. UE capability design, </a:t>
            </a:r>
            <a:r>
              <a:rPr sz="3600" dirty="0" err="1">
                <a:latin typeface="+mj-lt"/>
              </a:rPr>
              <a:t>Uu</a:t>
            </a:r>
            <a:r>
              <a:rPr sz="3600" dirty="0">
                <a:latin typeface="+mj-lt"/>
              </a:rPr>
              <a:t> signaling design to enable/disable the feature, UE operation on the calculation of the new </a:t>
            </a:r>
            <a:r>
              <a:rPr sz="3600" dirty="0" err="1">
                <a:latin typeface="+mj-lt"/>
              </a:rPr>
              <a:t>ResumeMAC</a:t>
            </a:r>
            <a:r>
              <a:rPr sz="3600" dirty="0">
                <a:latin typeface="+mj-lt"/>
              </a:rPr>
              <a:t>-I/</a:t>
            </a:r>
            <a:r>
              <a:rPr sz="3600" dirty="0" err="1">
                <a:latin typeface="+mj-lt"/>
              </a:rPr>
              <a:t>shortResumeMAC</a:t>
            </a:r>
            <a:r>
              <a:rPr sz="3600" dirty="0">
                <a:latin typeface="+mj-lt"/>
              </a:rPr>
              <a:t>-I.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sz="3600" b="1" dirty="0">
                <a:latin typeface="+mj-lt"/>
                <a:ea typeface="Helvetica Neue"/>
                <a:cs typeface="Helvetica Neue"/>
                <a:sym typeface="Helvetica Neue"/>
              </a:rPr>
              <a:t>Objective 2: </a:t>
            </a:r>
            <a:r>
              <a:rPr sz="3600" dirty="0">
                <a:latin typeface="+mj-lt"/>
              </a:rPr>
              <a:t>Specify the enhancement on the source and target nodes (RAN3)</a:t>
            </a:r>
          </a:p>
          <a:p>
            <a:pPr marL="1648679" lvl="2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5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E.g. the source and target node’s capability design</a:t>
            </a:r>
          </a:p>
          <a:p>
            <a:pPr marL="848579" lvl="1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-"/>
              <a:defRPr sz="3500">
                <a:solidFill>
                  <a:srgbClr val="000000"/>
                </a:solidFill>
              </a:defRPr>
            </a:pPr>
            <a:r>
              <a:rPr sz="3600" b="1" dirty="0">
                <a:latin typeface="+mj-lt"/>
                <a:ea typeface="Helvetica Neue"/>
                <a:cs typeface="Helvetica Neue"/>
                <a:sym typeface="Helvetica Neue"/>
              </a:rPr>
              <a:t>Objective 3: </a:t>
            </a:r>
            <a:r>
              <a:rPr sz="3600" dirty="0">
                <a:latin typeface="+mj-lt"/>
              </a:rPr>
              <a:t>Specify the enhancement on the </a:t>
            </a:r>
            <a:r>
              <a:rPr sz="3600" dirty="0" err="1">
                <a:latin typeface="+mj-lt"/>
              </a:rPr>
              <a:t>Xn</a:t>
            </a:r>
            <a:r>
              <a:rPr sz="3600" dirty="0">
                <a:latin typeface="+mj-lt"/>
              </a:rPr>
              <a:t> interfaces between source and the target nodes (RAN3)</a:t>
            </a:r>
          </a:p>
          <a:p>
            <a:pPr marL="1648679" lvl="2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50000"/>
              <a:buFont typeface="Lucida Grande"/>
              <a:buChar char="■"/>
              <a:defRPr sz="3500">
                <a:solidFill>
                  <a:srgbClr val="000000"/>
                </a:solidFill>
              </a:defRPr>
            </a:pPr>
            <a:r>
              <a:rPr sz="3600" dirty="0">
                <a:latin typeface="+mj-lt"/>
              </a:rPr>
              <a:t>E.g. the necessity and the methods of the exchange of the node’s capability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6</a:t>
            </a:fld>
            <a:endParaRPr/>
          </a:p>
        </p:txBody>
      </p:sp>
      <p:sp>
        <p:nvSpPr>
          <p:cNvPr id="111" name="ANNEX: Overview of current RAN2 TU allocation"/>
          <p:cNvSpPr txBox="1"/>
          <p:nvPr/>
        </p:nvSpPr>
        <p:spPr>
          <a:xfrm>
            <a:off x="876300" y="279400"/>
            <a:ext cx="22475091" cy="1054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/>
          <a:lstStyle>
            <a:lvl1pPr>
              <a:defRPr sz="5200"/>
            </a:lvl1pPr>
          </a:lstStyle>
          <a:p>
            <a:r>
              <a:rPr lang="en-US" sz="5400" dirty="0">
                <a:latin typeface="+mj-lt"/>
              </a:rPr>
              <a:t>Annex</a:t>
            </a:r>
            <a:r>
              <a:rPr sz="5400" dirty="0">
                <a:latin typeface="+mj-lt"/>
              </a:rPr>
              <a:t>: Overview of current RAN2 TU allocation</a:t>
            </a:r>
          </a:p>
        </p:txBody>
      </p:sp>
      <p:sp>
        <p:nvSpPr>
          <p:cNvPr id="112" name="According to current RAN2 TU allocation indicated in the RP-213697, the reserved TUs are sufficient to complete the RAN WI on the RRCResumeRequest Protection Enhancement, and there is no impact to other approved WIs."/>
          <p:cNvSpPr/>
          <p:nvPr/>
        </p:nvSpPr>
        <p:spPr>
          <a:xfrm>
            <a:off x="606299" y="1485549"/>
            <a:ext cx="23137473" cy="1484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>
            <a:lvl1pPr marL="442179" indent="-442179" defTabSz="1238250">
              <a:lnSpc>
                <a:spcPct val="104999"/>
              </a:lnSpc>
              <a:spcBef>
                <a:spcPts val="600"/>
              </a:spcBef>
              <a:buClr>
                <a:srgbClr val="0096FF"/>
              </a:buClr>
              <a:buSzPct val="100000"/>
              <a:buFont typeface="Lucida Grande"/>
              <a:buChar char="■"/>
              <a:defRPr sz="3500">
                <a:solidFill>
                  <a:srgbClr val="000000"/>
                </a:solidFill>
              </a:defRPr>
            </a:lvl1pPr>
          </a:lstStyle>
          <a:p>
            <a:r>
              <a:rPr sz="3600" dirty="0">
                <a:latin typeface="+mj-lt"/>
              </a:rPr>
              <a:t>According to current RAN2 TU allocation indicated in the RP-213697, the reserved TUs are sufficient to complete the RAN WI on the </a:t>
            </a:r>
            <a:r>
              <a:rPr sz="3600" dirty="0" err="1">
                <a:latin typeface="+mj-lt"/>
              </a:rPr>
              <a:t>RRCResumeRequest</a:t>
            </a:r>
            <a:r>
              <a:rPr sz="3600" dirty="0">
                <a:latin typeface="+mj-lt"/>
              </a:rPr>
              <a:t> Protection Enhancement, and there is no impact to other approved </a:t>
            </a:r>
            <a:r>
              <a:rPr sz="3600" dirty="0" err="1">
                <a:latin typeface="+mj-lt"/>
              </a:rPr>
              <a:t>WIs.</a:t>
            </a:r>
            <a:endParaRPr sz="3600" dirty="0">
              <a:latin typeface="+mj-lt"/>
            </a:endParaRPr>
          </a:p>
        </p:txBody>
      </p:sp>
      <p:pic>
        <p:nvPicPr>
          <p:cNvPr id="11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715" y="3229843"/>
            <a:ext cx="16718438" cy="100797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"/>
          <p:cNvSpPr>
            <a:spLocks noGrp="1"/>
          </p:cNvSpPr>
          <p:nvPr>
            <p:ph type="body" idx="21"/>
          </p:nvPr>
        </p:nvSpPr>
        <p:spPr>
          <a:xfrm>
            <a:off x="95095863" y="58293000"/>
            <a:ext cx="22072601" cy="1025922"/>
          </a:xfrm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79" name="Text"/>
          <p:cNvSpPr>
            <a:spLocks noGrp="1"/>
          </p:cNvSpPr>
          <p:nvPr>
            <p:ph type="body" idx="22"/>
          </p:nvPr>
        </p:nvSpPr>
        <p:spPr>
          <a:xfrm>
            <a:off x="95097600" y="59418379"/>
            <a:ext cx="19291300" cy="246221"/>
          </a:xfrm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81" name="RAN work related to the new SA3 WI of the RRCResumeRequest Protection Enhancement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9600"/>
            </a:lvl1pPr>
          </a:lstStyle>
          <a:p>
            <a:pPr algn="ctr"/>
            <a:r>
              <a:rPr lang="en-US" dirty="0">
                <a:solidFill>
                  <a:schemeClr val="tx2"/>
                </a:solidFill>
              </a:rPr>
              <a:t>Thank You!</a:t>
            </a:r>
            <a:endParaRPr dirty="0">
              <a:solidFill>
                <a:schemeClr val="tx2"/>
              </a:solidFill>
            </a:endParaRPr>
          </a:p>
        </p:txBody>
      </p:sp>
      <p:sp>
        <p:nvSpPr>
          <p:cNvPr id="82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23973913" y="13042900"/>
            <a:ext cx="205184" cy="3488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rPr>
                <a:solidFill>
                  <a:schemeClr val="tx2"/>
                </a:solidFill>
              </a:rPr>
              <a:t>7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85" name="Resubmission of RP-222433"/>
          <p:cNvSpPr txBox="1"/>
          <p:nvPr/>
        </p:nvSpPr>
        <p:spPr>
          <a:xfrm>
            <a:off x="15644345" y="2094591"/>
            <a:ext cx="384721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6200" tIns="76200" rIns="76200" bIns="76200">
            <a:spAutoFit/>
          </a:bodyPr>
          <a:lstStyle/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4000" dirty="0">
              <a:solidFill>
                <a:schemeClr val="tx2"/>
              </a:solidFill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  <p:extLst>
      <p:ext uri="{BB962C8B-B14F-4D97-AF65-F5344CB8AC3E}">
        <p14:creationId xmlns:p14="http://schemas.microsoft.com/office/powerpoint/2010/main" val="285676293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FFFFFF"/>
      </a:dk1>
      <a:lt1>
        <a:srgbClr val="0096FF"/>
      </a:lt1>
      <a:dk2>
        <a:srgbClr val="8071AB"/>
      </a:dk2>
      <a:lt2>
        <a:srgbClr val="000000"/>
      </a:lt2>
      <a:accent1>
        <a:srgbClr val="4782A6"/>
      </a:accent1>
      <a:accent2>
        <a:srgbClr val="3A8C52"/>
      </a:accent2>
      <a:accent3>
        <a:srgbClr val="E6A845"/>
      </a:accent3>
      <a:accent4>
        <a:srgbClr val="E37944"/>
      </a:accent4>
      <a:accent5>
        <a:srgbClr val="C43F4D"/>
      </a:accent5>
      <a:accent6>
        <a:srgbClr val="666666"/>
      </a:accent6>
      <a:hlink>
        <a:srgbClr val="0000FF"/>
      </a:hlink>
      <a:folHlink>
        <a:srgbClr val="FF00FF"/>
      </a:folHlink>
    </a:clrScheme>
    <a:fontScheme name="White">
      <a:majorFont>
        <a:latin typeface="Myriad Set Pro Text"/>
        <a:ea typeface="Myriad Set Pro Text"/>
        <a:cs typeface="Myriad Set Pro Text"/>
      </a:majorFont>
      <a:minorFont>
        <a:latin typeface="Myriad Set Pro Text"/>
        <a:ea typeface="Myriad Set Pro Text"/>
        <a:cs typeface="Myriad Set Pro T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hueOff val="3907156"/>
            <a:satOff val="4937"/>
            <a:lumOff val="15538"/>
          </a:schemeClr>
        </a:soli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63500" tIns="63500" rIns="63500" bIns="63500" numCol="1" spcCol="38100" rtlCol="0" anchor="ctr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chemeClr val="accent4">
                <a:hueOff val="9600000"/>
                <a:satOff val="22648"/>
                <a:lumOff val="42149"/>
              </a:schemeClr>
            </a:solidFill>
            <a:effectLst/>
            <a:uFillTx/>
            <a:latin typeface="+mn-lt"/>
            <a:ea typeface="+mn-ea"/>
            <a:cs typeface="+mn-cs"/>
            <a:sym typeface="Myriad Set Pro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2">
              <a:hueOff val="3907156"/>
              <a:satOff val="4937"/>
              <a:lumOff val="15538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t">
        <a:spAutoFit/>
      </a:bodyPr>
      <a:lstStyle>
        <a:defPPr marL="0" marR="0" indent="0" algn="l" defTabSz="5461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96FF"/>
            </a:solidFill>
            <a:effectLst/>
            <a:uFillTx/>
            <a:latin typeface="Helvetica Neue Light"/>
            <a:ea typeface="Helvetica Neue Light"/>
            <a:cs typeface="Helvetica Neue Light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8071AB"/>
      </a:dk2>
      <a:lt2>
        <a:srgbClr val="000000"/>
      </a:lt2>
      <a:accent1>
        <a:srgbClr val="4782A6"/>
      </a:accent1>
      <a:accent2>
        <a:srgbClr val="3A8C52"/>
      </a:accent2>
      <a:accent3>
        <a:srgbClr val="E6A845"/>
      </a:accent3>
      <a:accent4>
        <a:srgbClr val="E37944"/>
      </a:accent4>
      <a:accent5>
        <a:srgbClr val="C43F4D"/>
      </a:accent5>
      <a:accent6>
        <a:srgbClr val="666666"/>
      </a:accent6>
      <a:hlink>
        <a:srgbClr val="0000FF"/>
      </a:hlink>
      <a:folHlink>
        <a:srgbClr val="FF00FF"/>
      </a:folHlink>
    </a:clrScheme>
    <a:fontScheme name="White">
      <a:majorFont>
        <a:latin typeface="Myriad Set Pro Text"/>
        <a:ea typeface="Myriad Set Pro Text"/>
        <a:cs typeface="Myriad Set Pro Text"/>
      </a:majorFont>
      <a:minorFont>
        <a:latin typeface="Myriad Set Pro Text"/>
        <a:ea typeface="Myriad Set Pro Text"/>
        <a:cs typeface="Myriad Set Pro T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hueOff val="3907156"/>
            <a:satOff val="4937"/>
            <a:lumOff val="15538"/>
          </a:schemeClr>
        </a:soli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63500" tIns="63500" rIns="63500" bIns="63500" numCol="1" spcCol="38100" rtlCol="0" anchor="ctr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chemeClr val="accent4">
                <a:hueOff val="9600000"/>
                <a:satOff val="22648"/>
                <a:lumOff val="42149"/>
              </a:schemeClr>
            </a:solidFill>
            <a:effectLst/>
            <a:uFillTx/>
            <a:latin typeface="+mn-lt"/>
            <a:ea typeface="+mn-ea"/>
            <a:cs typeface="+mn-cs"/>
            <a:sym typeface="Myriad Set Pro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2">
              <a:hueOff val="3907156"/>
              <a:satOff val="4937"/>
              <a:lumOff val="15538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t">
        <a:spAutoFit/>
      </a:bodyPr>
      <a:lstStyle>
        <a:defPPr marL="0" marR="0" indent="0" algn="l" defTabSz="5461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96FF"/>
            </a:solidFill>
            <a:effectLst/>
            <a:uFillTx/>
            <a:latin typeface="Helvetica Neue Light"/>
            <a:ea typeface="Helvetica Neue Light"/>
            <a:cs typeface="Helvetica Neue Light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680</Words>
  <Application>Microsoft Macintosh PowerPoint</Application>
  <PresentationFormat>Custom</PresentationFormat>
  <Paragraphs>99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Times Roman</vt:lpstr>
      <vt:lpstr>Calibri</vt:lpstr>
      <vt:lpstr>Helvetica</vt:lpstr>
      <vt:lpstr>Helvetica Light</vt:lpstr>
      <vt:lpstr>Helvetica Neue</vt:lpstr>
      <vt:lpstr>Helvetica Neue Light</vt:lpstr>
      <vt:lpstr>Lucida Grande</vt:lpstr>
      <vt:lpstr>Mistral</vt:lpstr>
      <vt:lpstr>Myriad Set Pro Bold</vt:lpstr>
      <vt:lpstr>Myriad Set Pro Text</vt:lpstr>
      <vt:lpstr>Myriad Set Pro Ultralight</vt:lpstr>
      <vt:lpstr>Times New Roman</vt:lpstr>
      <vt:lpstr>White</vt:lpstr>
      <vt:lpstr>Apple Inc., Ericsson, Xiaomi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Apple Inc., [Ericsson], [Xiaomi]</dc:title>
  <cp:lastModifiedBy>Apple - Fangli</cp:lastModifiedBy>
  <cp:revision>76</cp:revision>
  <dcterms:modified xsi:type="dcterms:W3CDTF">2022-12-02T07:56:01Z</dcterms:modified>
</cp:coreProperties>
</file>