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650" r:id="rId1"/>
    <p:sldMasterId id="2147483699" r:id="rId2"/>
    <p:sldMasterId id="2147483707" r:id="rId3"/>
    <p:sldMasterId id="2147483715" r:id="rId4"/>
  </p:sldMasterIdLst>
  <p:notesMasterIdLst>
    <p:notesMasterId r:id="rId12"/>
  </p:notesMasterIdLst>
  <p:handoutMasterIdLst>
    <p:handoutMasterId r:id="rId13"/>
  </p:handoutMasterIdLst>
  <p:sldIdLst>
    <p:sldId id="664" r:id="rId5"/>
    <p:sldId id="1897" r:id="rId6"/>
    <p:sldId id="1907" r:id="rId7"/>
    <p:sldId id="1909" r:id="rId8"/>
    <p:sldId id="1908" r:id="rId9"/>
    <p:sldId id="1910" r:id="rId10"/>
    <p:sldId id="1159" r:id="rId11"/>
  </p:sldIdLst>
  <p:sldSz cx="12195175" cy="6858000"/>
  <p:notesSz cx="6797675" cy="9926638"/>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04" userDrawn="1">
          <p15:clr>
            <a:srgbClr val="A4A3A4"/>
          </p15:clr>
        </p15:guide>
        <p15:guide id="2" orient="horz" pos="768" userDrawn="1">
          <p15:clr>
            <a:srgbClr val="A4A3A4"/>
          </p15:clr>
        </p15:guide>
        <p15:guide id="3" pos="45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 id="1" name="Huawei - Huangsu" initials="H" lastIdx="1" clrIdx="1">
    <p:extLst>
      <p:ext uri="{19B8F6BF-5375-455C-9EA6-DF929625EA0E}">
        <p15:presenceInfo xmlns:p15="http://schemas.microsoft.com/office/powerpoint/2012/main" userId="Huawei - Huang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DD4654"/>
    <a:srgbClr val="F6DBB8"/>
    <a:srgbClr val="F2F2F2"/>
    <a:srgbClr val="F7DCB7"/>
    <a:srgbClr val="F7E0B7"/>
    <a:srgbClr val="F7D9B7"/>
    <a:srgbClr val="F7DDB7"/>
    <a:srgbClr val="FFF8E5"/>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68" autoAdjust="0"/>
    <p:restoredTop sz="95214" autoAdjust="0"/>
  </p:normalViewPr>
  <p:slideViewPr>
    <p:cSldViewPr snapToGrid="0">
      <p:cViewPr varScale="1">
        <p:scale>
          <a:sx n="105" d="100"/>
          <a:sy n="105" d="100"/>
        </p:scale>
        <p:origin x="120" y="72"/>
      </p:cViewPr>
      <p:guideLst>
        <p:guide orient="horz" pos="504"/>
        <p:guide orient="horz" pos="768"/>
        <p:guide pos="457"/>
      </p:guideLst>
    </p:cSldViewPr>
  </p:slideViewPr>
  <p:outlineViewPr>
    <p:cViewPr>
      <p:scale>
        <a:sx n="33" d="100"/>
        <a:sy n="33" d="100"/>
      </p:scale>
      <p:origin x="0" y="-10998"/>
    </p:cViewPr>
  </p:outlineViewPr>
  <p:notesTextViewPr>
    <p:cViewPr>
      <p:scale>
        <a:sx n="1" d="1"/>
        <a:sy n="1" d="1"/>
      </p:scale>
      <p:origin x="0" y="0"/>
    </p:cViewPr>
  </p:notesTextViewPr>
  <p:sorterViewPr>
    <p:cViewPr varScale="1">
      <p:scale>
        <a:sx n="1" d="1"/>
        <a:sy n="1" d="1"/>
      </p:scale>
      <p:origin x="0" y="-2784"/>
    </p:cViewPr>
  </p:sorterViewPr>
  <p:notesViewPr>
    <p:cSldViewPr snapToGrid="0">
      <p:cViewPr varScale="1">
        <p:scale>
          <a:sx n="82" d="100"/>
          <a:sy n="82" d="100"/>
        </p:scale>
        <p:origin x="397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79768" y="4715153"/>
            <a:ext cx="5438140" cy="44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46" name="矩形 6"/>
          <p:cNvSpPr>
            <a:spLocks noGrp="1" noChangeArrowheads="1"/>
          </p:cNvSpPr>
          <p:nvPr>
            <p:ph type="ftr" sz="quarter" idx="4"/>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a:t>单击此处编辑母版标题样式</a:t>
            </a:r>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a:t>单击此处编辑母版标题样式</a:t>
            </a:r>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t>Page </a:t>
            </a:r>
            <a:fld id="{C09AAB1B-6A24-40F5-ADB3-AB3B46E73690}" type="slidenum">
              <a:rPr lang="de-DE" altLang="zh-CN"/>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5927" y="1512876"/>
            <a:ext cx="10732160"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265682962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a:t>单击此处编辑母版标题样式</a:t>
            </a:r>
          </a:p>
        </p:txBody>
      </p:sp>
      <p:sp>
        <p:nvSpPr>
          <p:cNvPr id="3" name="内容占位符 2"/>
          <p:cNvSpPr>
            <a:spLocks noGrp="1"/>
          </p:cNvSpPr>
          <p:nvPr>
            <p:ph idx="1"/>
          </p:nvPr>
        </p:nvSpPr>
        <p:spPr>
          <a:xfrm>
            <a:off x="609600" y="1066802"/>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38795489"/>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9080" y="456135"/>
            <a:ext cx="10739242" cy="993400"/>
          </a:xfrm>
          <a:prstGeom prst="rect">
            <a:avLst/>
          </a:prstGeom>
        </p:spPr>
        <p:txBody>
          <a:bodyPr lIns="0" tIns="0" rIns="0" bIns="0" anchor="t">
            <a:normAutofit/>
          </a:bodyPr>
          <a:lstStyle>
            <a:lvl1pPr marL="0" indent="0" algn="l">
              <a:lnSpc>
                <a:spcPts val="3427"/>
              </a:lnSpc>
              <a:spcBef>
                <a:spcPts val="0"/>
              </a:spcBef>
              <a:buNone/>
              <a:defRPr sz="3197" baseline="0">
                <a:solidFill>
                  <a:schemeClr val="tx1"/>
                </a:solidFill>
                <a:latin typeface="Microsoft YaHei" panose="020B0503020204020204" pitchFamily="34" charset="-122"/>
                <a:ea typeface="Microsoft YaHei" panose="020B0503020204020204" pitchFamily="34" charset="-122"/>
              </a:defRPr>
            </a:lvl1pPr>
            <a:lvl2pPr marL="593337" indent="0" algn="ctr">
              <a:buNone/>
              <a:defRPr sz="2596"/>
            </a:lvl2pPr>
            <a:lvl3pPr marL="1186670" indent="0" algn="ctr">
              <a:buNone/>
              <a:defRPr sz="2336"/>
            </a:lvl3pPr>
            <a:lvl4pPr marL="1780007" indent="0" algn="ctr">
              <a:buNone/>
              <a:defRPr sz="2079"/>
            </a:lvl4pPr>
            <a:lvl5pPr marL="2373342" indent="0" algn="ctr">
              <a:buNone/>
              <a:defRPr sz="2079"/>
            </a:lvl5pPr>
            <a:lvl6pPr marL="2966677" indent="0" algn="ctr">
              <a:buNone/>
              <a:defRPr sz="2079"/>
            </a:lvl6pPr>
            <a:lvl7pPr marL="3560012" indent="0" algn="ctr">
              <a:buNone/>
              <a:defRPr sz="2079"/>
            </a:lvl7pPr>
            <a:lvl8pPr marL="4153350" indent="0" algn="ctr">
              <a:buNone/>
              <a:defRPr sz="2079"/>
            </a:lvl8pPr>
            <a:lvl9pPr marL="4746682"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 xmlns:a16="http://schemas.microsoft.com/office/drawing/2014/main" id="{8A4EAA63-3827-DA40-B921-C01084B9DA87}"/>
              </a:ext>
            </a:extLst>
          </p:cNvPr>
          <p:cNvSpPr>
            <a:spLocks noGrp="1"/>
          </p:cNvSpPr>
          <p:nvPr>
            <p:ph idx="10" hasCustomPrompt="1"/>
          </p:nvPr>
        </p:nvSpPr>
        <p:spPr>
          <a:xfrm>
            <a:off x="736813" y="1501989"/>
            <a:ext cx="10732160" cy="4690459"/>
          </a:xfrm>
          <a:prstGeom prst="rect">
            <a:avLst/>
          </a:prstGeom>
        </p:spPr>
        <p:txBody>
          <a:bodyPr lIns="0" tIns="0" rIns="0" bIns="0"/>
          <a:lstStyle>
            <a:lvl1pPr marL="12361" indent="0">
              <a:lnSpc>
                <a:spcPct val="100000"/>
              </a:lnSpc>
              <a:spcBef>
                <a:spcPts val="0"/>
              </a:spcBef>
              <a:buFontTx/>
              <a:buNone/>
              <a:tabLst>
                <a:tab pos="1207271"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351" indent="-170996">
              <a:buFont typeface="Arial" panose="020B0604020202020204" pitchFamily="34" charset="0"/>
              <a:buChar char="•"/>
              <a:tabLst>
                <a:tab pos="1207271" algn="ctr"/>
              </a:tabLst>
              <a:defRPr sz="1299" baseline="0"/>
            </a:lvl2pPr>
            <a:lvl3pPr marL="525351" indent="-170996">
              <a:buFont typeface="Arial" panose="020B0604020202020204" pitchFamily="34" charset="0"/>
              <a:buChar char="•"/>
              <a:tabLst>
                <a:tab pos="1207271" algn="ctr"/>
              </a:tabLst>
              <a:defRPr sz="1299" baseline="0"/>
            </a:lvl3pPr>
            <a:lvl4pPr marL="525351" indent="-170996">
              <a:buFont typeface="Arial" panose="020B0604020202020204" pitchFamily="34" charset="0"/>
              <a:buChar char="•"/>
              <a:tabLst>
                <a:tab pos="1207271" algn="ctr"/>
              </a:tabLst>
              <a:defRPr sz="1299" baseline="0"/>
            </a:lvl4pPr>
            <a:lvl5pPr marL="525351" indent="-170996">
              <a:buFont typeface="Arial" panose="020B0604020202020204" pitchFamily="34" charset="0"/>
              <a:buChar char="•"/>
              <a:tabLst>
                <a:tab pos="1207271"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935047931"/>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2AF307D-40F4-EC4C-9108-79E948007529}"/>
              </a:ext>
            </a:extLst>
          </p:cNvPr>
          <p:cNvSpPr txBox="1"/>
          <p:nvPr userDrawn="1"/>
        </p:nvSpPr>
        <p:spPr>
          <a:xfrm>
            <a:off x="607407" y="1402065"/>
            <a:ext cx="3920523" cy="854717"/>
          </a:xfrm>
          <a:prstGeom prst="rect">
            <a:avLst/>
          </a:prstGeom>
          <a:noFill/>
        </p:spPr>
        <p:txBody>
          <a:bodyPr wrap="square" rtlCol="0">
            <a:spAutoFit/>
          </a:bodyPr>
          <a:lstStyle/>
          <a:p>
            <a:pPr defTabSz="914387" fontAlgn="auto">
              <a:spcBef>
                <a:spcPts val="0"/>
              </a:spcBef>
              <a:spcAft>
                <a:spcPts val="0"/>
              </a:spcAft>
              <a:buClrTx/>
              <a:buFontTx/>
              <a:buNone/>
            </a:pPr>
            <a:r>
              <a:rPr lang="en-US" sz="4800" b="0" dirty="0">
                <a:solidFill>
                  <a:srgbClr val="1D1D1A"/>
                </a:solidFill>
                <a:latin typeface="Calibri"/>
                <a:ea typeface="+mn-ea"/>
              </a:rPr>
              <a:t>Thank you.</a:t>
            </a:r>
          </a:p>
        </p:txBody>
      </p:sp>
    </p:spTree>
    <p:extLst>
      <p:ext uri="{BB962C8B-B14F-4D97-AF65-F5344CB8AC3E}">
        <p14:creationId xmlns:p14="http://schemas.microsoft.com/office/powerpoint/2010/main" val="724931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87" fontAlgn="auto">
              <a:spcBef>
                <a:spcPts val="0"/>
              </a:spcBef>
              <a:spcAft>
                <a:spcPts val="0"/>
              </a:spcAft>
              <a:buClrTx/>
              <a:buFontTx/>
              <a:buNone/>
            </a:pPr>
            <a:endParaRPr kumimoji="1" lang="zh-CN" altLang="en-US" sz="900" b="0">
              <a:solidFill>
                <a:srgbClr val="666666"/>
              </a:solidFill>
            </a:endParaRPr>
          </a:p>
        </p:txBody>
      </p:sp>
      <p:sp>
        <p:nvSpPr>
          <p:cNvPr id="6" name="Title 1">
            <a:extLst>
              <a:ext uri="{FF2B5EF4-FFF2-40B4-BE49-F238E27FC236}">
                <a16:creationId xmlns="" xmlns:a16="http://schemas.microsoft.com/office/drawing/2014/main" id="{8227DEE9-8BE9-0D49-BF96-9E83C5312E00}"/>
              </a:ext>
            </a:extLst>
          </p:cNvPr>
          <p:cNvSpPr>
            <a:spLocks noGrp="1"/>
          </p:cNvSpPr>
          <p:nvPr>
            <p:ph type="ctrTitle"/>
          </p:nvPr>
        </p:nvSpPr>
        <p:spPr>
          <a:xfrm>
            <a:off x="898879" y="907093"/>
            <a:ext cx="6558955" cy="690255"/>
          </a:xfrm>
          <a:prstGeom prst="rect">
            <a:avLst/>
          </a:prstGeom>
        </p:spPr>
        <p:txBody>
          <a:bodyPr lIns="0" tIns="0" rIns="0" bIns="0" anchor="t">
            <a:normAutofit/>
          </a:bodyPr>
          <a:lstStyle>
            <a:lvl1pPr algn="l">
              <a:defRPr sz="3200" b="0" i="0">
                <a:solidFill>
                  <a:schemeClr val="tx1"/>
                </a:solidFill>
                <a:latin typeface="+mj-lt"/>
                <a:ea typeface="Microsoft YaHei" panose="020B0503020204020204" pitchFamily="34" charset="-122"/>
              </a:defRPr>
            </a:lvl1pPr>
          </a:lstStyle>
          <a:p>
            <a:r>
              <a:rPr lang="en-US" altLang="zh-CN"/>
              <a:t>Click to edit Master title style</a:t>
            </a:r>
            <a:endParaRPr lang="en-US" dirty="0"/>
          </a:p>
        </p:txBody>
      </p:sp>
      <p:sp>
        <p:nvSpPr>
          <p:cNvPr id="8" name="Text Placeholder 2">
            <a:extLst>
              <a:ext uri="{FF2B5EF4-FFF2-40B4-BE49-F238E27FC236}">
                <a16:creationId xmlns="" xmlns:a16="http://schemas.microsoft.com/office/drawing/2014/main" id="{80221E27-F39A-5848-9F2D-07F8693DFAE1}"/>
              </a:ext>
            </a:extLst>
          </p:cNvPr>
          <p:cNvSpPr>
            <a:spLocks noGrp="1"/>
          </p:cNvSpPr>
          <p:nvPr>
            <p:ph type="body" sz="quarter" idx="10"/>
          </p:nvPr>
        </p:nvSpPr>
        <p:spPr>
          <a:xfrm>
            <a:off x="935883" y="1940430"/>
            <a:ext cx="6521951" cy="1148459"/>
          </a:xfrm>
          <a:prstGeom prst="rect">
            <a:avLst/>
          </a:prstGeom>
        </p:spPr>
        <p:txBody>
          <a:bodyPr/>
          <a:lstStyle>
            <a:lvl1pPr>
              <a:defRPr sz="1400">
                <a:solidFill>
                  <a:schemeClr val="tx1"/>
                </a:solidFill>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Tree>
    <p:extLst>
      <p:ext uri="{BB962C8B-B14F-4D97-AF65-F5344CB8AC3E}">
        <p14:creationId xmlns:p14="http://schemas.microsoft.com/office/powerpoint/2010/main" val="1641345660"/>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3.jpeg"/><Relationship Id="rId5" Type="http://schemas.openxmlformats.org/officeDocument/2006/relationships/theme" Target="../theme/theme3.xml"/><Relationship Id="rId4"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1" r:id="rId2"/>
    <p:sldLayoutId id="2147483714" r:id="rId3"/>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a:solidFill>
                  <a:schemeClr val="tx1">
                    <a:lumMod val="75000"/>
                    <a:lumOff val="25000"/>
                  </a:schemeClr>
                </a:solidFill>
                <a:latin typeface="FrutigerNext LT Light" pitchFamily="34" charset="0"/>
                <a:ea typeface="MS PGothic" pitchFamily="34" charset="-128"/>
              </a:rPr>
              <a:t>www.huawei.com</a:t>
            </a: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p:nvSpPr>
        <p:spPr>
          <a:xfrm>
            <a:off x="1095326" y="6356941"/>
            <a:ext cx="1463277" cy="246221"/>
          </a:xfrm>
          <a:prstGeom prst="rect">
            <a:avLst/>
          </a:prstGeom>
          <a:noFill/>
        </p:spPr>
        <p:txBody>
          <a:bodyPr wrap="square" rtlCol="0">
            <a:spAutoFit/>
          </a:bodyPr>
          <a:lstStyle/>
          <a:p>
            <a:pPr defTabSz="913610" fontAlgn="auto">
              <a:spcBef>
                <a:spcPts val="0"/>
              </a:spcBef>
              <a:spcAft>
                <a:spcPts val="0"/>
              </a:spcAft>
              <a:buClrTx/>
              <a:buFontTx/>
              <a:buNone/>
            </a:pPr>
            <a:r>
              <a:rPr lang="en-US" sz="1000" b="0" dirty="0">
                <a:solidFill>
                  <a:srgbClr val="1D1D1B"/>
                </a:solidFill>
                <a:latin typeface="Arial" pitchFamily="34" charset="0"/>
                <a:ea typeface="黑体" pitchFamily="2" charset="-122"/>
                <a:cs typeface="Arial" panose="020B0604020202020204" pitchFamily="34" charset="0"/>
              </a:rPr>
              <a:t>Huawei Proprietary</a:t>
            </a:r>
          </a:p>
        </p:txBody>
      </p:sp>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90253" y="6324679"/>
            <a:ext cx="1285753" cy="281377"/>
          </a:xfrm>
          <a:prstGeom prst="rect">
            <a:avLst/>
          </a:prstGeom>
        </p:spPr>
      </p:pic>
    </p:spTree>
    <p:extLst>
      <p:ext uri="{BB962C8B-B14F-4D97-AF65-F5344CB8AC3E}">
        <p14:creationId xmlns:p14="http://schemas.microsoft.com/office/powerpoint/2010/main" val="104895231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1" r:id="rId3"/>
    <p:sldLayoutId id="2147483712" r:id="rId4"/>
  </p:sldLayoutIdLst>
  <p:hf hdr="0" ftr="0" dt="0"/>
  <p:txStyles>
    <p:titleStyle>
      <a:lvl1pPr algn="l" defTabSz="1186670"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667" indent="-296667" algn="l" defTabSz="1186670" rtl="0" eaLnBrk="1" latinLnBrk="0" hangingPunct="1">
        <a:lnSpc>
          <a:spcPct val="90000"/>
        </a:lnSpc>
        <a:spcBef>
          <a:spcPts val="1299"/>
        </a:spcBef>
        <a:buFont typeface="Arial" panose="020B0604020202020204" pitchFamily="34" charset="0"/>
        <a:buChar char="•"/>
        <a:defRPr sz="3633" kern="1200">
          <a:solidFill>
            <a:schemeClr val="tx1"/>
          </a:solidFill>
          <a:latin typeface="+mn-lt"/>
          <a:ea typeface="+mn-ea"/>
          <a:cs typeface="+mn-cs"/>
        </a:defRPr>
      </a:lvl1pPr>
      <a:lvl2pPr marL="890002" indent="-296667" algn="l" defTabSz="1186670" rtl="0" eaLnBrk="1" latinLnBrk="0" hangingPunct="1">
        <a:lnSpc>
          <a:spcPct val="90000"/>
        </a:lnSpc>
        <a:spcBef>
          <a:spcPts val="649"/>
        </a:spcBef>
        <a:buFont typeface="Arial" panose="020B0604020202020204" pitchFamily="34" charset="0"/>
        <a:buChar char="•"/>
        <a:defRPr sz="3116" kern="1200">
          <a:solidFill>
            <a:schemeClr val="tx1"/>
          </a:solidFill>
          <a:latin typeface="+mn-lt"/>
          <a:ea typeface="+mn-ea"/>
          <a:cs typeface="+mn-cs"/>
        </a:defRPr>
      </a:lvl2pPr>
      <a:lvl3pPr marL="1483339" indent="-296667" algn="l" defTabSz="1186670" rtl="0" eaLnBrk="1" latinLnBrk="0" hangingPunct="1">
        <a:lnSpc>
          <a:spcPct val="90000"/>
        </a:lnSpc>
        <a:spcBef>
          <a:spcPts val="649"/>
        </a:spcBef>
        <a:buFont typeface="Arial" panose="020B0604020202020204" pitchFamily="34" charset="0"/>
        <a:buChar char="•"/>
        <a:defRPr sz="2596" kern="1200">
          <a:solidFill>
            <a:schemeClr val="tx1"/>
          </a:solidFill>
          <a:latin typeface="+mn-lt"/>
          <a:ea typeface="+mn-ea"/>
          <a:cs typeface="+mn-cs"/>
        </a:defRPr>
      </a:lvl3pPr>
      <a:lvl4pPr marL="2076673"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4pPr>
      <a:lvl5pPr marL="2670009"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5pPr>
      <a:lvl6pPr marL="3263344"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6pPr>
      <a:lvl7pPr marL="3856679"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7pPr>
      <a:lvl8pPr marL="4450014"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8pPr>
      <a:lvl9pPr marL="5043350" indent="-296667" algn="l" defTabSz="1186670" rtl="0" eaLnBrk="1" latinLnBrk="0" hangingPunct="1">
        <a:lnSpc>
          <a:spcPct val="90000"/>
        </a:lnSpc>
        <a:spcBef>
          <a:spcPts val="649"/>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670" rtl="0" eaLnBrk="1" latinLnBrk="0" hangingPunct="1">
        <a:defRPr sz="2336" kern="1200">
          <a:solidFill>
            <a:schemeClr val="tx1"/>
          </a:solidFill>
          <a:latin typeface="+mn-lt"/>
          <a:ea typeface="+mn-ea"/>
          <a:cs typeface="+mn-cs"/>
        </a:defRPr>
      </a:lvl1pPr>
      <a:lvl2pPr marL="593337" algn="l" defTabSz="1186670" rtl="0" eaLnBrk="1" latinLnBrk="0" hangingPunct="1">
        <a:defRPr sz="2336" kern="1200">
          <a:solidFill>
            <a:schemeClr val="tx1"/>
          </a:solidFill>
          <a:latin typeface="+mn-lt"/>
          <a:ea typeface="+mn-ea"/>
          <a:cs typeface="+mn-cs"/>
        </a:defRPr>
      </a:lvl2pPr>
      <a:lvl3pPr marL="1186670" algn="l" defTabSz="1186670" rtl="0" eaLnBrk="1" latinLnBrk="0" hangingPunct="1">
        <a:defRPr sz="2336" kern="1200">
          <a:solidFill>
            <a:schemeClr val="tx1"/>
          </a:solidFill>
          <a:latin typeface="+mn-lt"/>
          <a:ea typeface="+mn-ea"/>
          <a:cs typeface="+mn-cs"/>
        </a:defRPr>
      </a:lvl3pPr>
      <a:lvl4pPr marL="1780007" algn="l" defTabSz="1186670" rtl="0" eaLnBrk="1" latinLnBrk="0" hangingPunct="1">
        <a:defRPr sz="2336" kern="1200">
          <a:solidFill>
            <a:schemeClr val="tx1"/>
          </a:solidFill>
          <a:latin typeface="+mn-lt"/>
          <a:ea typeface="+mn-ea"/>
          <a:cs typeface="+mn-cs"/>
        </a:defRPr>
      </a:lvl4pPr>
      <a:lvl5pPr marL="2373342" algn="l" defTabSz="1186670" rtl="0" eaLnBrk="1" latinLnBrk="0" hangingPunct="1">
        <a:defRPr sz="2336" kern="1200">
          <a:solidFill>
            <a:schemeClr val="tx1"/>
          </a:solidFill>
          <a:latin typeface="+mn-lt"/>
          <a:ea typeface="+mn-ea"/>
          <a:cs typeface="+mn-cs"/>
        </a:defRPr>
      </a:lvl5pPr>
      <a:lvl6pPr marL="2966677" algn="l" defTabSz="1186670" rtl="0" eaLnBrk="1" latinLnBrk="0" hangingPunct="1">
        <a:defRPr sz="2336" kern="1200">
          <a:solidFill>
            <a:schemeClr val="tx1"/>
          </a:solidFill>
          <a:latin typeface="+mn-lt"/>
          <a:ea typeface="+mn-ea"/>
          <a:cs typeface="+mn-cs"/>
        </a:defRPr>
      </a:lvl6pPr>
      <a:lvl7pPr marL="3560012" algn="l" defTabSz="1186670" rtl="0" eaLnBrk="1" latinLnBrk="0" hangingPunct="1">
        <a:defRPr sz="2336" kern="1200">
          <a:solidFill>
            <a:schemeClr val="tx1"/>
          </a:solidFill>
          <a:latin typeface="+mn-lt"/>
          <a:ea typeface="+mn-ea"/>
          <a:cs typeface="+mn-cs"/>
        </a:defRPr>
      </a:lvl7pPr>
      <a:lvl8pPr marL="4153350" algn="l" defTabSz="1186670" rtl="0" eaLnBrk="1" latinLnBrk="0" hangingPunct="1">
        <a:defRPr sz="2336" kern="1200">
          <a:solidFill>
            <a:schemeClr val="tx1"/>
          </a:solidFill>
          <a:latin typeface="+mn-lt"/>
          <a:ea typeface="+mn-ea"/>
          <a:cs typeface="+mn-cs"/>
        </a:defRPr>
      </a:lvl8pPr>
      <a:lvl9pPr marL="4746682" algn="l" defTabSz="1186670" rtl="0" eaLnBrk="1" latinLnBrk="0" hangingPunct="1">
        <a:defRPr sz="233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095325" y="6356939"/>
            <a:ext cx="3503509" cy="230832"/>
          </a:xfrm>
          <a:prstGeom prst="rect">
            <a:avLst/>
          </a:prstGeom>
          <a:noFill/>
        </p:spPr>
        <p:txBody>
          <a:bodyPr wrap="square" rtlCol="0">
            <a:spAutoFit/>
          </a:bodyPr>
          <a:lstStyle/>
          <a:p>
            <a:pPr defTabSz="914387" fontAlgn="auto">
              <a:spcBef>
                <a:spcPts val="0"/>
              </a:spcBef>
              <a:spcAft>
                <a:spcPts val="0"/>
              </a:spcAft>
              <a:buClrTx/>
              <a:buFontTx/>
              <a:buNone/>
            </a:pPr>
            <a:r>
              <a:rPr lang="en-US" altLang="zh-CN" sz="900" b="0" dirty="0">
                <a:solidFill>
                  <a:srgbClr val="1D1D1B"/>
                </a:solidFill>
                <a:latin typeface="Arial" panose="020B0604020202020204" pitchFamily="34" charset="0"/>
                <a:ea typeface="等线" panose="02010600030101010101" pitchFamily="2" charset="-122"/>
                <a:cs typeface="Arial" panose="020B0604020202020204" pitchFamily="34" charset="0"/>
              </a:rPr>
              <a:t>Huawei Proprietary - Restricted Distribution</a:t>
            </a:r>
            <a:endParaRPr lang="en-US" sz="900" b="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734036" y="6402807"/>
            <a:ext cx="499664" cy="138499"/>
          </a:xfrm>
          <a:prstGeom prst="rect">
            <a:avLst/>
          </a:prstGeom>
          <a:noFill/>
        </p:spPr>
        <p:txBody>
          <a:bodyPr wrap="square" lIns="0" tIns="0" rIns="0" bIns="0" rtlCol="0">
            <a:spAutoFit/>
          </a:bodyPr>
          <a:lstStyle/>
          <a:p>
            <a:pPr defTabSz="890760" fontAlgn="auto">
              <a:spcBef>
                <a:spcPts val="0"/>
              </a:spcBef>
              <a:spcAft>
                <a:spcPts val="0"/>
              </a:spcAft>
              <a:buClrTx/>
              <a:buFontTx/>
              <a:buNone/>
              <a:defRPr/>
            </a:pPr>
            <a:fld id="{C3837181-38C6-AD4F-B8BA-B444770388BB}" type="slidenum">
              <a:rPr lang="en-US" sz="900" b="0" smtClean="0">
                <a:solidFill>
                  <a:srgbClr val="1D1D1B"/>
                </a:solidFill>
                <a:latin typeface="Arial" panose="020B0604020202020204" pitchFamily="34" charset="0"/>
                <a:ea typeface="+mn-ea"/>
                <a:cs typeface="Arial" panose="020B0604020202020204" pitchFamily="34" charset="0"/>
              </a:rPr>
              <a:pPr defTabSz="890760" fontAlgn="auto">
                <a:spcBef>
                  <a:spcPts val="0"/>
                </a:spcBef>
                <a:spcAft>
                  <a:spcPts val="0"/>
                </a:spcAft>
                <a:buClrTx/>
                <a:buFontTx/>
                <a:buNone/>
                <a:defRPr/>
              </a:pPr>
              <a:t>‹#›</a:t>
            </a:fld>
            <a:endParaRPr lang="en-US" sz="900" b="0" dirty="0">
              <a:solidFill>
                <a:srgbClr val="1D1D1B"/>
              </a:solidFill>
              <a:latin typeface="Arial" panose="020B0604020202020204" pitchFamily="34" charset="0"/>
              <a:ea typeface="+mn-ea"/>
              <a:cs typeface="Arial" panose="020B0604020202020204" pitchFamily="34" charset="0"/>
            </a:endParaRPr>
          </a:p>
        </p:txBody>
      </p:sp>
      <p:grpSp>
        <p:nvGrpSpPr>
          <p:cNvPr id="88"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88870" y="2625390"/>
            <a:ext cx="1967717" cy="4233515"/>
            <a:chOff x="5343885" y="-48857"/>
            <a:chExt cx="3271316" cy="7037279"/>
          </a:xfrm>
        </p:grpSpPr>
        <p:sp>
          <p:nvSpPr>
            <p:cNvPr id="89"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196/0/84</a:t>
              </a:r>
            </a:p>
          </p:txBody>
        </p:sp>
        <p:sp>
          <p:nvSpPr>
            <p:cNvPr id="90"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defTabSz="914387" fontAlgn="auto">
                <a:spcBef>
                  <a:spcPts val="0"/>
                </a:spcBef>
                <a:spcAft>
                  <a:spcPts val="0"/>
                </a:spcAft>
                <a:buClrTx/>
                <a:buFontTx/>
                <a:buNone/>
              </a:pPr>
              <a:r>
                <a:rPr kumimoji="1" lang="zh-CN" altLang="en-US" sz="800" b="0" dirty="0">
                  <a:solidFill>
                    <a:srgbClr val="1D1D1A"/>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203/55/120</a:t>
              </a:r>
            </a:p>
          </p:txBody>
        </p:sp>
        <p:sp>
          <p:nvSpPr>
            <p:cNvPr id="92"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237/109/0</a:t>
              </a:r>
            </a:p>
          </p:txBody>
        </p:sp>
        <p:sp>
          <p:nvSpPr>
            <p:cNvPr id="93"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defRPr/>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153/54/54</a:t>
              </a:r>
            </a:p>
          </p:txBody>
        </p:sp>
        <p:sp>
          <p:nvSpPr>
            <p:cNvPr id="94"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98/178/48</a:t>
              </a:r>
            </a:p>
          </p:txBody>
        </p:sp>
        <p:sp>
          <p:nvSpPr>
            <p:cNvPr id="95"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242/137/68</a:t>
              </a:r>
              <a:endParaRPr kumimoji="1" lang="mr-IN" altLang="zh-CN" sz="500" dirty="0">
                <a:solidFill>
                  <a:srgbClr val="FFFFFF"/>
                </a:solidFill>
                <a:latin typeface="Arial" charset="0"/>
                <a:ea typeface="Arial" charset="0"/>
                <a:cs typeface="Arial" charset="0"/>
              </a:endParaRPr>
            </a:p>
          </p:txBody>
        </p:sp>
        <p:sp>
          <p:nvSpPr>
            <p:cNvPr id="96"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PANTONE 185C</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199/0/11  </a:t>
              </a:r>
            </a:p>
          </p:txBody>
        </p:sp>
        <p:sp>
          <p:nvSpPr>
            <p:cNvPr id="97"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defTabSz="914387" fontAlgn="auto">
                <a:spcBef>
                  <a:spcPts val="0"/>
                </a:spcBef>
                <a:spcAft>
                  <a:spcPts val="0"/>
                </a:spcAft>
                <a:buClrTx/>
                <a:buFontTx/>
                <a:buNone/>
              </a:pPr>
              <a:r>
                <a:rPr kumimoji="1" lang="zh-CN" altLang="en-US" sz="800" b="0" dirty="0">
                  <a:solidFill>
                    <a:srgbClr val="1D1D1A"/>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PANTONE 186C</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200/16/46  </a:t>
              </a:r>
            </a:p>
          </p:txBody>
        </p:sp>
        <p:sp>
          <p:nvSpPr>
            <p:cNvPr id="99"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127/0/1</a:t>
              </a:r>
            </a:p>
          </p:txBody>
        </p:sp>
        <p:sp>
          <p:nvSpPr>
            <p:cNvPr id="100"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52/200/0</a:t>
              </a:r>
            </a:p>
          </p:txBody>
        </p:sp>
        <p:sp>
          <p:nvSpPr>
            <p:cNvPr id="101"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48/181/197</a:t>
              </a:r>
            </a:p>
          </p:txBody>
        </p:sp>
        <p:sp>
          <p:nvSpPr>
            <p:cNvPr id="102" name="矩形 13">
              <a:extLst>
                <a:ext uri="{FF2B5EF4-FFF2-40B4-BE49-F238E27FC236}">
                  <a16:creationId xmlns=""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129/193/95</a:t>
              </a:r>
            </a:p>
          </p:txBody>
        </p:sp>
        <p:sp>
          <p:nvSpPr>
            <p:cNvPr id="103" name="矩形 13">
              <a:extLst>
                <a:ext uri="{FF2B5EF4-FFF2-40B4-BE49-F238E27FC236}">
                  <a16:creationId xmlns=""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253/211/81</a:t>
              </a:r>
            </a:p>
          </p:txBody>
        </p:sp>
        <p:sp>
          <p:nvSpPr>
            <p:cNvPr id="104" name="矩形 13">
              <a:extLst>
                <a:ext uri="{FF2B5EF4-FFF2-40B4-BE49-F238E27FC236}">
                  <a16:creationId xmlns=""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86/196/210</a:t>
              </a:r>
            </a:p>
          </p:txBody>
        </p:sp>
        <p:sp>
          <p:nvSpPr>
            <p:cNvPr id="105"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211/57/65</a:t>
              </a:r>
            </a:p>
          </p:txBody>
        </p:sp>
        <p:sp>
          <p:nvSpPr>
            <p:cNvPr id="106"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211/56/89</a:t>
              </a:r>
            </a:p>
          </p:txBody>
        </p:sp>
        <p:sp>
          <p:nvSpPr>
            <p:cNvPr id="107"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defRPr/>
              </a:pPr>
              <a:r>
                <a:rPr kumimoji="1" lang="en-US" altLang="zh-CN" sz="500"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246/183/140</a:t>
              </a:r>
              <a:endParaRPr kumimoji="1" lang="mr-IN" altLang="zh-CN" sz="500" dirty="0">
                <a:solidFill>
                  <a:srgbClr val="595757"/>
                </a:solidFill>
                <a:latin typeface="Arial" charset="0"/>
                <a:ea typeface="Arial" charset="0"/>
                <a:cs typeface="Arial" charset="0"/>
              </a:endParaRPr>
            </a:p>
          </p:txBody>
        </p:sp>
        <p:sp>
          <p:nvSpPr>
            <p:cNvPr id="110"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defRPr/>
              </a:pPr>
              <a:r>
                <a:rPr kumimoji="1" lang="en-US" altLang="zh-CN" sz="500"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250/211/187</a:t>
              </a:r>
              <a:endParaRPr kumimoji="1" lang="mr-IN" altLang="zh-CN" sz="500" dirty="0">
                <a:solidFill>
                  <a:srgbClr val="595757"/>
                </a:solidFill>
                <a:latin typeface="Arial" charset="0"/>
                <a:ea typeface="Arial" charset="0"/>
                <a:cs typeface="Arial" charset="0"/>
              </a:endParaRPr>
            </a:p>
          </p:txBody>
        </p:sp>
        <p:sp>
          <p:nvSpPr>
            <p:cNvPr id="118" name="矩形 13">
              <a:extLst>
                <a:ext uri="{FF2B5EF4-FFF2-40B4-BE49-F238E27FC236}">
                  <a16:creationId xmlns=""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a:t>
              </a:r>
              <a:br>
                <a:rPr kumimoji="1" lang="en-US" altLang="zh-CN" sz="500" dirty="0">
                  <a:solidFill>
                    <a:srgbClr val="595757"/>
                  </a:solidFill>
                  <a:latin typeface="Arial" charset="0"/>
                  <a:ea typeface="Arial" charset="0"/>
                  <a:cs typeface="Arial" charset="0"/>
                </a:rPr>
              </a:br>
              <a:r>
                <a:rPr kumimoji="1" lang="en-US" altLang="zh-CN" sz="500" dirty="0">
                  <a:solidFill>
                    <a:srgbClr val="595757"/>
                  </a:solidFill>
                  <a:latin typeface="Arial" charset="0"/>
                  <a:ea typeface="Arial" charset="0"/>
                  <a:cs typeface="Arial" charset="0"/>
                </a:rPr>
                <a:t>190/233/238</a:t>
              </a:r>
            </a:p>
          </p:txBody>
        </p:sp>
        <p:sp>
          <p:nvSpPr>
            <p:cNvPr id="121"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0/0/0</a:t>
              </a:r>
            </a:p>
          </p:txBody>
        </p:sp>
        <p:sp>
          <p:nvSpPr>
            <p:cNvPr id="124"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 </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89/87/87</a:t>
              </a:r>
            </a:p>
          </p:txBody>
        </p:sp>
        <p:sp>
          <p:nvSpPr>
            <p:cNvPr id="125" name="矩形 13">
              <a:extLst>
                <a:ext uri="{FF2B5EF4-FFF2-40B4-BE49-F238E27FC236}">
                  <a16:creationId xmlns=""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137/137/</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137</a:t>
              </a:r>
            </a:p>
          </p:txBody>
        </p:sp>
        <p:sp>
          <p:nvSpPr>
            <p:cNvPr id="126" name="矩形 13">
              <a:extLst>
                <a:ext uri="{FF2B5EF4-FFF2-40B4-BE49-F238E27FC236}">
                  <a16:creationId xmlns=""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RGB</a:t>
              </a:r>
            </a:p>
            <a:p>
              <a:pPr algn="ctr" defTabSz="914387" fontAlgn="auto">
                <a:lnSpc>
                  <a:spcPts val="620"/>
                </a:lnSpc>
                <a:spcBef>
                  <a:spcPts val="0"/>
                </a:spcBef>
                <a:spcAft>
                  <a:spcPts val="0"/>
                </a:spcAft>
                <a:buClrTx/>
                <a:buFontTx/>
                <a:buNone/>
              </a:pPr>
              <a:r>
                <a:rPr kumimoji="1" lang="en-US" altLang="zh-CN" sz="500" dirty="0">
                  <a:solidFill>
                    <a:srgbClr val="FFFFFF"/>
                  </a:solidFill>
                  <a:latin typeface="Arial" charset="0"/>
                  <a:ea typeface="Arial" charset="0"/>
                  <a:cs typeface="Arial" charset="0"/>
                </a:rPr>
                <a:t>181/181/</a:t>
              </a:r>
              <a:br>
                <a:rPr kumimoji="1" lang="en-US" altLang="zh-CN" sz="500" dirty="0">
                  <a:solidFill>
                    <a:srgbClr val="FFFFFF"/>
                  </a:solidFill>
                  <a:latin typeface="Arial" charset="0"/>
                  <a:ea typeface="Arial" charset="0"/>
                  <a:cs typeface="Arial" charset="0"/>
                </a:rPr>
              </a:br>
              <a:r>
                <a:rPr kumimoji="1" lang="en-US" altLang="zh-CN" sz="500" dirty="0">
                  <a:solidFill>
                    <a:srgbClr val="FFFFFF"/>
                  </a:solidFill>
                  <a:latin typeface="Arial" charset="0"/>
                  <a:ea typeface="Arial" charset="0"/>
                  <a:cs typeface="Arial" charset="0"/>
                </a:rPr>
                <a:t>181</a:t>
              </a:r>
            </a:p>
          </p:txBody>
        </p:sp>
        <p:sp>
          <p:nvSpPr>
            <p:cNvPr id="127" name="矩形 13">
              <a:extLst>
                <a:ext uri="{FF2B5EF4-FFF2-40B4-BE49-F238E27FC236}">
                  <a16:creationId xmlns=""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 221/221/</a:t>
              </a:r>
              <a:br>
                <a:rPr kumimoji="1" lang="en-US" altLang="zh-CN" sz="500" dirty="0">
                  <a:solidFill>
                    <a:srgbClr val="595757"/>
                  </a:solidFill>
                  <a:latin typeface="Arial" charset="0"/>
                  <a:ea typeface="Arial" charset="0"/>
                  <a:cs typeface="Arial" charset="0"/>
                </a:rPr>
              </a:br>
              <a:r>
                <a:rPr kumimoji="1" lang="en-US" altLang="zh-CN" sz="500" dirty="0">
                  <a:solidFill>
                    <a:srgbClr val="595757"/>
                  </a:solidFill>
                  <a:latin typeface="Arial" charset="0"/>
                  <a:ea typeface="Arial" charset="0"/>
                  <a:cs typeface="Arial" charset="0"/>
                </a:rPr>
                <a:t>221</a:t>
              </a:r>
            </a:p>
          </p:txBody>
        </p:sp>
        <p:sp>
          <p:nvSpPr>
            <p:cNvPr id="128" name="矩形 13">
              <a:extLst>
                <a:ext uri="{FF2B5EF4-FFF2-40B4-BE49-F238E27FC236}">
                  <a16:creationId xmlns=""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RGB</a:t>
              </a:r>
            </a:p>
            <a:p>
              <a:pPr algn="ctr" defTabSz="914387" fontAlgn="auto">
                <a:lnSpc>
                  <a:spcPts val="620"/>
                </a:lnSpc>
                <a:spcBef>
                  <a:spcPts val="0"/>
                </a:spcBef>
                <a:spcAft>
                  <a:spcPts val="0"/>
                </a:spcAft>
                <a:buClrTx/>
                <a:buFontTx/>
                <a:buNone/>
              </a:pPr>
              <a:r>
                <a:rPr kumimoji="1" lang="en-US" altLang="zh-CN" sz="500" dirty="0">
                  <a:solidFill>
                    <a:srgbClr val="595757"/>
                  </a:solidFill>
                  <a:latin typeface="Arial" charset="0"/>
                  <a:ea typeface="Arial" charset="0"/>
                  <a:cs typeface="Arial" charset="0"/>
                </a:rPr>
                <a:t>255/255/</a:t>
              </a:r>
              <a:br>
                <a:rPr kumimoji="1" lang="en-US" altLang="zh-CN" sz="500" dirty="0">
                  <a:solidFill>
                    <a:srgbClr val="595757"/>
                  </a:solidFill>
                  <a:latin typeface="Arial" charset="0"/>
                  <a:ea typeface="Arial" charset="0"/>
                  <a:cs typeface="Arial" charset="0"/>
                </a:rPr>
              </a:br>
              <a:r>
                <a:rPr kumimoji="1" lang="en-US" altLang="zh-CN" sz="500"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4848" y="6323416"/>
            <a:ext cx="1270635" cy="275024"/>
          </a:xfrm>
          <a:prstGeom prst="rect">
            <a:avLst/>
          </a:prstGeom>
        </p:spPr>
      </p:pic>
    </p:spTree>
    <p:extLst>
      <p:ext uri="{BB962C8B-B14F-4D97-AF65-F5344CB8AC3E}">
        <p14:creationId xmlns:p14="http://schemas.microsoft.com/office/powerpoint/2010/main" val="2600664139"/>
      </p:ext>
    </p:extLst>
  </p:cSld>
  <p:clrMap bg1="lt1" tx1="dk1" bg2="lt2" tx2="dk2" accent1="accent1" accent2="accent2" accent3="accent3" accent4="accent4" accent5="accent5" accent6="accent6" hlink="hlink" folHlink="folHlink"/>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10515664" y="309169"/>
            <a:ext cx="1539487" cy="382555"/>
          </a:xfrm>
          <a:prstGeom prst="rect">
            <a:avLst/>
          </a:prstGeom>
        </p:spPr>
        <p:txBody>
          <a:bodyPr lIns="0" tIns="0" rIns="0" bIns="0" anchor="t">
            <a:normAutofit fontScale="75000" lnSpcReduction="20000"/>
          </a:bodyPr>
          <a:lstStyle>
            <a:lvl1pPr algn="l" defTabSz="1186670" rtl="0" eaLnBrk="1" latinLnBrk="0" hangingPunct="1">
              <a:lnSpc>
                <a:spcPct val="90000"/>
              </a:lnSpc>
              <a:spcBef>
                <a:spcPct val="0"/>
              </a:spcBef>
              <a:buNone/>
              <a:defRPr sz="3200" b="0" i="0" kern="1200">
                <a:solidFill>
                  <a:schemeClr val="tx1"/>
                </a:solidFill>
                <a:latin typeface="+mj-lt"/>
                <a:ea typeface="Microsoft YaHei" panose="020B0503020204020204" pitchFamily="34" charset="-122"/>
                <a:cs typeface="+mj-cs"/>
              </a:defRPr>
            </a:lvl1pPr>
          </a:lstStyle>
          <a:p>
            <a:pPr fontAlgn="auto">
              <a:spcAft>
                <a:spcPts val="0"/>
              </a:spcAft>
              <a:buClrTx/>
              <a:buFontTx/>
            </a:pPr>
            <a:r>
              <a:rPr lang="en-US" altLang="zh-CN" b="1" dirty="0" smtClean="0">
                <a:latin typeface="Times New Roman" panose="02020603050405020304" pitchFamily="18" charset="0"/>
                <a:ea typeface="宋体" pitchFamily="2" charset="-122"/>
                <a:cs typeface="+mn-cs"/>
              </a:rPr>
              <a:t>RP-223004</a:t>
            </a:r>
            <a:endParaRPr lang="zh-CN" altLang="en-US" b="1" dirty="0">
              <a:latin typeface="Times New Roman" panose="02020603050405020304" pitchFamily="18" charset="0"/>
              <a:ea typeface="宋体" pitchFamily="2" charset="-122"/>
              <a:cs typeface="+mn-cs"/>
            </a:endParaRPr>
          </a:p>
        </p:txBody>
      </p:sp>
      <p:sp>
        <p:nvSpPr>
          <p:cNvPr id="4" name="矩形 3"/>
          <p:cNvSpPr/>
          <p:nvPr/>
        </p:nvSpPr>
        <p:spPr>
          <a:xfrm>
            <a:off x="110446" y="177282"/>
            <a:ext cx="6096000" cy="646331"/>
          </a:xfrm>
          <a:prstGeom prst="rect">
            <a:avLst/>
          </a:prstGeom>
        </p:spPr>
        <p:txBody>
          <a:bodyPr>
            <a:spAutoFit/>
          </a:bodyPr>
          <a:lstStyle/>
          <a:p>
            <a:pPr>
              <a:spcAft>
                <a:spcPts val="0"/>
              </a:spcAft>
              <a:buNone/>
            </a:pPr>
            <a:r>
              <a:rPr lang="en-GB" altLang="zh-CN" dirty="0">
                <a:latin typeface="Arial" panose="020B0604020202020204" pitchFamily="34" charset="0"/>
                <a:cs typeface="Arial" panose="020B0604020202020204" pitchFamily="34" charset="0"/>
              </a:rPr>
              <a:t>3GPP TSG RAN Meeting #98e	</a:t>
            </a:r>
            <a:endParaRPr lang="zh-CN" altLang="zh-CN" dirty="0">
              <a:latin typeface="Arial" panose="020B0604020202020204" pitchFamily="34" charset="0"/>
              <a:cs typeface="Arial" panose="020B0604020202020204" pitchFamily="34" charset="0"/>
            </a:endParaRPr>
          </a:p>
          <a:p>
            <a:pPr hangingPunct="0">
              <a:spcAft>
                <a:spcPts val="900"/>
              </a:spcAft>
              <a:buNone/>
            </a:pPr>
            <a:r>
              <a:rPr lang="en-GB" altLang="zh-CN" dirty="0">
                <a:latin typeface="Arial" panose="020B0604020202020204" pitchFamily="34" charset="0"/>
                <a:cs typeface="Arial" panose="020B0604020202020204" pitchFamily="34" charset="0"/>
              </a:rPr>
              <a:t>Electronic Meeting, December 12 - 16, 2022</a:t>
            </a:r>
            <a:r>
              <a:rPr lang="zh-CN" altLang="zh-CN" dirty="0">
                <a:latin typeface="Arial" panose="020B0604020202020204" pitchFamily="34" charset="0"/>
                <a:cs typeface="Arial" panose="020B0604020202020204" pitchFamily="34" charset="0"/>
              </a:rPr>
              <a:t> </a:t>
            </a:r>
            <a:r>
              <a:rPr lang="en-GB" altLang="zh-CN" sz="1050" dirty="0">
                <a:latin typeface="Times New Roman" panose="02020603050405020304" pitchFamily="18" charset="0"/>
              </a:rPr>
              <a:t> </a:t>
            </a:r>
            <a:endParaRPr lang="zh-CN" altLang="zh-CN" sz="1200" dirty="0">
              <a:latin typeface="Times New Roman" panose="02020603050405020304" pitchFamily="18" charset="0"/>
            </a:endParaRPr>
          </a:p>
        </p:txBody>
      </p:sp>
      <p:sp>
        <p:nvSpPr>
          <p:cNvPr id="5" name="矩形 4"/>
          <p:cNvSpPr/>
          <p:nvPr/>
        </p:nvSpPr>
        <p:spPr>
          <a:xfrm>
            <a:off x="465009" y="1084937"/>
            <a:ext cx="10416351" cy="1200329"/>
          </a:xfrm>
          <a:prstGeom prst="rect">
            <a:avLst/>
          </a:prstGeom>
        </p:spPr>
        <p:txBody>
          <a:bodyPr wrap="square">
            <a:spAutoFit/>
          </a:bodyPr>
          <a:lstStyle/>
          <a:p>
            <a:pPr algn="just" fontAlgn="auto" hangingPunct="1">
              <a:spcAft>
                <a:spcPts val="0"/>
              </a:spcAft>
              <a:buNone/>
              <a:tabLst>
                <a:tab pos="1350645" algn="l"/>
              </a:tabLst>
            </a:pPr>
            <a:r>
              <a:rPr lang="en-US" altLang="zh-CN" dirty="0">
                <a:latin typeface="Arial" panose="020B0604020202020204" pitchFamily="34" charset="0"/>
                <a:ea typeface="Batang"/>
                <a:cs typeface="Times New Roman" panose="02020603050405020304" pitchFamily="18" charset="0"/>
              </a:rPr>
              <a:t>Source:		Huawei</a:t>
            </a:r>
            <a:endParaRPr lang="zh-CN" altLang="zh-CN" dirty="0">
              <a:latin typeface="Times New Roman" panose="02020603050405020304" pitchFamily="18" charset="0"/>
            </a:endParaRPr>
          </a:p>
          <a:p>
            <a:pPr algn="just" fontAlgn="auto" hangingPunct="1">
              <a:spcAft>
                <a:spcPts val="0"/>
              </a:spcAft>
              <a:buNone/>
              <a:tabLst>
                <a:tab pos="1350645" algn="l"/>
              </a:tabLst>
            </a:pPr>
            <a:r>
              <a:rPr lang="en-GB" altLang="zh-CN" dirty="0">
                <a:latin typeface="Arial" panose="020B0604020202020204" pitchFamily="34" charset="0"/>
                <a:ea typeface="Batang"/>
              </a:rPr>
              <a:t>Title</a:t>
            </a:r>
            <a:r>
              <a:rPr lang="en-GB" altLang="zh-CN" dirty="0">
                <a:latin typeface="Arial" panose="020B0604020202020204" pitchFamily="34" charset="0"/>
                <a:ea typeface="Batang"/>
                <a:cs typeface="Times New Roman" panose="02020603050405020304" pitchFamily="18" charset="0"/>
              </a:rPr>
              <a:t>:		</a:t>
            </a:r>
            <a:r>
              <a:rPr lang="en-US" altLang="zh-CN" dirty="0">
                <a:latin typeface="Arial" panose="020B0604020202020204" pitchFamily="34" charset="0"/>
                <a:ea typeface="Batang"/>
                <a:cs typeface="Times New Roman" panose="02020603050405020304" pitchFamily="18" charset="0"/>
              </a:rPr>
              <a:t>Motivation for 5G-Advanced WI on Network energy savings for NR (phase 1)</a:t>
            </a:r>
            <a:endParaRPr lang="zh-CN" altLang="zh-CN" dirty="0">
              <a:latin typeface="Arial" panose="020B0604020202020204" pitchFamily="34" charset="0"/>
              <a:ea typeface="Batang"/>
              <a:cs typeface="Times New Roman" panose="02020603050405020304" pitchFamily="18" charset="0"/>
            </a:endParaRPr>
          </a:p>
          <a:p>
            <a:pPr algn="just" fontAlgn="auto" hangingPunct="1">
              <a:spcAft>
                <a:spcPts val="0"/>
              </a:spcAft>
              <a:buNone/>
              <a:tabLst>
                <a:tab pos="1350645" algn="l"/>
              </a:tabLst>
            </a:pPr>
            <a:r>
              <a:rPr lang="en-GB" altLang="zh-CN" dirty="0">
                <a:latin typeface="Arial" panose="020B0604020202020204" pitchFamily="34" charset="0"/>
                <a:ea typeface="Batang"/>
                <a:cs typeface="Times New Roman" panose="02020603050405020304" pitchFamily="18" charset="0"/>
              </a:rPr>
              <a:t>Document for:	Information</a:t>
            </a:r>
            <a:endParaRPr lang="zh-CN" altLang="zh-CN" dirty="0">
              <a:latin typeface="Times New Roman" panose="02020603050405020304" pitchFamily="18" charset="0"/>
            </a:endParaRPr>
          </a:p>
          <a:p>
            <a:pPr algn="just" fontAlgn="auto" hangingPunct="1">
              <a:spcAft>
                <a:spcPts val="0"/>
              </a:spcAft>
              <a:buNone/>
              <a:tabLst>
                <a:tab pos="1350645" algn="l"/>
              </a:tabLst>
            </a:pPr>
            <a:r>
              <a:rPr lang="en-GB" altLang="zh-CN" dirty="0">
                <a:latin typeface="Arial" panose="020B0604020202020204" pitchFamily="34" charset="0"/>
                <a:ea typeface="Batang"/>
                <a:cs typeface="Times New Roman" panose="02020603050405020304" pitchFamily="18" charset="0"/>
              </a:rPr>
              <a:t>Agenda Item:	9.1.1</a:t>
            </a:r>
            <a:endParaRPr lang="zh-CN" altLang="zh-CN" dirty="0">
              <a:effectLst/>
              <a:latin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07041" y="824404"/>
            <a:ext cx="11411441" cy="5218981"/>
          </a:xfrm>
        </p:spPr>
        <p:txBody>
          <a:bodyPr/>
          <a:lstStyle/>
          <a:p>
            <a:pPr marL="273050" indent="-273050" fontAlgn="base">
              <a:spcBef>
                <a:spcPts val="600"/>
              </a:spcBef>
            </a:pPr>
            <a:r>
              <a:rPr lang="en-US" altLang="zh-CN" dirty="0">
                <a:solidFill>
                  <a:srgbClr val="006699"/>
                </a:solidFill>
                <a:latin typeface="Calibri" panose="020F0502020204030204" pitchFamily="34" charset="0"/>
                <a:ea typeface="+mn-ea"/>
                <a:cs typeface="Calibri" panose="020F0502020204030204" pitchFamily="34" charset="0"/>
              </a:rPr>
              <a:t>BS energy consumption model</a:t>
            </a:r>
            <a:endParaRPr lang="en-US" dirty="0">
              <a:solidFill>
                <a:srgbClr val="006699"/>
              </a:solidFill>
              <a:latin typeface="Calibri" panose="020F0502020204030204" pitchFamily="34" charset="0"/>
              <a:ea typeface="+mn-ea"/>
              <a:cs typeface="Calibri" panose="020F0502020204030204" pitchFamily="34" charset="0"/>
            </a:endParaRPr>
          </a:p>
          <a:p>
            <a:pPr marL="742950" lvl="1" indent="-285750" fontAlgn="base">
              <a:buChar char="–"/>
            </a:pPr>
            <a:r>
              <a:rPr lang="en-US" sz="1400" dirty="0">
                <a:latin typeface="Calibri" panose="020F0502020204030204" pitchFamily="34" charset="0"/>
                <a:ea typeface="+mn-ea"/>
                <a:cs typeface="Calibri" panose="020F0502020204030204" pitchFamily="34" charset="0"/>
              </a:rPr>
              <a:t>Reference configuration for FR1 TDD/FDD and FR2</a:t>
            </a:r>
          </a:p>
          <a:p>
            <a:pPr marL="742950" lvl="1" indent="-285750" fontAlgn="base">
              <a:buChar char="–"/>
            </a:pPr>
            <a:r>
              <a:rPr lang="en-US" sz="1400" dirty="0">
                <a:latin typeface="Calibri" panose="020F0502020204030204" pitchFamily="34" charset="0"/>
                <a:ea typeface="+mn-ea"/>
                <a:cs typeface="Calibri" panose="020F0502020204030204" pitchFamily="34" charset="0"/>
              </a:rPr>
              <a:t>Deep/light/micro sleep states with corresponding relative power, transition time and energy consumption based on two BS categories</a:t>
            </a:r>
          </a:p>
          <a:p>
            <a:pPr marL="742950" lvl="1" indent="-285750" fontAlgn="base">
              <a:buChar char="–"/>
            </a:pPr>
            <a:r>
              <a:rPr lang="en-US" altLang="zh-CN" sz="1400" dirty="0">
                <a:latin typeface="Calibri" panose="020F0502020204030204" pitchFamily="34" charset="0"/>
                <a:ea typeface="+mn-ea"/>
                <a:cs typeface="Calibri" panose="020F0502020204030204" pitchFamily="34" charset="0"/>
              </a:rPr>
              <a:t>Scaling rules for active DL/UL power states considering BS power split into static part and dynamic part, with the latter further reflecting the dynamic power consumption with respect to transmission/reception resource configurations in time, frequency, spatial and power domains. </a:t>
            </a:r>
          </a:p>
          <a:p>
            <a:pPr marL="273050" indent="-273050" fontAlgn="base">
              <a:spcBef>
                <a:spcPts val="600"/>
              </a:spcBef>
            </a:pPr>
            <a:r>
              <a:rPr lang="en-US" dirty="0">
                <a:solidFill>
                  <a:srgbClr val="006699"/>
                </a:solidFill>
                <a:latin typeface="Calibri" panose="020F0502020204030204" pitchFamily="34" charset="0"/>
                <a:ea typeface="+mn-ea"/>
                <a:cs typeface="Calibri" panose="020F0502020204030204" pitchFamily="34" charset="0"/>
              </a:rPr>
              <a:t>Evaluations</a:t>
            </a:r>
          </a:p>
          <a:p>
            <a:pPr marL="742950" lvl="1" indent="-285750" fontAlgn="base">
              <a:buFont typeface=".AppleSystemUIFont"/>
              <a:buChar char="–"/>
            </a:pPr>
            <a:r>
              <a:rPr lang="en-US" sz="1400" dirty="0">
                <a:latin typeface="Calibri" panose="020F0502020204030204" pitchFamily="34" charset="0"/>
                <a:ea typeface="+mn-ea"/>
                <a:cs typeface="Calibri" panose="020F0502020204030204" pitchFamily="34" charset="0"/>
              </a:rPr>
              <a:t>The study is not only focusing on the energy saving gains, but also considering other KPI performance including UPT, UE power consumption, access delay and other KPIs (optionally)</a:t>
            </a:r>
            <a:endParaRPr lang="en-US" sz="1400" strike="sngStrike" dirty="0">
              <a:latin typeface="Calibri" panose="020F0502020204030204" pitchFamily="34" charset="0"/>
              <a:ea typeface="+mn-ea"/>
              <a:cs typeface="Calibri" panose="020F0502020204030204" pitchFamily="34" charset="0"/>
            </a:endParaRPr>
          </a:p>
          <a:p>
            <a:pPr marL="1512422" lvl="2" indent="-285750" fontAlgn="base">
              <a:buFont typeface=".AppleSystemUIFont"/>
              <a:buChar char="–"/>
            </a:pPr>
            <a:r>
              <a:rPr lang="en-US" sz="1400" dirty="0">
                <a:latin typeface="Calibri" panose="020F0502020204030204" pitchFamily="34" charset="0"/>
                <a:ea typeface="+mn-ea"/>
                <a:cs typeface="Calibri" panose="020F0502020204030204" pitchFamily="34" charset="0"/>
              </a:rPr>
              <a:t>e.g., Energy efficiency(EE), coverage etc.  </a:t>
            </a:r>
          </a:p>
          <a:p>
            <a:pPr marL="742950" lvl="1" indent="-285750" fontAlgn="base">
              <a:buFont typeface=".AppleSystemUIFont"/>
              <a:buChar char="–"/>
            </a:pPr>
            <a:r>
              <a:rPr lang="en-US" sz="1400" dirty="0">
                <a:latin typeface="Calibri" panose="020F0502020204030204" pitchFamily="34" charset="0"/>
                <a:ea typeface="+mn-ea"/>
                <a:cs typeface="Calibri" panose="020F0502020204030204" pitchFamily="34" charset="0"/>
              </a:rPr>
              <a:t>The evaluation baseline includes at least NR R15 mandatory without capability features and others can be optionally reported</a:t>
            </a:r>
          </a:p>
          <a:p>
            <a:pPr marL="742950" lvl="1" indent="-285750" fontAlgn="base">
              <a:buFont typeface=".AppleSystemUIFont"/>
              <a:buChar char="–"/>
            </a:pPr>
            <a:r>
              <a:rPr lang="en-US" sz="1400" dirty="0">
                <a:latin typeface="Calibri" panose="020F0502020204030204" pitchFamily="34" charset="0"/>
                <a:ea typeface="+mn-ea"/>
                <a:cs typeface="Calibri" panose="020F0502020204030204" pitchFamily="34" charset="0"/>
              </a:rPr>
              <a:t>SLS is considered as baseline evaluation method and others like LLS and numerical analysis can also be considered</a:t>
            </a:r>
          </a:p>
          <a:p>
            <a:pPr marL="273050" indent="-273050" fontAlgn="base">
              <a:spcBef>
                <a:spcPts val="600"/>
              </a:spcBef>
            </a:pPr>
            <a:r>
              <a:rPr lang="en-US" dirty="0">
                <a:solidFill>
                  <a:srgbClr val="006699"/>
                </a:solidFill>
                <a:latin typeface="Calibri" panose="020F0502020204030204" pitchFamily="34" charset="0"/>
                <a:cs typeface="Calibri" panose="020F0502020204030204" pitchFamily="34" charset="0"/>
              </a:rPr>
              <a:t>Technical part</a:t>
            </a:r>
          </a:p>
          <a:p>
            <a:pPr marL="742950" lvl="1" indent="-285750" fontAlgn="base">
              <a:buFont typeface=".AppleSystemUIFont"/>
              <a:buChar char="–"/>
            </a:pPr>
            <a:r>
              <a:rPr lang="en-GB" altLang="zh-CN" sz="1400" dirty="0">
                <a:latin typeface="Calibri" panose="020F0502020204030204" pitchFamily="34" charset="0"/>
                <a:cs typeface="Calibri" panose="020F0502020204030204" pitchFamily="34" charset="0"/>
              </a:rPr>
              <a:t>Techniques in time/frequency domains aim to reduce power consumption for dynamic part by shutdown more symbols on one or more carriers for micro sleep, and even the static power part by enlarging the interval between contiguous active transmission/reception occasions for light sleep. </a:t>
            </a:r>
          </a:p>
          <a:p>
            <a:pPr marL="742950" lvl="1" indent="-285750" fontAlgn="base">
              <a:buFont typeface=".AppleSystemUIFont"/>
              <a:buChar char="–"/>
            </a:pPr>
            <a:r>
              <a:rPr lang="en-GB" altLang="zh-CN" sz="1400" dirty="0">
                <a:latin typeface="Calibri" panose="020F0502020204030204" pitchFamily="34" charset="0"/>
                <a:cs typeface="Calibri" panose="020F0502020204030204" pitchFamily="34" charset="0"/>
              </a:rPr>
              <a:t>Techniques in spatial/power domains aim to reduce power consumption of TRX chains and PAs by shutdown more spatial elements and/or reduce power spectrum density, or increase PA efficiency.</a:t>
            </a:r>
          </a:p>
        </p:txBody>
      </p:sp>
      <p:sp>
        <p:nvSpPr>
          <p:cNvPr id="4" name="Subtitle 12">
            <a:extLst>
              <a:ext uri="{FF2B5EF4-FFF2-40B4-BE49-F238E27FC236}">
                <a16:creationId xmlns="" xmlns:a16="http://schemas.microsoft.com/office/drawing/2014/main" id="{90D37C7A-CCE3-0E4A-BD2E-081A329C46EC}"/>
              </a:ext>
            </a:extLst>
          </p:cNvPr>
          <p:cNvSpPr txBox="1">
            <a:spLocks/>
          </p:cNvSpPr>
          <p:nvPr/>
        </p:nvSpPr>
        <p:spPr>
          <a:xfrm>
            <a:off x="420120" y="157805"/>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Rel-18 NES SI outcome</a:t>
            </a:r>
          </a:p>
        </p:txBody>
      </p:sp>
      <p:sp>
        <p:nvSpPr>
          <p:cNvPr id="5" name="矩形 4"/>
          <p:cNvSpPr/>
          <p:nvPr/>
        </p:nvSpPr>
        <p:spPr>
          <a:xfrm>
            <a:off x="420120" y="6124824"/>
            <a:ext cx="4780476" cy="246221"/>
          </a:xfrm>
          <a:prstGeom prst="rect">
            <a:avLst/>
          </a:prstGeom>
        </p:spPr>
        <p:txBody>
          <a:bodyPr wrap="none">
            <a:spAutoFit/>
          </a:bodyPr>
          <a:lstStyle/>
          <a:p>
            <a:pPr hangingPunct="0">
              <a:spcAft>
                <a:spcPts val="900"/>
              </a:spcAft>
              <a:buNone/>
            </a:pPr>
            <a:r>
              <a:rPr lang="en-US" altLang="zh-CN" sz="1000" dirty="0">
                <a:latin typeface="Times New Roman" panose="02020603050405020304" pitchFamily="18" charset="0"/>
              </a:rPr>
              <a:t>[1] </a:t>
            </a:r>
            <a:r>
              <a:rPr lang="en-GB" altLang="zh-CN" sz="1000" dirty="0">
                <a:latin typeface="Times New Roman" panose="02020603050405020304" pitchFamily="18" charset="0"/>
              </a:rPr>
              <a:t>R1-2213007 , 3GPP TR 38.864 V0.5.0, Study on network energy savings for NR. </a:t>
            </a:r>
            <a:r>
              <a:rPr lang="en-GB" altLang="zh-CN" sz="800" dirty="0">
                <a:latin typeface="Times New Roman" panose="02020603050405020304" pitchFamily="18" charset="0"/>
              </a:rPr>
              <a:t> </a:t>
            </a:r>
            <a:endParaRPr lang="zh-CN" altLang="zh-CN" sz="1000" dirty="0">
              <a:latin typeface="Times New Roman" panose="02020603050405020304" pitchFamily="18" charset="0"/>
            </a:endParaRPr>
          </a:p>
        </p:txBody>
      </p:sp>
    </p:spTree>
    <p:extLst>
      <p:ext uri="{BB962C8B-B14F-4D97-AF65-F5344CB8AC3E}">
        <p14:creationId xmlns:p14="http://schemas.microsoft.com/office/powerpoint/2010/main" val="217781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25703" y="825228"/>
            <a:ext cx="11411441" cy="5218981"/>
          </a:xfrm>
        </p:spPr>
        <p:txBody>
          <a:bodyPr/>
          <a:lstStyle/>
          <a:p>
            <a:pPr marL="273050" lvl="1" indent="-273050" fontAlgn="base">
              <a:spcBef>
                <a:spcPts val="600"/>
              </a:spcBef>
              <a:buClr>
                <a:srgbClr val="000000"/>
              </a:buClr>
              <a:buFont typeface="Arial" panose="020B0604020202020204" pitchFamily="34" charset="0"/>
              <a:buChar char="•"/>
            </a:pPr>
            <a:r>
              <a:rPr lang="en-GB" sz="1800" dirty="0">
                <a:solidFill>
                  <a:srgbClr val="006699"/>
                </a:solidFill>
                <a:latin typeface="Calibri" panose="020F0502020204030204" pitchFamily="34" charset="0"/>
                <a:ea typeface="+mn-ea"/>
                <a:cs typeface="Calibri" panose="020F0502020204030204" pitchFamily="34" charset="0"/>
              </a:rPr>
              <a:t>Conclusion highlights</a:t>
            </a:r>
          </a:p>
          <a:p>
            <a:pPr marL="742950" lvl="1" indent="-285750" fontAlgn="base">
              <a:buFont typeface=".AppleSystemUIFont"/>
              <a:buChar char="–"/>
            </a:pPr>
            <a:r>
              <a:rPr lang="en-GB" sz="1400" dirty="0">
                <a:latin typeface="Calibri" panose="020F0502020204030204" pitchFamily="34" charset="0"/>
                <a:ea typeface="+mn-ea"/>
                <a:cs typeface="Calibri" panose="020F0502020204030204" pitchFamily="34" charset="0"/>
              </a:rPr>
              <a:t>Based on the study and summary, from time and frequency domain, </a:t>
            </a:r>
            <a:endParaRPr lang="en-US" sz="1400" dirty="0">
              <a:latin typeface="Calibri" panose="020F0502020204030204" pitchFamily="34" charset="0"/>
              <a:ea typeface="+mn-ea"/>
              <a:cs typeface="Calibri" panose="020F0502020204030204" pitchFamily="34" charset="0"/>
            </a:endParaRPr>
          </a:p>
          <a:p>
            <a:pPr marL="1512422" lvl="2" indent="-285750" fontAlgn="base">
              <a:buFont typeface=".AppleSystemUIFont"/>
              <a:buChar char="–"/>
            </a:pPr>
            <a:r>
              <a:rPr lang="en-GB" sz="1400" dirty="0">
                <a:latin typeface="Calibri" panose="020F0502020204030204" pitchFamily="34" charset="0"/>
                <a:ea typeface="+mn-ea"/>
                <a:cs typeface="Calibri" panose="020F0502020204030204" pitchFamily="34" charset="0"/>
              </a:rPr>
              <a:t>Technique A-4 of adaptation of DTX/DRX, including the alignment of Cell DTX/DRX with UE DRX, is beneficial for network energy savings.</a:t>
            </a:r>
            <a:endParaRPr lang="en-US" sz="1400" dirty="0">
              <a:latin typeface="Calibri" panose="020F0502020204030204" pitchFamily="34" charset="0"/>
              <a:ea typeface="+mn-ea"/>
              <a:cs typeface="Calibri" panose="020F0502020204030204" pitchFamily="34" charset="0"/>
            </a:endParaRPr>
          </a:p>
          <a:p>
            <a:pPr marL="1512422" lvl="2" indent="-285750" fontAlgn="base">
              <a:buFont typeface=".AppleSystemUIFont"/>
              <a:buChar char="–"/>
            </a:pPr>
            <a:r>
              <a:rPr lang="en-GB" sz="1400" dirty="0">
                <a:latin typeface="Calibri" panose="020F0502020204030204" pitchFamily="34" charset="0"/>
                <a:ea typeface="+mn-ea"/>
                <a:cs typeface="Calibri" panose="020F0502020204030204" pitchFamily="34" charset="0"/>
              </a:rPr>
              <a:t>Adaptation/reduction/elimination of common channels/signals (UE WUS can also be considered) in single or multi-carrier operation are beneficial for network energy savings.</a:t>
            </a:r>
          </a:p>
          <a:p>
            <a:pPr marL="742950" lvl="1" indent="-285750" fontAlgn="base">
              <a:buFont typeface=".AppleSystemUIFont"/>
              <a:buChar char="–"/>
            </a:pPr>
            <a:r>
              <a:rPr lang="en-GB" sz="1400" dirty="0">
                <a:latin typeface="Calibri" panose="020F0502020204030204" pitchFamily="34" charset="0"/>
                <a:ea typeface="+mn-ea"/>
                <a:cs typeface="Calibri" panose="020F0502020204030204" pitchFamily="34" charset="0"/>
              </a:rPr>
              <a:t>Based on the study, at least a technique based on C-1 is beneficial for network energy savings, and can be recommended. Technique C-2 also has the potential to provide large network energy saving gain.</a:t>
            </a:r>
            <a:endParaRPr lang="en-US" sz="1400" dirty="0">
              <a:latin typeface="Calibri" panose="020F0502020204030204" pitchFamily="34" charset="0"/>
              <a:ea typeface="+mn-ea"/>
              <a:cs typeface="Calibri" panose="020F0502020204030204" pitchFamily="34" charset="0"/>
            </a:endParaRPr>
          </a:p>
          <a:p>
            <a:pPr marL="742950" lvl="1" indent="-285750" fontAlgn="base">
              <a:buFont typeface=".AppleSystemUIFont"/>
              <a:buChar char="–"/>
            </a:pPr>
            <a:r>
              <a:rPr lang="en-GB" sz="1400" dirty="0">
                <a:latin typeface="Calibri" panose="020F0502020204030204" pitchFamily="34" charset="0"/>
                <a:ea typeface="+mn-ea"/>
                <a:cs typeface="Calibri" panose="020F0502020204030204" pitchFamily="34" charset="0"/>
              </a:rPr>
              <a:t> Based on the study, at least a technique based on D-1 is beneficial for network energy savings.</a:t>
            </a:r>
            <a:endParaRPr lang="en-US" sz="1400" dirty="0">
              <a:latin typeface="Calibri" panose="020F0502020204030204" pitchFamily="34" charset="0"/>
              <a:ea typeface="+mn-ea"/>
              <a:cs typeface="Calibri" panose="020F0502020204030204" pitchFamily="34" charset="0"/>
            </a:endParaRPr>
          </a:p>
          <a:p>
            <a:pPr marL="742950" lvl="1" indent="-285750" fontAlgn="base">
              <a:buFont typeface=".AppleSystemUIFont"/>
              <a:buChar char="–"/>
            </a:pPr>
            <a:r>
              <a:rPr lang="en-GB" sz="1400" dirty="0">
                <a:latin typeface="Calibri" panose="020F0502020204030204" pitchFamily="34" charset="0"/>
                <a:ea typeface="+mn-ea"/>
                <a:cs typeface="Calibri" panose="020F0502020204030204" pitchFamily="34" charset="0"/>
              </a:rPr>
              <a:t>It is recommended that the normative phase includes not only energy saving techniques (the necessary enhancements would need to be further identified during the normative phase) but also the mitigation of their impacts when network applies network energy savings technique(s).</a:t>
            </a:r>
          </a:p>
          <a:p>
            <a:pPr marL="273050" lvl="1" indent="-273050" fontAlgn="base">
              <a:spcBef>
                <a:spcPts val="600"/>
              </a:spcBef>
              <a:buClr>
                <a:srgbClr val="000000"/>
              </a:buClr>
              <a:buFont typeface="Arial" panose="020B0604020202020204" pitchFamily="34" charset="0"/>
              <a:buChar char="•"/>
            </a:pPr>
            <a:r>
              <a:rPr lang="en-GB" sz="1800" dirty="0">
                <a:solidFill>
                  <a:srgbClr val="006699"/>
                </a:solidFill>
                <a:latin typeface="Calibri" panose="020F0502020204030204" pitchFamily="34" charset="0"/>
                <a:ea typeface="+mn-ea"/>
                <a:cs typeface="Calibri" panose="020F0502020204030204" pitchFamily="34" charset="0"/>
              </a:rPr>
              <a:t>Other considerations</a:t>
            </a:r>
          </a:p>
          <a:p>
            <a:pPr marL="742950" lvl="1" indent="-285750" fontAlgn="base">
              <a:buFont typeface=".AppleSystemUIFont"/>
              <a:buChar char="–"/>
            </a:pPr>
            <a:r>
              <a:rPr lang="en-US" sz="1400" dirty="0">
                <a:latin typeface="Calibri" panose="020F0502020204030204" pitchFamily="34" charset="0"/>
                <a:cs typeface="Calibri" panose="020F0502020204030204" pitchFamily="34" charset="0"/>
              </a:rPr>
              <a:t>Coverage impact is not shown however also critically important for common signals like SSB</a:t>
            </a:r>
          </a:p>
          <a:p>
            <a:pPr marL="742950" lvl="1" indent="-285750" fontAlgn="base">
              <a:buFont typeface=".AppleSystemUIFont"/>
              <a:buChar char="–"/>
            </a:pPr>
            <a:r>
              <a:rPr lang="en-US" altLang="zh-CN" sz="1400" dirty="0">
                <a:latin typeface="Calibri" panose="020F0502020204030204" pitchFamily="34" charset="0"/>
                <a:cs typeface="Calibri" panose="020F0502020204030204" pitchFamily="34" charset="0"/>
              </a:rPr>
              <a:t>Compatibility with legacy UEs should be properly considered(e.g., bar legacy UEs if needed), however may not prevent solutions having large energy saving potential from being </a:t>
            </a:r>
            <a:r>
              <a:rPr lang="en-US" altLang="zh-CN" sz="1400" dirty="0" smtClean="0">
                <a:latin typeface="Calibri" panose="020F0502020204030204" pitchFamily="34" charset="0"/>
                <a:cs typeface="Calibri" panose="020F0502020204030204" pitchFamily="34" charset="0"/>
              </a:rPr>
              <a:t>specified</a:t>
            </a:r>
          </a:p>
          <a:p>
            <a:pPr marL="1512422" lvl="2" indent="-285750" fontAlgn="base">
              <a:buFont typeface=".AppleSystemUIFont"/>
              <a:buChar char="–"/>
            </a:pPr>
            <a:r>
              <a:rPr lang="en-US" altLang="zh-CN" sz="1400" dirty="0">
                <a:latin typeface="Calibri" panose="020F0502020204030204" pitchFamily="34" charset="0"/>
                <a:ea typeface="+mn-ea"/>
                <a:cs typeface="Calibri" panose="020F0502020204030204" pitchFamily="34" charset="0"/>
              </a:rPr>
              <a:t>SID requirement of the following is fulfilled</a:t>
            </a:r>
            <a:r>
              <a:rPr lang="zh-CN" altLang="en-US" sz="1400" dirty="0">
                <a:latin typeface="Calibri" panose="020F0502020204030204" pitchFamily="34" charset="0"/>
                <a:ea typeface="+mn-ea"/>
                <a:cs typeface="Calibri" panose="020F0502020204030204" pitchFamily="34" charset="0"/>
              </a:rPr>
              <a:t>：</a:t>
            </a:r>
            <a:r>
              <a:rPr lang="en-US" altLang="zh-CN" sz="1400" dirty="0">
                <a:latin typeface="Calibri" panose="020F0502020204030204" pitchFamily="34" charset="0"/>
                <a:ea typeface="+mn-ea"/>
                <a:cs typeface="Calibri" panose="020F0502020204030204" pitchFamily="34" charset="0"/>
              </a:rPr>
              <a:t>legacy UEs should be able to continue accessing a network implementing Rel-18 network energy savings techniques, with the possible exception of techniques developed specifically for greenfield deployments</a:t>
            </a:r>
            <a:r>
              <a:rPr lang="en-US" altLang="zh-CN" sz="1400" dirty="0">
                <a:latin typeface="Calibri" panose="020F0502020204030204" pitchFamily="34" charset="0"/>
                <a:ea typeface="+mn-ea"/>
                <a:cs typeface="Calibri" panose="020F0502020204030204" pitchFamily="34" charset="0"/>
              </a:rPr>
              <a:t>.</a:t>
            </a:r>
            <a:endParaRPr lang="en-US" altLang="zh-CN" sz="1400" dirty="0">
              <a:latin typeface="Calibri" panose="020F0502020204030204" pitchFamily="34" charset="0"/>
              <a:ea typeface="+mn-ea"/>
              <a:cs typeface="Calibri" panose="020F0502020204030204" pitchFamily="34" charset="0"/>
            </a:endParaRPr>
          </a:p>
          <a:p>
            <a:pPr marL="742950" lvl="1" indent="-285750" fontAlgn="base">
              <a:buFont typeface=".AppleSystemUIFont"/>
              <a:buChar char="–"/>
            </a:pPr>
            <a:r>
              <a:rPr lang="en-US" sz="1400" dirty="0">
                <a:latin typeface="Calibri" panose="020F0502020204030204" pitchFamily="34" charset="0"/>
                <a:cs typeface="Calibri" panose="020F0502020204030204" pitchFamily="34" charset="0"/>
              </a:rPr>
              <a:t>Views on detailed solutions (see slide in next page)</a:t>
            </a:r>
            <a:endParaRPr lang="en-GB" sz="1400" dirty="0">
              <a:latin typeface="Calibri" panose="020F0502020204030204" pitchFamily="34" charset="0"/>
              <a:ea typeface="+mn-ea"/>
              <a:cs typeface="Calibri" panose="020F0502020204030204" pitchFamily="34" charset="0"/>
            </a:endParaRPr>
          </a:p>
          <a:p>
            <a:pPr marL="273050" lvl="1" indent="-273050" fontAlgn="base">
              <a:spcBef>
                <a:spcPts val="600"/>
              </a:spcBef>
              <a:buClr>
                <a:srgbClr val="000000"/>
              </a:buClr>
              <a:buFont typeface="Arial" panose="020B0604020202020204" pitchFamily="34" charset="0"/>
              <a:buChar char="•"/>
            </a:pPr>
            <a:endParaRPr lang="en-US" sz="1800" dirty="0">
              <a:solidFill>
                <a:srgbClr val="006699"/>
              </a:solidFill>
              <a:latin typeface="Calibri" panose="020F0502020204030204" pitchFamily="34" charset="0"/>
              <a:ea typeface="+mn-ea"/>
              <a:cs typeface="Calibri" panose="020F0502020204030204" pitchFamily="34" charset="0"/>
            </a:endParaRPr>
          </a:p>
        </p:txBody>
      </p:sp>
      <p:sp>
        <p:nvSpPr>
          <p:cNvPr id="4" name="Subtitle 12">
            <a:extLst>
              <a:ext uri="{FF2B5EF4-FFF2-40B4-BE49-F238E27FC236}">
                <a16:creationId xmlns="" xmlns:a16="http://schemas.microsoft.com/office/drawing/2014/main" id="{90D37C7A-CCE3-0E4A-BD2E-081A329C46EC}"/>
              </a:ext>
            </a:extLst>
          </p:cNvPr>
          <p:cNvSpPr txBox="1">
            <a:spLocks/>
          </p:cNvSpPr>
          <p:nvPr/>
        </p:nvSpPr>
        <p:spPr>
          <a:xfrm>
            <a:off x="420120" y="157805"/>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Rel-18 NES SI summary, and other considerations from Huawei</a:t>
            </a:r>
          </a:p>
        </p:txBody>
      </p:sp>
      <p:sp>
        <p:nvSpPr>
          <p:cNvPr id="7" name="矩形 6"/>
          <p:cNvSpPr/>
          <p:nvPr/>
        </p:nvSpPr>
        <p:spPr>
          <a:xfrm>
            <a:off x="420120" y="6124824"/>
            <a:ext cx="4780476" cy="246221"/>
          </a:xfrm>
          <a:prstGeom prst="rect">
            <a:avLst/>
          </a:prstGeom>
        </p:spPr>
        <p:txBody>
          <a:bodyPr wrap="none">
            <a:spAutoFit/>
          </a:bodyPr>
          <a:lstStyle/>
          <a:p>
            <a:pPr hangingPunct="0">
              <a:spcAft>
                <a:spcPts val="900"/>
              </a:spcAft>
              <a:buNone/>
            </a:pPr>
            <a:r>
              <a:rPr lang="en-US" altLang="zh-CN" sz="1000" dirty="0">
                <a:latin typeface="Times New Roman" panose="02020603050405020304" pitchFamily="18" charset="0"/>
              </a:rPr>
              <a:t>[1] </a:t>
            </a:r>
            <a:r>
              <a:rPr lang="en-GB" altLang="zh-CN" sz="1000" dirty="0">
                <a:latin typeface="Times New Roman" panose="02020603050405020304" pitchFamily="18" charset="0"/>
              </a:rPr>
              <a:t>R1-2213007 , 3GPP TR 38.864 V0.5.0, Study on network energy savings for NR. </a:t>
            </a:r>
            <a:r>
              <a:rPr lang="en-GB" altLang="zh-CN" sz="800" dirty="0">
                <a:latin typeface="Times New Roman" panose="02020603050405020304" pitchFamily="18" charset="0"/>
              </a:rPr>
              <a:t> </a:t>
            </a:r>
            <a:endParaRPr lang="zh-CN" altLang="zh-CN" sz="1000" dirty="0">
              <a:latin typeface="Times New Roman" panose="02020603050405020304" pitchFamily="18" charset="0"/>
            </a:endParaRPr>
          </a:p>
        </p:txBody>
      </p:sp>
    </p:spTree>
    <p:extLst>
      <p:ext uri="{BB962C8B-B14F-4D97-AF65-F5344CB8AC3E}">
        <p14:creationId xmlns:p14="http://schemas.microsoft.com/office/powerpoint/2010/main" val="2327699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2">
            <a:extLst>
              <a:ext uri="{FF2B5EF4-FFF2-40B4-BE49-F238E27FC236}">
                <a16:creationId xmlns="" xmlns:a16="http://schemas.microsoft.com/office/drawing/2014/main" id="{90D37C7A-CCE3-0E4A-BD2E-081A329C46EC}"/>
              </a:ext>
            </a:extLst>
          </p:cNvPr>
          <p:cNvSpPr txBox="1">
            <a:spLocks/>
          </p:cNvSpPr>
          <p:nvPr/>
        </p:nvSpPr>
        <p:spPr>
          <a:xfrm>
            <a:off x="420120" y="157805"/>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Summary of evaluated scheme</a:t>
            </a:r>
            <a:r>
              <a:rPr lang="en-US" altLang="zh-CN" sz="2800" dirty="0">
                <a:solidFill>
                  <a:srgbClr val="990000"/>
                </a:solidFill>
                <a:latin typeface="Arial" pitchFamily="34" charset="0"/>
                <a:ea typeface="+mj-ea"/>
                <a:cs typeface="Arial" pitchFamily="34" charset="0"/>
              </a:rPr>
              <a:t>s</a:t>
            </a:r>
            <a:r>
              <a:rPr lang="en-US" sz="2800" dirty="0">
                <a:solidFill>
                  <a:srgbClr val="990000"/>
                </a:solidFill>
                <a:latin typeface="Arial" pitchFamily="34" charset="0"/>
                <a:ea typeface="+mj-ea"/>
                <a:cs typeface="Arial" pitchFamily="34" charset="0"/>
              </a:rPr>
              <a:t> and Huawei views</a:t>
            </a:r>
          </a:p>
        </p:txBody>
      </p:sp>
      <p:graphicFrame>
        <p:nvGraphicFramePr>
          <p:cNvPr id="5" name="内容占位符 4">
            <a:extLst>
              <a:ext uri="{FF2B5EF4-FFF2-40B4-BE49-F238E27FC236}">
                <a16:creationId xmlns="" xmlns:a16="http://schemas.microsoft.com/office/drawing/2014/main" id="{C96B94B4-798A-454D-9711-AC3C83C9B988}"/>
              </a:ext>
            </a:extLst>
          </p:cNvPr>
          <p:cNvGraphicFramePr>
            <a:graphicFrameLocks/>
          </p:cNvGraphicFramePr>
          <p:nvPr>
            <p:extLst>
              <p:ext uri="{D42A27DB-BD31-4B8C-83A1-F6EECF244321}">
                <p14:modId xmlns:p14="http://schemas.microsoft.com/office/powerpoint/2010/main" val="3479503986"/>
              </p:ext>
            </p:extLst>
          </p:nvPr>
        </p:nvGraphicFramePr>
        <p:xfrm>
          <a:off x="420120" y="736709"/>
          <a:ext cx="11508644" cy="5410200"/>
        </p:xfrm>
        <a:graphic>
          <a:graphicData uri="http://schemas.openxmlformats.org/drawingml/2006/table">
            <a:tbl>
              <a:tblPr firstRow="1" firstCol="1" bandRow="1"/>
              <a:tblGrid>
                <a:gridCol w="2780280">
                  <a:extLst>
                    <a:ext uri="{9D8B030D-6E8A-4147-A177-3AD203B41FA5}">
                      <a16:colId xmlns="" xmlns:a16="http://schemas.microsoft.com/office/drawing/2014/main" val="2375729244"/>
                    </a:ext>
                  </a:extLst>
                </a:gridCol>
                <a:gridCol w="1471353">
                  <a:extLst>
                    <a:ext uri="{9D8B030D-6E8A-4147-A177-3AD203B41FA5}">
                      <a16:colId xmlns="" xmlns:a16="http://schemas.microsoft.com/office/drawing/2014/main" val="2395544044"/>
                    </a:ext>
                  </a:extLst>
                </a:gridCol>
                <a:gridCol w="1911927">
                  <a:extLst>
                    <a:ext uri="{9D8B030D-6E8A-4147-A177-3AD203B41FA5}">
                      <a16:colId xmlns="" xmlns:a16="http://schemas.microsoft.com/office/drawing/2014/main" val="2505674172"/>
                    </a:ext>
                  </a:extLst>
                </a:gridCol>
                <a:gridCol w="5345084">
                  <a:extLst>
                    <a:ext uri="{9D8B030D-6E8A-4147-A177-3AD203B41FA5}">
                      <a16:colId xmlns="" xmlns:a16="http://schemas.microsoft.com/office/drawing/2014/main" val="3992135647"/>
                    </a:ext>
                  </a:extLst>
                </a:gridCol>
              </a:tblGrid>
              <a:tr h="62770">
                <a:tc>
                  <a:txBody>
                    <a:bodyPr/>
                    <a:lstStyle/>
                    <a:p>
                      <a:pPr algn="ctr">
                        <a:spcAft>
                          <a:spcPts val="900"/>
                        </a:spcAft>
                      </a:pPr>
                      <a:r>
                        <a:rPr lang="en-GB" sz="900" b="1" dirty="0">
                          <a:effectLst/>
                          <a:latin typeface="Times New Roman" panose="02020603050405020304" pitchFamily="18" charset="0"/>
                          <a:ea typeface="宋体" panose="02010600030101010101" pitchFamily="2" charset="-122"/>
                        </a:rPr>
                        <a:t>ES scheme</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900"/>
                        </a:spcAft>
                      </a:pPr>
                      <a:r>
                        <a:rPr lang="en-GB" sz="900" b="1">
                          <a:effectLst/>
                          <a:latin typeface="Times New Roman" panose="02020603050405020304" pitchFamily="18" charset="0"/>
                          <a:ea typeface="宋体" panose="02010600030101010101" pitchFamily="2" charset="-122"/>
                        </a:rPr>
                        <a:t># of sources</a:t>
                      </a:r>
                      <a:endParaRPr lang="zh-CN" sz="900">
                        <a:effectLst/>
                        <a:latin typeface="Times New Roman" panose="02020603050405020304" pitchFamily="18" charset="0"/>
                        <a:ea typeface="宋体" panose="02010600030101010101" pitchFamily="2" charset="-122"/>
                      </a:endParaRPr>
                    </a:p>
                  </a:txBody>
                  <a:tcPr marL="16915" marR="16915"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900"/>
                        </a:spcAft>
                      </a:pPr>
                      <a:r>
                        <a:rPr lang="en-GB" sz="900" b="1">
                          <a:effectLst/>
                          <a:latin typeface="Times New Roman" panose="02020603050405020304" pitchFamily="18" charset="0"/>
                          <a:ea typeface="宋体" panose="02010600030101010101" pitchFamily="2" charset="-122"/>
                        </a:rPr>
                        <a:t>Range of ES gain</a:t>
                      </a:r>
                      <a:endParaRPr lang="zh-CN" sz="900">
                        <a:effectLst/>
                        <a:latin typeface="Times New Roman" panose="02020603050405020304" pitchFamily="18" charset="0"/>
                        <a:ea typeface="宋体" panose="02010600030101010101" pitchFamily="2" charset="-122"/>
                      </a:endParaRPr>
                    </a:p>
                  </a:txBody>
                  <a:tcPr marL="16915" marR="16915"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900"/>
                        </a:spcAft>
                      </a:pPr>
                      <a:r>
                        <a:rPr lang="en-GB" sz="900" b="1" dirty="0">
                          <a:effectLst/>
                          <a:latin typeface="Times New Roman" panose="02020603050405020304" pitchFamily="18" charset="0"/>
                          <a:ea typeface="宋体" panose="02010600030101010101" pitchFamily="2" charset="-122"/>
                        </a:rPr>
                        <a:t>Huawei view</a:t>
                      </a:r>
                      <a:endParaRPr lang="zh-CN" sz="900" dirty="0">
                        <a:effectLst/>
                        <a:latin typeface="Times New Roman" panose="02020603050405020304" pitchFamily="18" charset="0"/>
                        <a:ea typeface="宋体" panose="02010600030101010101" pitchFamily="2" charset="-122"/>
                      </a:endParaRPr>
                    </a:p>
                  </a:txBody>
                  <a:tcPr marL="16915" marR="16915"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 xmlns:a16="http://schemas.microsoft.com/office/drawing/2014/main" val="2542772931"/>
                  </a:ext>
                </a:extLst>
              </a:tr>
              <a:tr h="125540">
                <a:tc>
                  <a:txBody>
                    <a:bodyPr/>
                    <a:lstStyle/>
                    <a:p>
                      <a:pPr marL="0" algn="l" defTabSz="914400" rtl="0" eaLnBrk="1" latinLnBrk="0" hangingPunct="1">
                        <a:spcAft>
                          <a:spcPts val="0"/>
                        </a:spcAft>
                      </a:pPr>
                      <a:r>
                        <a:rPr lang="en-GB" sz="900" dirty="0">
                          <a:effectLst/>
                          <a:latin typeface="Times New Roman" panose="02020603050405020304" pitchFamily="18" charset="0"/>
                          <a:ea typeface="宋体" panose="02010600030101010101" pitchFamily="2" charset="-122"/>
                        </a:rPr>
                        <a:t>technique A-1-1 </a:t>
                      </a:r>
                      <a:r>
                        <a:rPr lang="en-GB" sz="900" kern="1200" dirty="0">
                          <a:solidFill>
                            <a:schemeClr val="tx1"/>
                          </a:solidFill>
                          <a:effectLst/>
                          <a:latin typeface="Times New Roman" panose="02020603050405020304" pitchFamily="18" charset="0"/>
                          <a:ea typeface="宋体" panose="02010600030101010101" pitchFamily="2" charset="-122"/>
                          <a:cs typeface="+mn-cs"/>
                        </a:rPr>
                        <a:t>of simplified SSB without PBCH or with partial PBCH</a:t>
                      </a:r>
                      <a:endParaRPr lang="zh-CN" sz="9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algn="ctr" defTabSz="914400" rtl="0" eaLnBrk="1" latinLnBrk="0" hangingPunct="1">
                        <a:spcAft>
                          <a:spcPts val="0"/>
                        </a:spcAft>
                      </a:pPr>
                      <a:r>
                        <a:rPr lang="en-GB" sz="1000" kern="1200" dirty="0">
                          <a:solidFill>
                            <a:schemeClr val="tx1"/>
                          </a:solidFill>
                          <a:effectLst/>
                          <a:latin typeface="Times New Roman" panose="02020603050405020304" pitchFamily="18" charset="0"/>
                          <a:ea typeface="宋体" panose="02010600030101010101" pitchFamily="2" charset="-122"/>
                          <a:cs typeface="+mn-cs"/>
                        </a:rPr>
                        <a:t>3</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0.7%~30.49% </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a:spcAft>
                          <a:spcPts val="0"/>
                        </a:spcAft>
                        <a:buFont typeface="Times New Roman" panose="02020603050405020304" pitchFamily="18" charset="0"/>
                        <a:buChar char="-"/>
                      </a:pPr>
                      <a:r>
                        <a:rPr lang="en-GB" sz="1000" dirty="0">
                          <a:effectLst/>
                          <a:latin typeface="Times New Roman" panose="02020603050405020304" pitchFamily="18" charset="0"/>
                          <a:ea typeface="宋体" panose="02010600030101010101" pitchFamily="2" charset="-122"/>
                        </a:rPr>
                        <a:t>Specification impact should be minimized, if recommended. No new channel.</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2407505305"/>
                  </a:ext>
                </a:extLst>
              </a:tr>
              <a:tr h="161619">
                <a:tc>
                  <a:txBody>
                    <a:bodyPr/>
                    <a:lstStyle/>
                    <a:p>
                      <a:pPr>
                        <a:spcAft>
                          <a:spcPts val="0"/>
                        </a:spcAft>
                      </a:pPr>
                      <a:r>
                        <a:rPr lang="en-GB" sz="900" dirty="0">
                          <a:effectLst/>
                          <a:latin typeface="Times New Roman" panose="02020603050405020304" pitchFamily="18" charset="0"/>
                          <a:ea typeface="宋体" panose="02010600030101010101" pitchFamily="2" charset="-122"/>
                        </a:rPr>
                        <a:t>technique A-1-2 of skipping one or more of SSB/SIB1 transmission</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2</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0.3%~25.4%</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Negative impact on SSB coverage</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3644248491"/>
                  </a:ext>
                </a:extLst>
              </a:tr>
              <a:tr h="139489">
                <a:tc>
                  <a:txBody>
                    <a:bodyPr/>
                    <a:lstStyle/>
                    <a:p>
                      <a:pPr>
                        <a:spcAft>
                          <a:spcPts val="0"/>
                        </a:spcAft>
                      </a:pPr>
                      <a:r>
                        <a:rPr lang="en-GB" sz="900" dirty="0">
                          <a:effectLst/>
                          <a:latin typeface="Times New Roman" panose="02020603050405020304" pitchFamily="18" charset="0"/>
                          <a:ea typeface="宋体" panose="02010600030101010101" pitchFamily="2" charset="-122"/>
                        </a:rPr>
                        <a:t>technique A-1-3 of adapting the periodicity of SSB</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solidFill>
                            <a:schemeClr val="tx1"/>
                          </a:solidFill>
                          <a:effectLst/>
                          <a:latin typeface="Times New Roman" panose="02020603050405020304" pitchFamily="18" charset="0"/>
                          <a:ea typeface="宋体" panose="02010600030101010101" pitchFamily="2" charset="-122"/>
                        </a:rPr>
                        <a:t>9</a:t>
                      </a:r>
                      <a:endParaRPr lang="zh-CN" sz="1000" dirty="0">
                        <a:solidFill>
                          <a:schemeClr val="tx1"/>
                        </a:solidFill>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0" lvl="0" indent="0" algn="ctr" defTabSz="914400" rtl="0" eaLnBrk="1" latinLnBrk="0" hangingPunct="1">
                        <a:spcAft>
                          <a:spcPts val="0"/>
                        </a:spcAft>
                        <a:buFont typeface="Times New Roman" panose="02020603050405020304" pitchFamily="18" charset="0"/>
                        <a:buNone/>
                      </a:pPr>
                      <a:r>
                        <a:rPr lang="en-GB" sz="1000" kern="1200" dirty="0">
                          <a:solidFill>
                            <a:schemeClr val="tx1"/>
                          </a:solidFill>
                          <a:effectLst/>
                          <a:latin typeface="Times New Roman" panose="02020603050405020304" pitchFamily="18" charset="0"/>
                          <a:ea typeface="宋体" panose="02010600030101010101" pitchFamily="2" charset="-122"/>
                          <a:cs typeface="+mn-cs"/>
                        </a:rPr>
                        <a:t>0.9%~84.8% </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UPT loss/latency increase significantly</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and n</a:t>
                      </a:r>
                      <a:r>
                        <a:rPr lang="en-GB" sz="1000" kern="1200" dirty="0">
                          <a:solidFill>
                            <a:schemeClr val="tx1"/>
                          </a:solidFill>
                          <a:effectLst/>
                          <a:latin typeface="Times New Roman" panose="02020603050405020304" pitchFamily="18" charset="0"/>
                          <a:ea typeface="宋体" panose="02010600030101010101" pitchFamily="2" charset="-122"/>
                          <a:cs typeface="+mn-cs"/>
                        </a:rPr>
                        <a:t>egative impact on SSB coverage</a:t>
                      </a:r>
                    </a:p>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If recommended, main work is expected in RAN4</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2210399521"/>
                  </a:ext>
                </a:extLst>
              </a:tr>
              <a:tr h="139489">
                <a:tc>
                  <a:txBody>
                    <a:bodyPr/>
                    <a:lstStyle/>
                    <a:p>
                      <a:pPr marL="0" algn="l" defTabSz="914400" rtl="0" eaLnBrk="1" latinLnBrk="0" hangingPunct="1">
                        <a:spcAft>
                          <a:spcPts val="0"/>
                        </a:spcAft>
                      </a:pPr>
                      <a:r>
                        <a:rPr lang="en-GB" sz="900" kern="1200" dirty="0">
                          <a:solidFill>
                            <a:schemeClr val="tx1"/>
                          </a:solidFill>
                          <a:effectLst/>
                          <a:latin typeface="Times New Roman" panose="02020603050405020304" pitchFamily="18" charset="0"/>
                          <a:ea typeface="宋体" panose="02010600030101010101" pitchFamily="2" charset="-122"/>
                          <a:cs typeface="+mn-cs"/>
                        </a:rPr>
                        <a:t>A-1-4 of adapting Paging or SSB transmission patterns</a:t>
                      </a:r>
                      <a:endParaRPr lang="zh-CN" sz="9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 for paging</a:t>
                      </a:r>
                      <a:endParaRPr lang="zh-CN" sz="1000" dirty="0">
                        <a:effectLst/>
                        <a:latin typeface="Times New Roman" panose="02020603050405020304" pitchFamily="18" charset="0"/>
                        <a:ea typeface="宋体" panose="02010600030101010101" pitchFamily="2" charset="-122"/>
                      </a:endParaRPr>
                    </a:p>
                    <a:p>
                      <a:pPr algn="ctr">
                        <a:spcAft>
                          <a:spcPts val="0"/>
                        </a:spcAft>
                      </a:pPr>
                      <a:r>
                        <a:rPr lang="en-GB" sz="1000" dirty="0">
                          <a:effectLst/>
                          <a:latin typeface="Times New Roman" panose="02020603050405020304" pitchFamily="18" charset="0"/>
                          <a:ea typeface="宋体" panose="02010600030101010101" pitchFamily="2" charset="-122"/>
                        </a:rPr>
                        <a:t>1 for SSB</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0.2%~42.3% for Paging enhancement </a:t>
                      </a:r>
                      <a:endParaRPr lang="zh-CN" sz="1000" dirty="0">
                        <a:effectLst/>
                        <a:latin typeface="Times New Roman" panose="02020603050405020304" pitchFamily="18" charset="0"/>
                        <a:ea typeface="宋体" panose="02010600030101010101" pitchFamily="2" charset="-122"/>
                      </a:endParaRPr>
                    </a:p>
                    <a:p>
                      <a:pPr algn="ctr">
                        <a:spcAft>
                          <a:spcPts val="0"/>
                        </a:spcAft>
                      </a:pPr>
                      <a:r>
                        <a:rPr lang="en-GB" sz="1000" dirty="0">
                          <a:effectLst/>
                          <a:latin typeface="Times New Roman" panose="02020603050405020304" pitchFamily="18" charset="0"/>
                          <a:ea typeface="宋体" panose="02010600030101010101" pitchFamily="2" charset="-122"/>
                        </a:rPr>
                        <a:t>10.3% for SSB enhancement,</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0" algn="l" defTabSz="914400" rtl="0" eaLnBrk="1" latinLnBrk="0" hangingPunct="1">
                        <a:spcAft>
                          <a:spcPts val="0"/>
                        </a:spcAft>
                        <a:buFont typeface="Times New Roman" panose="02020603050405020304" pitchFamily="18" charset="0"/>
                        <a:buNone/>
                      </a:pPr>
                      <a:r>
                        <a:rPr lang="en-GB" sz="1000" kern="1200" dirty="0">
                          <a:solidFill>
                            <a:schemeClr val="tx1"/>
                          </a:solidFill>
                          <a:effectLst/>
                          <a:latin typeface="Times New Roman" panose="02020603050405020304" pitchFamily="18" charset="0"/>
                          <a:ea typeface="宋体" panose="02010600030101010101" pitchFamily="2" charset="-122"/>
                          <a:cs typeface="+mn-cs"/>
                        </a:rPr>
                        <a:t>For paging enhancement, </a:t>
                      </a:r>
                    </a:p>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May rely on long SSB periodicity and heavy paging load, with</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BS category 1</a:t>
                      </a:r>
                      <a:endParaRPr lang="en-GB" sz="1000" kern="1200" dirty="0">
                        <a:solidFill>
                          <a:schemeClr val="tx1"/>
                        </a:solidFill>
                        <a:effectLst/>
                        <a:latin typeface="Times New Roman" panose="02020603050405020304" pitchFamily="18" charset="0"/>
                        <a:ea typeface="宋体" panose="02010600030101010101" pitchFamily="2" charset="-122"/>
                        <a:cs typeface="+mn-cs"/>
                      </a:endParaRPr>
                    </a:p>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If recommended, it can be RAN2/RAN3 led</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3393221310"/>
                  </a:ext>
                </a:extLst>
              </a:tr>
              <a:tr h="125540">
                <a:tc>
                  <a:txBody>
                    <a:bodyPr/>
                    <a:lstStyle/>
                    <a:p>
                      <a:pPr>
                        <a:spcAft>
                          <a:spcPts val="0"/>
                        </a:spcAft>
                      </a:pPr>
                      <a:r>
                        <a:rPr lang="en-GB" sz="900" dirty="0">
                          <a:effectLst/>
                          <a:latin typeface="Times New Roman" panose="02020603050405020304" pitchFamily="18" charset="0"/>
                          <a:ea typeface="宋体" panose="02010600030101010101" pitchFamily="2" charset="-122"/>
                        </a:rPr>
                        <a:t>technique A-1-5 of adapting RACH periodicity/occasions</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14.4%~24.9%</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Un</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clear on the rationale of the gain since the evaluations show the gain from static/longer RACH periodicity, which is possible today</a:t>
                      </a:r>
                      <a:r>
                        <a:rPr lang="en-GB" sz="1000" kern="1200" dirty="0">
                          <a:solidFill>
                            <a:schemeClr val="tx1"/>
                          </a:solidFill>
                          <a:effectLst/>
                          <a:latin typeface="Times New Roman" panose="02020603050405020304" pitchFamily="18" charset="0"/>
                          <a:ea typeface="宋体" panose="02010600030101010101" pitchFamily="2" charset="-122"/>
                          <a:cs typeface="+mn-cs"/>
                        </a:rPr>
                        <a:t> </a:t>
                      </a:r>
                    </a:p>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Latency increases significantly</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169698359"/>
                  </a:ext>
                </a:extLst>
              </a:tr>
              <a:tr h="125540">
                <a:tc>
                  <a:txBody>
                    <a:bodyPr/>
                    <a:lstStyle/>
                    <a:p>
                      <a:pPr>
                        <a:spcAft>
                          <a:spcPts val="0"/>
                        </a:spcAft>
                      </a:pPr>
                      <a:r>
                        <a:rPr lang="en-US" altLang="zh-CN" sz="900" dirty="0">
                          <a:effectLst/>
                          <a:latin typeface="Times New Roman" panose="02020603050405020304" pitchFamily="18" charset="0"/>
                          <a:ea typeface="宋体" panose="02010600030101010101" pitchFamily="2" charset="-122"/>
                        </a:rPr>
                        <a:t>technique A-1-6 of scheduling SIB1 by SSB </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US" altLang="zh-CN" sz="1000" dirty="0">
                          <a:effectLst/>
                          <a:latin typeface="Times New Roman" panose="02020603050405020304" pitchFamily="18" charset="0"/>
                          <a:ea typeface="宋体" panose="02010600030101010101" pitchFamily="2" charset="-122"/>
                        </a:rPr>
                        <a:t>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US" altLang="zh-CN" sz="1000" dirty="0">
                          <a:effectLst/>
                          <a:latin typeface="Times New Roman" panose="02020603050405020304" pitchFamily="18" charset="0"/>
                          <a:ea typeface="宋体" panose="02010600030101010101" pitchFamily="2" charset="-122"/>
                        </a:rPr>
                        <a:t>4.8%~14.8% </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10006"/>
                  </a:ext>
                </a:extLst>
              </a:tr>
              <a:tr h="69744">
                <a:tc>
                  <a:txBody>
                    <a:bodyPr/>
                    <a:lstStyle/>
                    <a:p>
                      <a:pPr marL="0" algn="l" defTabSz="914400" rtl="0" eaLnBrk="1" latinLnBrk="0" hangingPunct="1">
                        <a:spcAft>
                          <a:spcPts val="0"/>
                        </a:spcAft>
                      </a:pPr>
                      <a:r>
                        <a:rPr lang="en-GB" sz="900" kern="1200" dirty="0">
                          <a:solidFill>
                            <a:schemeClr val="tx1"/>
                          </a:solidFill>
                          <a:effectLst/>
                          <a:latin typeface="Times New Roman" panose="02020603050405020304" pitchFamily="18" charset="0"/>
                          <a:ea typeface="宋体" panose="02010600030101010101" pitchFamily="2" charset="-122"/>
                          <a:cs typeface="+mn-cs"/>
                        </a:rPr>
                        <a:t>A-3 of UE WUS triggering gNB</a:t>
                      </a:r>
                      <a:endParaRPr lang="zh-CN" sz="9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algn="ctr" defTabSz="914400" rtl="0" eaLnBrk="1" latinLnBrk="0" hangingPunct="1">
                        <a:spcAft>
                          <a:spcPts val="0"/>
                        </a:spcAft>
                      </a:pPr>
                      <a:r>
                        <a:rPr lang="en-GB" sz="1000" kern="1200" dirty="0">
                          <a:solidFill>
                            <a:schemeClr val="tx1"/>
                          </a:solidFill>
                          <a:effectLst/>
                          <a:latin typeface="Times New Roman" panose="02020603050405020304" pitchFamily="18" charset="0"/>
                          <a:ea typeface="宋体" panose="02010600030101010101" pitchFamily="2" charset="-122"/>
                          <a:cs typeface="+mn-cs"/>
                        </a:rPr>
                        <a:t>6</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-2.4%~93%</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Specification impact could be non-trivial</a:t>
                      </a:r>
                    </a:p>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Can be in</a:t>
                      </a: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 combination of other techniques so useful in several scenarios, e.g. with on-demand SSB or SSB-less</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95177333"/>
                  </a:ext>
                </a:extLst>
              </a:tr>
              <a:tr h="125540">
                <a:tc>
                  <a:txBody>
                    <a:bodyPr/>
                    <a:lstStyle/>
                    <a:p>
                      <a:pPr marL="0" algn="l" defTabSz="914400" rtl="0" eaLnBrk="1" latinLnBrk="0" hangingPunct="1">
                        <a:spcAft>
                          <a:spcPts val="0"/>
                        </a:spcAft>
                      </a:pPr>
                      <a:r>
                        <a:rPr lang="en-GB" sz="900" kern="1200" dirty="0">
                          <a:solidFill>
                            <a:schemeClr val="tx1"/>
                          </a:solidFill>
                          <a:effectLst/>
                          <a:latin typeface="Times New Roman" panose="02020603050405020304" pitchFamily="18" charset="0"/>
                          <a:ea typeface="宋体" panose="02010600030101010101" pitchFamily="2" charset="-122"/>
                          <a:cs typeface="+mn-cs"/>
                        </a:rPr>
                        <a:t>A-4 of adaptation of UE DTX/DRX towards Cell DT/DRX</a:t>
                      </a:r>
                      <a:endParaRPr lang="zh-CN" sz="9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algn="ctr" defTabSz="914400" rtl="0" eaLnBrk="1" latinLnBrk="0" hangingPunct="1">
                        <a:spcAft>
                          <a:spcPts val="0"/>
                        </a:spcAft>
                      </a:pPr>
                      <a:r>
                        <a:rPr lang="en-GB" sz="1000" kern="1200" dirty="0">
                          <a:solidFill>
                            <a:schemeClr val="tx1"/>
                          </a:solidFill>
                          <a:effectLst/>
                          <a:latin typeface="Times New Roman" panose="02020603050405020304" pitchFamily="18" charset="0"/>
                          <a:ea typeface="宋体" panose="02010600030101010101" pitchFamily="2" charset="-122"/>
                          <a:cs typeface="+mn-cs"/>
                        </a:rPr>
                        <a:t>6</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0.2%~71.4%</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marR="0" lvl="0" indent="342900" algn="l" defTabSz="914400" rtl="0" eaLnBrk="1" fontAlgn="auto" latinLnBrk="0" hangingPunct="1">
                        <a:lnSpc>
                          <a:spcPct val="100000"/>
                        </a:lnSpc>
                        <a:spcBef>
                          <a:spcPts val="0"/>
                        </a:spcBef>
                        <a:spcAft>
                          <a:spcPts val="0"/>
                        </a:spcAft>
                        <a:buClrTx/>
                        <a:buSzTx/>
                        <a:buFont typeface="Times New Roman" panose="02020603050405020304" pitchFamily="18" charset="0"/>
                        <a:buChar char="-"/>
                        <a:tabLst/>
                        <a:defRP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If recommended, it can be RAN2 led</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3256598780"/>
                  </a:ext>
                </a:extLst>
              </a:tr>
              <a:tr h="139489">
                <a:tc>
                  <a:txBody>
                    <a:bodyPr/>
                    <a:lstStyle/>
                    <a:p>
                      <a:pPr marL="0" algn="l" defTabSz="914400" rtl="0" eaLnBrk="1" latinLnBrk="0" hangingPunct="1">
                        <a:spcAft>
                          <a:spcPts val="0"/>
                        </a:spcAft>
                      </a:pPr>
                      <a:r>
                        <a:rPr lang="en-GB" sz="900" kern="1200" dirty="0">
                          <a:solidFill>
                            <a:schemeClr val="tx1"/>
                          </a:solidFill>
                          <a:effectLst/>
                          <a:latin typeface="Times New Roman" panose="02020603050405020304" pitchFamily="18" charset="0"/>
                          <a:ea typeface="宋体" panose="02010600030101010101" pitchFamily="2" charset="-122"/>
                          <a:cs typeface="+mn-cs"/>
                        </a:rPr>
                        <a:t>A-5-2 of on-demand SSB/SIB1</a:t>
                      </a:r>
                      <a:endParaRPr lang="zh-CN" sz="9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marL="0" algn="ctr" defTabSz="914400" rtl="0" eaLnBrk="1" latinLnBrk="0" hangingPunct="1">
                        <a:spcAft>
                          <a:spcPts val="0"/>
                        </a:spcAft>
                      </a:pPr>
                      <a:r>
                        <a:rPr lang="en-GB" sz="1000" kern="1200" dirty="0">
                          <a:solidFill>
                            <a:schemeClr val="tx1"/>
                          </a:solidFill>
                          <a:effectLst/>
                          <a:latin typeface="Times New Roman" panose="02020603050405020304" pitchFamily="18" charset="0"/>
                          <a:ea typeface="宋体" panose="02010600030101010101" pitchFamily="2" charset="-122"/>
                          <a:cs typeface="+mn-cs"/>
                        </a:rPr>
                        <a:t>3</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2.6%~43.4%</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May be useful in  combination of other techniques, e.g.,</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a:t>
                      </a:r>
                      <a:r>
                        <a:rPr lang="en-GB" sz="1000" kern="1200" dirty="0">
                          <a:solidFill>
                            <a:schemeClr val="tx1"/>
                          </a:solidFill>
                          <a:effectLst/>
                          <a:latin typeface="Times New Roman" panose="02020603050405020304" pitchFamily="18" charset="0"/>
                          <a:ea typeface="宋体" panose="02010600030101010101" pitchFamily="2" charset="-122"/>
                          <a:cs typeface="+mn-cs"/>
                        </a:rPr>
                        <a:t> as complementary of SSB/SIB-less for better sync/mobility</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4196252183"/>
                  </a:ext>
                </a:extLst>
              </a:tr>
              <a:tr h="278977">
                <a:tc>
                  <a:txBody>
                    <a:bodyPr/>
                    <a:lstStyle/>
                    <a:p>
                      <a:pPr>
                        <a:spcAft>
                          <a:spcPts val="0"/>
                        </a:spcAft>
                      </a:pPr>
                      <a:r>
                        <a:rPr lang="en-GB" sz="900" dirty="0">
                          <a:effectLst/>
                          <a:latin typeface="Times New Roman" panose="02020603050405020304" pitchFamily="18" charset="0"/>
                          <a:ea typeface="宋体" panose="02010600030101010101" pitchFamily="2" charset="-122"/>
                        </a:rPr>
                        <a:t>A-5-1/B-1-1 of SSB- and/or SIB1-less operation</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8</a:t>
                      </a:r>
                    </a:p>
                    <a:p>
                      <a:pPr algn="ctr">
                        <a:spcAft>
                          <a:spcPts val="0"/>
                        </a:spcAft>
                      </a:pPr>
                      <a:r>
                        <a:rPr lang="en-GB" altLang="zh-CN" sz="1000" dirty="0">
                          <a:solidFill>
                            <a:schemeClr val="tx1"/>
                          </a:solidFill>
                          <a:effectLst/>
                          <a:latin typeface="Times New Roman" panose="02020603050405020304" pitchFamily="18" charset="0"/>
                          <a:ea typeface="宋体" panose="02010600030101010101" pitchFamily="2" charset="-122"/>
                        </a:rPr>
                        <a:t>(5 </a:t>
                      </a:r>
                      <a:r>
                        <a:rPr lang="en-US" altLang="zh-CN" sz="1000" dirty="0">
                          <a:solidFill>
                            <a:schemeClr val="tx1"/>
                          </a:solidFill>
                          <a:effectLst/>
                          <a:latin typeface="Times New Roman" panose="02020603050405020304" pitchFamily="18" charset="0"/>
                          <a:ea typeface="宋体" panose="02010600030101010101" pitchFamily="2" charset="-122"/>
                        </a:rPr>
                        <a:t>for SSB-less</a:t>
                      </a:r>
                      <a:r>
                        <a:rPr lang="en-US" altLang="zh-CN" sz="1000" baseline="0" dirty="0">
                          <a:solidFill>
                            <a:schemeClr val="tx1"/>
                          </a:solidFill>
                          <a:effectLst/>
                          <a:latin typeface="Times New Roman" panose="02020603050405020304" pitchFamily="18" charset="0"/>
                          <a:ea typeface="宋体" panose="02010600030101010101" pitchFamily="2" charset="-122"/>
                        </a:rPr>
                        <a:t> only;</a:t>
                      </a:r>
                    </a:p>
                    <a:p>
                      <a:pPr algn="ctr">
                        <a:spcAft>
                          <a:spcPts val="0"/>
                        </a:spcAft>
                      </a:pPr>
                      <a:r>
                        <a:rPr lang="en-US" altLang="zh-CN" sz="1000" baseline="0" dirty="0">
                          <a:solidFill>
                            <a:schemeClr val="tx1"/>
                          </a:solidFill>
                          <a:effectLst/>
                          <a:latin typeface="Times New Roman" panose="02020603050405020304" pitchFamily="18" charset="0"/>
                          <a:ea typeface="宋体" panose="02010600030101010101" pitchFamily="2" charset="-122"/>
                        </a:rPr>
                        <a:t>5 for SIB-less only;</a:t>
                      </a:r>
                    </a:p>
                    <a:p>
                      <a:pPr algn="ctr">
                        <a:spcAft>
                          <a:spcPts val="0"/>
                        </a:spcAft>
                      </a:pPr>
                      <a:r>
                        <a:rPr lang="en-US" altLang="zh-CN" sz="1000" baseline="0" dirty="0">
                          <a:solidFill>
                            <a:schemeClr val="tx1"/>
                          </a:solidFill>
                          <a:effectLst/>
                          <a:latin typeface="Times New Roman" panose="02020603050405020304" pitchFamily="18" charset="0"/>
                          <a:ea typeface="宋体" panose="02010600030101010101" pitchFamily="2" charset="-122"/>
                        </a:rPr>
                        <a:t>4 for both SSB&amp;SIB-less)</a:t>
                      </a:r>
                    </a:p>
                    <a:p>
                      <a:pPr algn="ctr">
                        <a:spcAft>
                          <a:spcPts val="0"/>
                        </a:spcAft>
                      </a:pPr>
                      <a:endParaRPr lang="zh-CN" sz="1000" dirty="0">
                        <a:solidFill>
                          <a:srgbClr val="FF0000"/>
                        </a:solidFill>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0.3%~98.4% on the energy saving cell/carrier with -2.3%~ -18.9% on the associated cell/carrier</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SSB-less: recommended,</a:t>
                      </a: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 and </a:t>
                      </a: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main work is expected in RAN4</a:t>
                      </a:r>
                    </a:p>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SIB1-less: recommended, </a:t>
                      </a: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and </a:t>
                      </a: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it is expected as RAN2 led</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2084632849"/>
                  </a:ext>
                </a:extLst>
              </a:tr>
              <a:tr h="69744">
                <a:tc>
                  <a:txBody>
                    <a:bodyPr/>
                    <a:lstStyle/>
                    <a:p>
                      <a:pPr>
                        <a:spcAft>
                          <a:spcPts val="0"/>
                        </a:spcAft>
                      </a:pPr>
                      <a:r>
                        <a:rPr lang="en-GB" sz="900" dirty="0">
                          <a:effectLst/>
                          <a:latin typeface="Times New Roman" panose="02020603050405020304" pitchFamily="18" charset="0"/>
                          <a:ea typeface="宋体" panose="02010600030101010101" pitchFamily="2" charset="-122"/>
                        </a:rPr>
                        <a:t>B-1-2 of UE-group PCell switching</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5.8%~37.5%</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Group handover is not to be further considered in RAN2</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389560632"/>
                  </a:ext>
                </a:extLst>
              </a:tr>
              <a:tr h="125540">
                <a:tc>
                  <a:txBody>
                    <a:bodyPr/>
                    <a:lstStyle/>
                    <a:p>
                      <a:pPr>
                        <a:spcAft>
                          <a:spcPts val="0"/>
                        </a:spcAft>
                      </a:pPr>
                      <a:r>
                        <a:rPr lang="en-GB" sz="900" dirty="0">
                          <a:effectLst/>
                          <a:latin typeface="Times New Roman" panose="02020603050405020304" pitchFamily="18" charset="0"/>
                          <a:ea typeface="宋体" panose="02010600030101010101" pitchFamily="2" charset="-122"/>
                        </a:rPr>
                        <a:t>B-2 of BWP adaptation of multiple UEs within a carrier</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17.4%~52.2%</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Unclear</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whether UE specific BWP switching can already achieve the similar gain </a:t>
                      </a:r>
                    </a:p>
                    <a:p>
                      <a:pPr marL="72000" lvl="0" indent="342900" algn="l" defTabSz="914400" rtl="0" eaLnBrk="1" latinLnBrk="0" hangingPunct="1">
                        <a:spcAft>
                          <a:spcPts val="0"/>
                        </a:spcAft>
                        <a:buFont typeface="Times New Roman" panose="02020603050405020304" pitchFamily="18" charset="0"/>
                        <a:buChar char="-"/>
                      </a:pPr>
                      <a:r>
                        <a:rPr lang="en-GB" sz="1000" kern="1200" baseline="0" dirty="0">
                          <a:solidFill>
                            <a:schemeClr val="tx1"/>
                          </a:solidFill>
                          <a:effectLst/>
                          <a:latin typeface="Times New Roman" panose="02020603050405020304" pitchFamily="18" charset="0"/>
                          <a:ea typeface="宋体" panose="02010600030101010101" pitchFamily="2" charset="-122"/>
                          <a:cs typeface="+mn-cs"/>
                        </a:rPr>
                        <a:t>Unclear gain if compared to a baseline with a small BW for low or light load</a:t>
                      </a:r>
                    </a:p>
                    <a:p>
                      <a:pPr marL="72000" lvl="0" indent="342900" algn="l" defTabSz="914400" rtl="0" eaLnBrk="1" latinLnBrk="0" hangingPunct="1">
                        <a:spcAft>
                          <a:spcPts val="0"/>
                        </a:spcAft>
                        <a:buFont typeface="Times New Roman" panose="02020603050405020304" pitchFamily="18" charset="0"/>
                        <a:buChar char="-"/>
                      </a:pP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Meanwhile considerable UPT loss is observed</a:t>
                      </a:r>
                      <a:endParaRPr lang="zh-CN" altLang="en-US"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1703004956"/>
                  </a:ext>
                </a:extLst>
              </a:tr>
              <a:tr h="124759">
                <a:tc>
                  <a:txBody>
                    <a:bodyPr/>
                    <a:lstStyle/>
                    <a:p>
                      <a:pPr>
                        <a:spcAft>
                          <a:spcPts val="0"/>
                        </a:spcAft>
                      </a:pPr>
                      <a:r>
                        <a:rPr lang="en-GB" sz="900">
                          <a:effectLst/>
                          <a:latin typeface="Times New Roman" panose="02020603050405020304" pitchFamily="18" charset="0"/>
                          <a:ea typeface="宋体" panose="02010600030101010101" pitchFamily="2" charset="-122"/>
                        </a:rPr>
                        <a:t>C-1 of adaptation of spatial elements</a:t>
                      </a:r>
                      <a:endParaRPr lang="zh-CN" sz="90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12</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0~48.2%</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US" altLang="zh-CN" sz="1000" kern="1200" dirty="0">
                          <a:solidFill>
                            <a:schemeClr val="tx1"/>
                          </a:solidFill>
                          <a:effectLst/>
                          <a:latin typeface="Times New Roman" panose="02020603050405020304" pitchFamily="18" charset="0"/>
                          <a:ea typeface="宋体" panose="02010600030101010101" pitchFamily="2" charset="-122"/>
                          <a:cs typeface="+mn-cs"/>
                        </a:rPr>
                        <a:t>Recommended in WG</a:t>
                      </a:r>
                      <a:r>
                        <a:rPr lang="en-US" altLang="zh-CN" sz="1000" kern="1200" baseline="0" dirty="0">
                          <a:solidFill>
                            <a:schemeClr val="tx1"/>
                          </a:solidFill>
                          <a:effectLst/>
                          <a:latin typeface="Times New Roman" panose="02020603050405020304" pitchFamily="18" charset="0"/>
                          <a:ea typeface="宋体" panose="02010600030101010101" pitchFamily="2" charset="-122"/>
                          <a:cs typeface="+mn-cs"/>
                        </a:rPr>
                        <a:t> already</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391567500"/>
                  </a:ext>
                </a:extLst>
              </a:tr>
              <a:tr h="139489">
                <a:tc>
                  <a:txBody>
                    <a:bodyPr/>
                    <a:lstStyle/>
                    <a:p>
                      <a:pPr>
                        <a:spcAft>
                          <a:spcPts val="0"/>
                        </a:spcAft>
                      </a:pPr>
                      <a:r>
                        <a:rPr lang="en-GB" sz="900">
                          <a:effectLst/>
                          <a:latin typeface="Times New Roman" panose="02020603050405020304" pitchFamily="18" charset="0"/>
                          <a:ea typeface="宋体" panose="02010600030101010101" pitchFamily="2" charset="-122"/>
                        </a:rPr>
                        <a:t>C-2 of TRP muting in multi-TRP operation</a:t>
                      </a:r>
                      <a:endParaRPr lang="zh-CN" sz="90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3</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19.7%~41.6%</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Possibly combined with technique C-1</a:t>
                      </a:r>
                    </a:p>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However, limited gain if baseline</a:t>
                      </a: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 is TRP shutdown with R17 MTRP scheme</a:t>
                      </a:r>
                      <a:endParaRPr 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3148193821"/>
                  </a:ext>
                </a:extLst>
              </a:tr>
              <a:tr h="69744">
                <a:tc>
                  <a:txBody>
                    <a:bodyPr/>
                    <a:lstStyle/>
                    <a:p>
                      <a:pPr>
                        <a:spcAft>
                          <a:spcPts val="0"/>
                        </a:spcAft>
                      </a:pPr>
                      <a:r>
                        <a:rPr lang="en-GB" sz="900" dirty="0">
                          <a:effectLst/>
                          <a:latin typeface="Times New Roman" panose="02020603050405020304" pitchFamily="18" charset="0"/>
                          <a:ea typeface="宋体" panose="02010600030101010101" pitchFamily="2" charset="-122"/>
                        </a:rPr>
                        <a:t>D-1 of transmission power adaptation</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10</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2.3%~51.5%</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72000" lvl="0" indent="342900" algn="l" defTabSz="914400" rtl="0" eaLnBrk="1" latinLnBrk="0" hangingPunct="1">
                        <a:spcAft>
                          <a:spcPts val="0"/>
                        </a:spcAft>
                        <a:buFont typeface="Times New Roman" panose="02020603050405020304" pitchFamily="18" charset="0"/>
                        <a:buChar char="-"/>
                      </a:pP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Multiple CSIs can facilitate </a:t>
                      </a:r>
                      <a:r>
                        <a:rPr lang="en-GB" altLang="zh-CN" sz="1000" kern="1200" dirty="0" err="1">
                          <a:solidFill>
                            <a:schemeClr val="tx1"/>
                          </a:solidFill>
                          <a:effectLst/>
                          <a:latin typeface="Times New Roman" panose="02020603050405020304" pitchFamily="18" charset="0"/>
                          <a:ea typeface="宋体" panose="02010600030101010101" pitchFamily="2" charset="-122"/>
                          <a:cs typeface="+mn-cs"/>
                        </a:rPr>
                        <a:t>gNB</a:t>
                      </a: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 for dynamic</a:t>
                      </a:r>
                      <a:r>
                        <a:rPr lang="en-GB" altLang="zh-CN" sz="1000" kern="1200" baseline="0" dirty="0">
                          <a:solidFill>
                            <a:schemeClr val="tx1"/>
                          </a:solidFill>
                          <a:effectLst/>
                          <a:latin typeface="Times New Roman" panose="02020603050405020304" pitchFamily="18" charset="0"/>
                          <a:ea typeface="宋体" panose="02010600030101010101" pitchFamily="2" charset="-122"/>
                          <a:cs typeface="+mn-cs"/>
                        </a:rPr>
                        <a:t> </a:t>
                      </a: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power </a:t>
                      </a:r>
                      <a:r>
                        <a:rPr lang="en-GB" altLang="zh-CN" sz="1000" kern="1200" dirty="0" err="1">
                          <a:solidFill>
                            <a:schemeClr val="tx1"/>
                          </a:solidFill>
                          <a:effectLst/>
                          <a:latin typeface="Times New Roman" panose="02020603050405020304" pitchFamily="18" charset="0"/>
                          <a:ea typeface="宋体" panose="02010600030101010101" pitchFamily="2" charset="-122"/>
                          <a:cs typeface="+mn-cs"/>
                        </a:rPr>
                        <a:t>backoff</a:t>
                      </a:r>
                      <a:r>
                        <a:rPr lang="en-GB" altLang="zh-CN" sz="1000" kern="1200" dirty="0">
                          <a:solidFill>
                            <a:schemeClr val="tx1"/>
                          </a:solidFill>
                          <a:effectLst/>
                          <a:latin typeface="Times New Roman" panose="02020603050405020304" pitchFamily="18" charset="0"/>
                          <a:ea typeface="宋体" panose="02010600030101010101" pitchFamily="2" charset="-122"/>
                          <a:cs typeface="+mn-cs"/>
                        </a:rPr>
                        <a:t> with limited UPT loss</a:t>
                      </a:r>
                      <a:endParaRPr lang="zh-CN" altLang="zh-CN" sz="1000" kern="1200" dirty="0">
                        <a:solidFill>
                          <a:schemeClr val="tx1"/>
                        </a:solidFill>
                        <a:effectLst/>
                        <a:latin typeface="Times New Roman" panose="02020603050405020304" pitchFamily="18" charset="0"/>
                        <a:ea typeface="宋体" panose="02010600030101010101" pitchFamily="2" charset="-122"/>
                        <a:cs typeface="+mn-cs"/>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 xmlns:a16="http://schemas.microsoft.com/office/drawing/2014/main" val="1969985353"/>
                  </a:ext>
                </a:extLst>
              </a:tr>
              <a:tr h="209233">
                <a:tc>
                  <a:txBody>
                    <a:bodyPr/>
                    <a:lstStyle/>
                    <a:p>
                      <a:pPr>
                        <a:spcAft>
                          <a:spcPts val="0"/>
                        </a:spcAft>
                      </a:pPr>
                      <a:r>
                        <a:rPr lang="en-GB" sz="900" dirty="0">
                          <a:effectLst/>
                          <a:latin typeface="Times New Roman" panose="02020603050405020304" pitchFamily="18" charset="0"/>
                          <a:ea typeface="宋体" panose="02010600030101010101" pitchFamily="2" charset="-122"/>
                        </a:rPr>
                        <a:t>D-2 of over the air digital pre-distortion</a:t>
                      </a:r>
                      <a:endParaRPr lang="zh-CN" sz="900" dirty="0">
                        <a:effectLst/>
                        <a:latin typeface="Times New Roman" panose="02020603050405020304" pitchFamily="18" charset="0"/>
                        <a:ea typeface="宋体" panose="02010600030101010101" pitchFamily="2" charset="-122"/>
                      </a:endParaRPr>
                    </a:p>
                    <a:p>
                      <a:pPr>
                        <a:spcAft>
                          <a:spcPts val="0"/>
                        </a:spcAft>
                      </a:pPr>
                      <a:r>
                        <a:rPr lang="en-GB" sz="900" dirty="0">
                          <a:effectLst/>
                          <a:latin typeface="Times New Roman" panose="02020603050405020304" pitchFamily="18" charset="0"/>
                          <a:ea typeface="宋体" panose="02010600030101010101" pitchFamily="2" charset="-122"/>
                        </a:rPr>
                        <a:t>D-3 of channel aware tone reservation</a:t>
                      </a:r>
                      <a:endParaRPr lang="zh-CN" sz="900" dirty="0">
                        <a:effectLst/>
                        <a:latin typeface="Times New Roman" panose="02020603050405020304" pitchFamily="18" charset="0"/>
                        <a:ea typeface="宋体" panose="02010600030101010101" pitchFamily="2" charset="-122"/>
                      </a:endParaRPr>
                    </a:p>
                    <a:p>
                      <a:pPr>
                        <a:spcAft>
                          <a:spcPts val="0"/>
                        </a:spcAft>
                      </a:pPr>
                      <a:r>
                        <a:rPr lang="en-GB" sz="900" dirty="0">
                          <a:effectLst/>
                          <a:latin typeface="Times New Roman" panose="02020603050405020304" pitchFamily="18" charset="0"/>
                          <a:ea typeface="宋体" panose="02010600030101010101" pitchFamily="2" charset="-122"/>
                        </a:rPr>
                        <a:t>D-5 of UE post-distortion</a:t>
                      </a:r>
                      <a:endParaRPr lang="zh-CN" sz="9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spcAft>
                          <a:spcPts val="0"/>
                        </a:spcAft>
                      </a:pPr>
                      <a:r>
                        <a:rPr lang="en-GB" sz="1000" dirty="0">
                          <a:effectLst/>
                          <a:latin typeface="Times New Roman" panose="02020603050405020304" pitchFamily="18" charset="0"/>
                          <a:ea typeface="宋体" panose="02010600030101010101" pitchFamily="2" charset="-122"/>
                        </a:rPr>
                        <a:t>8.9%</a:t>
                      </a:r>
                      <a:endParaRPr lang="zh-CN" sz="1000" dirty="0">
                        <a:effectLst/>
                        <a:latin typeface="Times New Roman" panose="02020603050405020304" pitchFamily="18" charset="0"/>
                        <a:ea typeface="宋体" panose="02010600030101010101" pitchFamily="2" charset="-122"/>
                      </a:endParaRPr>
                    </a:p>
                    <a:p>
                      <a:pPr algn="ctr">
                        <a:spcAft>
                          <a:spcPts val="0"/>
                        </a:spcAft>
                      </a:pPr>
                      <a:r>
                        <a:rPr lang="en-GB" sz="1000" dirty="0">
                          <a:effectLst/>
                          <a:latin typeface="Times New Roman" panose="02020603050405020304" pitchFamily="18" charset="0"/>
                          <a:ea typeface="宋体" panose="02010600030101010101" pitchFamily="2" charset="-122"/>
                        </a:rPr>
                        <a:t>2.1%~9.5%</a:t>
                      </a:r>
                      <a:endParaRPr lang="zh-CN" sz="1000" dirty="0">
                        <a:effectLst/>
                        <a:latin typeface="Times New Roman" panose="02020603050405020304" pitchFamily="18" charset="0"/>
                        <a:ea typeface="宋体" panose="02010600030101010101" pitchFamily="2" charset="-122"/>
                      </a:endParaRPr>
                    </a:p>
                    <a:p>
                      <a:pPr algn="ctr">
                        <a:spcAft>
                          <a:spcPts val="0"/>
                        </a:spcAft>
                      </a:pPr>
                      <a:r>
                        <a:rPr lang="en-GB" sz="1000" dirty="0">
                          <a:effectLst/>
                          <a:latin typeface="Times New Roman" panose="02020603050405020304" pitchFamily="18" charset="0"/>
                          <a:ea typeface="宋体" panose="02010600030101010101" pitchFamily="2" charset="-122"/>
                        </a:rPr>
                        <a:t>16.1%</a:t>
                      </a:r>
                      <a:endParaRPr lang="zh-CN" sz="1000" dirty="0">
                        <a:effectLst/>
                        <a:latin typeface="Times New Roman" panose="02020603050405020304" pitchFamily="18" charset="0"/>
                        <a:ea typeface="宋体" panose="02010600030101010101" pitchFamily="2" charset="-122"/>
                      </a:endParaRP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marL="72000" lvl="0" indent="342900" algn="l" defTabSz="914400" rtl="0" eaLnBrk="1" latinLnBrk="0" hangingPunct="1">
                        <a:lnSpc>
                          <a:spcPts val="1100"/>
                        </a:lnSpc>
                        <a:spcBef>
                          <a:spcPts val="0"/>
                        </a:spcBef>
                        <a:spcAft>
                          <a:spcPts val="0"/>
                        </a:spcAft>
                        <a:buFont typeface="Times New Roman" panose="02020603050405020304" pitchFamily="18" charset="0"/>
                        <a:buChar char="-"/>
                      </a:pPr>
                      <a:r>
                        <a:rPr lang="en-GB" sz="1000" kern="1200" dirty="0">
                          <a:solidFill>
                            <a:schemeClr val="tx1"/>
                          </a:solidFill>
                          <a:effectLst/>
                          <a:latin typeface="Times New Roman" panose="02020603050405020304" pitchFamily="18" charset="0"/>
                          <a:ea typeface="宋体" panose="02010600030101010101" pitchFamily="2" charset="-122"/>
                          <a:cs typeface="+mn-cs"/>
                        </a:rPr>
                        <a:t>The</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a:t>
                      </a:r>
                      <a:r>
                        <a:rPr lang="en-GB" sz="1000" kern="1200" dirty="0">
                          <a:solidFill>
                            <a:schemeClr val="tx1"/>
                          </a:solidFill>
                          <a:effectLst/>
                          <a:latin typeface="Times New Roman" panose="02020603050405020304" pitchFamily="18" charset="0"/>
                          <a:ea typeface="宋体" panose="02010600030101010101" pitchFamily="2" charset="-122"/>
                          <a:cs typeface="+mn-cs"/>
                        </a:rPr>
                        <a:t>gain is not promising and the useful scenario</a:t>
                      </a:r>
                      <a:r>
                        <a:rPr lang="en-GB" sz="1000" kern="1200" baseline="0" dirty="0">
                          <a:solidFill>
                            <a:schemeClr val="tx1"/>
                          </a:solidFill>
                          <a:effectLst/>
                          <a:latin typeface="Times New Roman" panose="02020603050405020304" pitchFamily="18" charset="0"/>
                          <a:ea typeface="宋体" panose="02010600030101010101" pitchFamily="2" charset="-122"/>
                          <a:cs typeface="+mn-cs"/>
                        </a:rPr>
                        <a:t> is unclear given that </a:t>
                      </a:r>
                      <a:r>
                        <a:rPr lang="en-GB" sz="1000" kern="1200" dirty="0">
                          <a:solidFill>
                            <a:schemeClr val="tx1"/>
                          </a:solidFill>
                          <a:effectLst/>
                          <a:latin typeface="Times New Roman" panose="02020603050405020304" pitchFamily="18" charset="0"/>
                          <a:ea typeface="宋体" panose="02010600030101010101" pitchFamily="2" charset="-122"/>
                          <a:cs typeface="+mn-cs"/>
                        </a:rPr>
                        <a:t>some settings are not reported, e.g. traffic load </a:t>
                      </a:r>
                    </a:p>
                  </a:txBody>
                  <a:tcPr marL="16915" marR="1691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 xmlns:a16="http://schemas.microsoft.com/office/drawing/2014/main" val="2577798790"/>
                  </a:ext>
                </a:extLst>
              </a:tr>
            </a:tbl>
          </a:graphicData>
        </a:graphic>
      </p:graphicFrame>
      <p:sp>
        <p:nvSpPr>
          <p:cNvPr id="6" name="矩形 5"/>
          <p:cNvSpPr/>
          <p:nvPr/>
        </p:nvSpPr>
        <p:spPr>
          <a:xfrm>
            <a:off x="420120" y="6124824"/>
            <a:ext cx="4780476" cy="246221"/>
          </a:xfrm>
          <a:prstGeom prst="rect">
            <a:avLst/>
          </a:prstGeom>
        </p:spPr>
        <p:txBody>
          <a:bodyPr wrap="none">
            <a:spAutoFit/>
          </a:bodyPr>
          <a:lstStyle/>
          <a:p>
            <a:pPr hangingPunct="0">
              <a:spcAft>
                <a:spcPts val="900"/>
              </a:spcAft>
              <a:buNone/>
            </a:pPr>
            <a:r>
              <a:rPr lang="en-US" altLang="zh-CN" sz="1000" dirty="0">
                <a:latin typeface="Times New Roman" panose="02020603050405020304" pitchFamily="18" charset="0"/>
              </a:rPr>
              <a:t>[1] </a:t>
            </a:r>
            <a:r>
              <a:rPr lang="en-GB" altLang="zh-CN" sz="1000" dirty="0">
                <a:latin typeface="Times New Roman" panose="02020603050405020304" pitchFamily="18" charset="0"/>
              </a:rPr>
              <a:t>R1-2213007 , 3GPP TR 38.864 V0.5.0, Study on network energy savings for NR. </a:t>
            </a:r>
            <a:r>
              <a:rPr lang="en-GB" altLang="zh-CN" sz="800" dirty="0">
                <a:latin typeface="Times New Roman" panose="02020603050405020304" pitchFamily="18" charset="0"/>
              </a:rPr>
              <a:t> </a:t>
            </a:r>
            <a:endParaRPr lang="zh-CN" altLang="zh-CN" sz="1000" dirty="0">
              <a:latin typeface="Times New Roman" panose="02020603050405020304" pitchFamily="18" charset="0"/>
            </a:endParaRPr>
          </a:p>
        </p:txBody>
      </p:sp>
    </p:spTree>
    <p:extLst>
      <p:ext uri="{BB962C8B-B14F-4D97-AF65-F5344CB8AC3E}">
        <p14:creationId xmlns:p14="http://schemas.microsoft.com/office/powerpoint/2010/main" val="2288362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50641" y="783506"/>
            <a:ext cx="11603061" cy="5536014"/>
          </a:xfrm>
        </p:spPr>
        <p:txBody>
          <a:bodyPr/>
          <a:lstStyle/>
          <a:p>
            <a:pPr marL="0" lvl="1" indent="0" fontAlgn="base">
              <a:spcBef>
                <a:spcPts val="600"/>
              </a:spcBef>
              <a:buClr>
                <a:srgbClr val="000000"/>
              </a:buClr>
              <a:buNone/>
            </a:pPr>
            <a:r>
              <a:rPr lang="en-GB" altLang="zh-CN" sz="1800" u="sng" dirty="0">
                <a:latin typeface="Calibri" panose="020F0502020204030204" pitchFamily="34" charset="0"/>
                <a:ea typeface="+mn-ea"/>
                <a:cs typeface="Calibri" panose="020F0502020204030204" pitchFamily="34" charset="0"/>
              </a:rPr>
              <a:t>Core part</a:t>
            </a:r>
          </a:p>
          <a:p>
            <a:pPr marL="273050" lvl="1" indent="-273050" fontAlgn="base">
              <a:spcBef>
                <a:spcPts val="600"/>
              </a:spcBef>
              <a:buClr>
                <a:srgbClr val="000000"/>
              </a:buClr>
              <a:buFont typeface="Arial" panose="020B0604020202020204" pitchFamily="34" charset="0"/>
              <a:buChar char="•"/>
            </a:pPr>
            <a:r>
              <a:rPr lang="en-GB" altLang="zh-CN" sz="1800" dirty="0">
                <a:solidFill>
                  <a:srgbClr val="006699"/>
                </a:solidFill>
                <a:latin typeface="Calibri" panose="020F0502020204030204" pitchFamily="34" charset="0"/>
                <a:ea typeface="+mn-ea"/>
                <a:cs typeface="Calibri" panose="020F0502020204030204" pitchFamily="34" charset="0"/>
              </a:rPr>
              <a:t>Specify the following techniques in time and frequency domains</a:t>
            </a:r>
          </a:p>
          <a:p>
            <a:pPr marL="742950" lvl="1" indent="-285750" fontAlgn="base">
              <a:buFont typeface=".AppleSystemUIFont"/>
              <a:buChar char="–"/>
            </a:pPr>
            <a:r>
              <a:rPr lang="en-US" sz="1400" dirty="0">
                <a:latin typeface="Calibri" panose="020F0502020204030204" pitchFamily="34" charset="0"/>
                <a:ea typeface="+mn-ea"/>
                <a:cs typeface="Calibri" panose="020F0502020204030204" pitchFamily="34" charset="0"/>
              </a:rPr>
              <a:t>Necessary procedures to reduce the transmission of common channels/signals</a:t>
            </a:r>
            <a:endParaRPr lang="en-GB" altLang="zh-CN" sz="1400" dirty="0">
              <a:latin typeface="Calibri" panose="020F0502020204030204" pitchFamily="34" charset="0"/>
              <a:ea typeface="+mn-ea"/>
              <a:cs typeface="Calibri" panose="020F0502020204030204" pitchFamily="34" charset="0"/>
            </a:endParaRP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SSB-less SCell operation for inter-band CA where a UE measures SSB transmitted on </a:t>
            </a:r>
            <a:r>
              <a:rPr lang="en-GB" altLang="zh-CN" sz="1400" dirty="0" smtClean="0">
                <a:latin typeface="Calibri" panose="020F0502020204030204" pitchFamily="34" charset="0"/>
                <a:ea typeface="+mn-ea"/>
                <a:cs typeface="Calibri" panose="020F0502020204030204" pitchFamily="34" charset="0"/>
              </a:rPr>
              <a:t>PCell </a:t>
            </a:r>
            <a:r>
              <a:rPr lang="en-GB" altLang="zh-CN" sz="1400" dirty="0">
                <a:latin typeface="Calibri" panose="020F0502020204030204" pitchFamily="34" charset="0"/>
                <a:ea typeface="+mn-ea"/>
                <a:cs typeface="Calibri" panose="020F0502020204030204" pitchFamily="34" charset="0"/>
              </a:rPr>
              <a:t>or another SCell for an </a:t>
            </a:r>
            <a:r>
              <a:rPr lang="en-GB" altLang="zh-CN" sz="1400" dirty="0" err="1">
                <a:latin typeface="Calibri" panose="020F0502020204030204" pitchFamily="34" charset="0"/>
                <a:ea typeface="+mn-ea"/>
                <a:cs typeface="Calibri" panose="020F0502020204030204" pitchFamily="34" charset="0"/>
              </a:rPr>
              <a:t>SCell’s</a:t>
            </a:r>
            <a:r>
              <a:rPr lang="en-GB" altLang="zh-CN" sz="1400" dirty="0">
                <a:latin typeface="Calibri" panose="020F0502020204030204" pitchFamily="34" charset="0"/>
                <a:ea typeface="+mn-ea"/>
                <a:cs typeface="Calibri" panose="020F0502020204030204" pitchFamily="34" charset="0"/>
              </a:rPr>
              <a:t> time/frequency synchronization</a:t>
            </a:r>
            <a:r>
              <a:rPr lang="en-US" sz="1400" dirty="0">
                <a:latin typeface="Calibri" panose="020F0502020204030204" pitchFamily="34" charset="0"/>
                <a:ea typeface="+mn-ea"/>
                <a:cs typeface="Calibri" panose="020F0502020204030204" pitchFamily="34" charset="0"/>
              </a:rPr>
              <a:t> </a:t>
            </a:r>
            <a:r>
              <a:rPr lang="en-US" sz="1400" b="1" dirty="0">
                <a:latin typeface="Calibri" panose="020F0502020204030204" pitchFamily="34" charset="0"/>
                <a:ea typeface="+mn-ea"/>
                <a:cs typeface="Calibri" panose="020F0502020204030204" pitchFamily="34" charset="0"/>
              </a:rPr>
              <a:t>[RAN4-led]   </a:t>
            </a: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SIB1-less operation where a UE in either RRC_IDLE or RRC_INACTIVE obtains system information for a cell from another cell </a:t>
            </a:r>
            <a:r>
              <a:rPr lang="en-US" sz="1400" b="1" dirty="0">
                <a:latin typeface="Calibri" panose="020F0502020204030204" pitchFamily="34" charset="0"/>
                <a:cs typeface="Calibri" panose="020F0502020204030204" pitchFamily="34" charset="0"/>
              </a:rPr>
              <a:t>[RAN2-led]</a:t>
            </a:r>
            <a:endParaRPr lang="en-US" sz="1400" b="1" dirty="0">
              <a:latin typeface="Calibri" panose="020F0502020204030204" pitchFamily="34" charset="0"/>
              <a:ea typeface="+mn-ea"/>
              <a:cs typeface="Calibri" panose="020F0502020204030204" pitchFamily="34" charset="0"/>
            </a:endParaRP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On-demand SSB/SIB1 transmission triggered by UE </a:t>
            </a: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Simplified SSB without PBCH or with partial PBCH </a:t>
            </a:r>
          </a:p>
          <a:p>
            <a:pPr marL="1512422" lvl="2" indent="-285750" fontAlgn="base">
              <a:spcAft>
                <a:spcPts val="300"/>
              </a:spcAft>
              <a:buFont typeface=".AppleSystemUIFont"/>
              <a:buChar char="–"/>
            </a:pPr>
            <a:r>
              <a:rPr lang="en-US" sz="1400" dirty="0" smtClean="0">
                <a:latin typeface="Calibri" panose="020F0502020204030204" pitchFamily="34" charset="0"/>
                <a:ea typeface="+mn-ea"/>
                <a:cs typeface="Calibri" panose="020F0502020204030204" pitchFamily="34" charset="0"/>
              </a:rPr>
              <a:t>SSB </a:t>
            </a:r>
            <a:r>
              <a:rPr lang="en-US" sz="1400" dirty="0">
                <a:latin typeface="Calibri" panose="020F0502020204030204" pitchFamily="34" charset="0"/>
                <a:ea typeface="+mn-ea"/>
                <a:cs typeface="Calibri" panose="020F0502020204030204" pitchFamily="34" charset="0"/>
              </a:rPr>
              <a:t>transmission </a:t>
            </a:r>
            <a:r>
              <a:rPr lang="en-US" sz="1400" dirty="0" smtClean="0">
                <a:latin typeface="Calibri" panose="020F0502020204030204" pitchFamily="34" charset="0"/>
                <a:ea typeface="+mn-ea"/>
                <a:cs typeface="Calibri" panose="020F0502020204030204" pitchFamily="34" charset="0"/>
              </a:rPr>
              <a:t>periodicity </a:t>
            </a:r>
            <a:r>
              <a:rPr lang="en-GB" altLang="zh-CN" sz="1400" dirty="0">
                <a:latin typeface="Calibri" panose="020F0502020204030204" pitchFamily="34" charset="0"/>
                <a:ea typeface="+mn-ea"/>
                <a:cs typeface="Calibri" panose="020F0502020204030204" pitchFamily="34" charset="0"/>
              </a:rPr>
              <a:t>longer than 160 ms (up to 1280 ms)</a:t>
            </a:r>
            <a:r>
              <a:rPr lang="en-US" sz="1400" dirty="0">
                <a:latin typeface="Calibri" panose="020F0502020204030204" pitchFamily="34" charset="0"/>
                <a:ea typeface="+mn-ea"/>
                <a:cs typeface="Calibri" panose="020F0502020204030204" pitchFamily="34" charset="0"/>
              </a:rPr>
              <a:t> </a:t>
            </a:r>
            <a:r>
              <a:rPr lang="en-US" sz="1400" b="1" dirty="0" smtClean="0">
                <a:latin typeface="Calibri" panose="020F0502020204030204" pitchFamily="34" charset="0"/>
                <a:ea typeface="+mn-ea"/>
                <a:cs typeface="Calibri" panose="020F0502020204030204" pitchFamily="34" charset="0"/>
              </a:rPr>
              <a:t>[</a:t>
            </a:r>
            <a:r>
              <a:rPr lang="en-US" sz="1400" b="1" dirty="0">
                <a:latin typeface="Calibri" panose="020F0502020204030204" pitchFamily="34" charset="0"/>
                <a:cs typeface="Calibri" panose="020F0502020204030204" pitchFamily="34" charset="0"/>
              </a:rPr>
              <a:t>RAN2-led</a:t>
            </a:r>
            <a:r>
              <a:rPr lang="en-US" sz="1400" b="1" dirty="0" smtClean="0">
                <a:latin typeface="Calibri" panose="020F0502020204030204" pitchFamily="34" charset="0"/>
                <a:cs typeface="Calibri" panose="020F0502020204030204" pitchFamily="34" charset="0"/>
              </a:rPr>
              <a:t>]</a:t>
            </a:r>
          </a:p>
          <a:p>
            <a:pPr marL="1226672" lvl="2" indent="0" fontAlgn="base">
              <a:buNone/>
            </a:pPr>
            <a:r>
              <a:rPr lang="en-US" altLang="zh-CN" sz="1400" dirty="0">
                <a:latin typeface="Calibri" panose="020F0502020204030204" pitchFamily="34" charset="0"/>
                <a:ea typeface="+mn-ea"/>
                <a:cs typeface="Calibri" panose="020F0502020204030204" pitchFamily="34" charset="0"/>
              </a:rPr>
              <a:t>Note: No new UL channel/signal to be introduced</a:t>
            </a:r>
            <a:endParaRPr lang="en-US" sz="1400" dirty="0">
              <a:latin typeface="Calibri" panose="020F0502020204030204" pitchFamily="34" charset="0"/>
              <a:ea typeface="+mn-ea"/>
              <a:cs typeface="Calibri" panose="020F0502020204030204" pitchFamily="34" charset="0"/>
            </a:endParaRPr>
          </a:p>
          <a:p>
            <a:pPr marL="742950" lvl="1" indent="-285750" fontAlgn="base">
              <a:buFont typeface=".AppleSystemUIFont"/>
              <a:buChar char="–"/>
            </a:pPr>
            <a:r>
              <a:rPr lang="en-US" sz="1400" dirty="0">
                <a:latin typeface="Calibri" panose="020F0502020204030204" pitchFamily="34" charset="0"/>
                <a:ea typeface="+mn-ea"/>
                <a:cs typeface="Calibri" panose="020F0502020204030204" pitchFamily="34" charset="0"/>
              </a:rPr>
              <a:t>enhancement on DTX/DRX mechanism and related procedures, including the alignment of Cell DTX/DRX with UE DRX, inter-node information exchange on Cell DTX/DRX </a:t>
            </a:r>
            <a:r>
              <a:rPr lang="en-US" sz="1400" b="1" dirty="0">
                <a:latin typeface="Calibri" panose="020F0502020204030204" pitchFamily="34" charset="0"/>
                <a:ea typeface="+mn-ea"/>
                <a:cs typeface="Calibri" panose="020F0502020204030204" pitchFamily="34" charset="0"/>
              </a:rPr>
              <a:t>[RAN2-led]</a:t>
            </a:r>
            <a:endParaRPr lang="en-GB" altLang="zh-CN" sz="1400" b="1" dirty="0">
              <a:latin typeface="Calibri" panose="020F0502020204030204" pitchFamily="34" charset="0"/>
              <a:ea typeface="+mn-ea"/>
              <a:cs typeface="Calibri" panose="020F0502020204030204" pitchFamily="34" charset="0"/>
            </a:endParaRP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the following techniques in spatial and power domains </a:t>
            </a:r>
            <a:endParaRPr lang="zh-CN" altLang="zh-CN" sz="1800" dirty="0">
              <a:solidFill>
                <a:srgbClr val="006699"/>
              </a:solidFill>
              <a:latin typeface="Calibri" panose="020F0502020204030204" pitchFamily="34" charset="0"/>
              <a:ea typeface="+mn-ea"/>
              <a:cs typeface="Calibri" panose="020F0502020204030204" pitchFamily="34" charset="0"/>
            </a:endParaRPr>
          </a:p>
          <a:p>
            <a:pPr marL="742950" lvl="1"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Enhancements on CSI related procedures and signaling to enable efficient adaptation on spatial elements (e.g. number of active transceiver chains, number of active antenna panels, number of TRPs at gNB), including</a:t>
            </a: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CSI resource and/or CSI report (re)configurations via L1/L2 signaling, for the adaption of spatial elements</a:t>
            </a: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M</a:t>
            </a:r>
            <a:r>
              <a:rPr lang="en-US" sz="1400" dirty="0" smtClean="0">
                <a:latin typeface="Calibri" panose="020F0502020204030204" pitchFamily="34" charset="0"/>
                <a:ea typeface="+mn-ea"/>
                <a:cs typeface="Calibri" panose="020F0502020204030204" pitchFamily="34" charset="0"/>
              </a:rPr>
              <a:t>ultiple </a:t>
            </a:r>
            <a:r>
              <a:rPr lang="en-US" sz="1400" dirty="0">
                <a:latin typeface="Calibri" panose="020F0502020204030204" pitchFamily="34" charset="0"/>
                <a:ea typeface="+mn-ea"/>
                <a:cs typeface="Calibri" panose="020F0502020204030204" pitchFamily="34" charset="0"/>
              </a:rPr>
              <a:t>CSIs corresponding to different numbers of spatial elements in one CSI report</a:t>
            </a:r>
          </a:p>
          <a:p>
            <a:pPr marL="742950" lvl="1"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Enhancements for adaptation of power offset values between PDSCH and CSI-RS</a:t>
            </a:r>
          </a:p>
          <a:p>
            <a:pPr marL="1512422" lvl="2" indent="-285750" fontAlgn="base">
              <a:spcAft>
                <a:spcPts val="300"/>
              </a:spcAft>
              <a:buFont typeface=".AppleSystemUIFont"/>
              <a:buChar char="–"/>
            </a:pPr>
            <a:r>
              <a:rPr lang="en-US" sz="1400" dirty="0">
                <a:latin typeface="Calibri" panose="020F0502020204030204" pitchFamily="34" charset="0"/>
                <a:ea typeface="+mn-ea"/>
                <a:cs typeface="Calibri" panose="020F0502020204030204" pitchFamily="34" charset="0"/>
              </a:rPr>
              <a:t>L1 signaling for indication of power offset between PDSCH and CSI-RS</a:t>
            </a:r>
          </a:p>
          <a:p>
            <a:pPr marL="1512422" lvl="2" indent="-285750" fontAlgn="base">
              <a:buFont typeface=".AppleSystemUIFont"/>
              <a:buChar char="–"/>
            </a:pPr>
            <a:r>
              <a:rPr lang="en-US" sz="1400" dirty="0">
                <a:latin typeface="Calibri" panose="020F0502020204030204" pitchFamily="34" charset="0"/>
                <a:ea typeface="+mn-ea"/>
                <a:cs typeface="Calibri" panose="020F0502020204030204" pitchFamily="34" charset="0"/>
              </a:rPr>
              <a:t>M</a:t>
            </a:r>
            <a:r>
              <a:rPr lang="en-US" sz="1400" dirty="0" smtClean="0">
                <a:latin typeface="Calibri" panose="020F0502020204030204" pitchFamily="34" charset="0"/>
                <a:ea typeface="+mn-ea"/>
                <a:cs typeface="Calibri" panose="020F0502020204030204" pitchFamily="34" charset="0"/>
              </a:rPr>
              <a:t>ultiple </a:t>
            </a:r>
            <a:r>
              <a:rPr lang="en-US" sz="1400" dirty="0">
                <a:latin typeface="Calibri" panose="020F0502020204030204" pitchFamily="34" charset="0"/>
                <a:ea typeface="+mn-ea"/>
                <a:cs typeface="Calibri" panose="020F0502020204030204" pitchFamily="34" charset="0"/>
              </a:rPr>
              <a:t>CSIs corresponding to different power offset values between PDSCH and CSI-RS in one CSI report</a:t>
            </a:r>
          </a:p>
          <a:p>
            <a:pPr marL="422673" lvl="1" indent="-273050" fontAlgn="base">
              <a:spcBef>
                <a:spcPts val="600"/>
              </a:spcBef>
            </a:pPr>
            <a:endParaRPr lang="en-US" dirty="0">
              <a:solidFill>
                <a:srgbClr val="006699"/>
              </a:solidFill>
              <a:latin typeface="Calibri" panose="020F0502020204030204" pitchFamily="34" charset="0"/>
              <a:ea typeface="+mn-ea"/>
              <a:cs typeface="Calibri" panose="020F0502020204030204" pitchFamily="34" charset="0"/>
            </a:endParaRPr>
          </a:p>
          <a:p>
            <a:pPr marL="457200" lvl="1" indent="0" fontAlgn="base">
              <a:buNone/>
            </a:pPr>
            <a:endParaRPr lang="en-US" sz="1400" dirty="0">
              <a:latin typeface="Calibri" panose="020F0502020204030204" pitchFamily="34" charset="0"/>
              <a:ea typeface="+mn-ea"/>
              <a:cs typeface="Calibri" panose="020F0502020204030204" pitchFamily="34" charset="0"/>
            </a:endParaRPr>
          </a:p>
        </p:txBody>
      </p:sp>
      <p:sp>
        <p:nvSpPr>
          <p:cNvPr id="4" name="Subtitle 12">
            <a:extLst>
              <a:ext uri="{FF2B5EF4-FFF2-40B4-BE49-F238E27FC236}">
                <a16:creationId xmlns="" xmlns:a16="http://schemas.microsoft.com/office/drawing/2014/main" id="{90D37C7A-CCE3-0E4A-BD2E-081A329C46EC}"/>
              </a:ext>
            </a:extLst>
          </p:cNvPr>
          <p:cNvSpPr txBox="1">
            <a:spLocks/>
          </p:cNvSpPr>
          <p:nvPr/>
        </p:nvSpPr>
        <p:spPr>
          <a:xfrm>
            <a:off x="420120" y="178125"/>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Proposed Rel-18 NES WI objectives (1/2)</a:t>
            </a:r>
          </a:p>
        </p:txBody>
      </p:sp>
    </p:spTree>
    <p:extLst>
      <p:ext uri="{BB962C8B-B14F-4D97-AF65-F5344CB8AC3E}">
        <p14:creationId xmlns:p14="http://schemas.microsoft.com/office/powerpoint/2010/main" val="2573410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325703" y="937195"/>
            <a:ext cx="11197603" cy="5218981"/>
          </a:xfrm>
        </p:spPr>
        <p:txBody>
          <a:bodyPr/>
          <a:lstStyle/>
          <a:p>
            <a:pPr marL="273050" lvl="1" indent="-273050" fontAlgn="base">
              <a:spcBef>
                <a:spcPts val="600"/>
              </a:spcBef>
              <a:buClr>
                <a:srgbClr val="000000"/>
              </a:buClr>
              <a:buFont typeface="Arial" panose="020B0604020202020204" pitchFamily="34" charset="0"/>
              <a:buChar char="•"/>
            </a:pPr>
            <a:r>
              <a:rPr lang="en-US" altLang="zh-CN" sz="1800" dirty="0" smtClean="0">
                <a:solidFill>
                  <a:srgbClr val="006699"/>
                </a:solidFill>
                <a:latin typeface="Calibri" panose="020F0502020204030204" pitchFamily="34" charset="0"/>
                <a:ea typeface="+mn-ea"/>
                <a:cs typeface="Calibri" panose="020F0502020204030204" pitchFamily="34" charset="0"/>
              </a:rPr>
              <a:t>Mechanism(s) </a:t>
            </a:r>
            <a:r>
              <a:rPr lang="zh-CN" altLang="zh-CN" sz="1800" dirty="0" smtClean="0">
                <a:solidFill>
                  <a:srgbClr val="006699"/>
                </a:solidFill>
                <a:latin typeface="Calibri" panose="020F0502020204030204" pitchFamily="34" charset="0"/>
                <a:ea typeface="+mn-ea"/>
                <a:cs typeface="Calibri" panose="020F0502020204030204" pitchFamily="34" charset="0"/>
              </a:rPr>
              <a:t>to </a:t>
            </a:r>
            <a:r>
              <a:rPr lang="zh-CN" altLang="zh-CN" sz="1800" dirty="0">
                <a:solidFill>
                  <a:srgbClr val="006699"/>
                </a:solidFill>
                <a:latin typeface="Calibri" panose="020F0502020204030204" pitchFamily="34" charset="0"/>
                <a:ea typeface="+mn-ea"/>
                <a:cs typeface="Calibri" panose="020F0502020204030204" pitchFamily="34" charset="0"/>
              </a:rPr>
              <a:t>prevent legacy UEs camping on cells adopting the above </a:t>
            </a:r>
            <a:r>
              <a:rPr lang="zh-CN" altLang="zh-CN" sz="1800" dirty="0" smtClean="0">
                <a:solidFill>
                  <a:srgbClr val="006699"/>
                </a:solidFill>
                <a:latin typeface="Calibri" panose="020F0502020204030204" pitchFamily="34" charset="0"/>
                <a:ea typeface="+mn-ea"/>
                <a:cs typeface="Calibri" panose="020F0502020204030204" pitchFamily="34" charset="0"/>
              </a:rPr>
              <a:t>techniques</a:t>
            </a:r>
            <a:r>
              <a:rPr lang="en-US" altLang="zh-CN" sz="1800" smtClean="0">
                <a:solidFill>
                  <a:srgbClr val="006699"/>
                </a:solidFill>
                <a:latin typeface="Calibri" panose="020F0502020204030204" pitchFamily="34" charset="0"/>
                <a:ea typeface="+mn-ea"/>
                <a:cs typeface="Calibri" panose="020F0502020204030204" pitchFamily="34" charset="0"/>
              </a:rPr>
              <a:t>, </a:t>
            </a:r>
            <a:r>
              <a:rPr lang="en-US" altLang="zh-CN" sz="1800" dirty="0" smtClean="0">
                <a:solidFill>
                  <a:srgbClr val="006699"/>
                </a:solidFill>
                <a:latin typeface="Calibri" panose="020F0502020204030204" pitchFamily="34" charset="0"/>
                <a:ea typeface="+mn-ea"/>
                <a:cs typeface="Calibri" panose="020F0502020204030204" pitchFamily="34" charset="0"/>
              </a:rPr>
              <a:t>if necessary</a:t>
            </a:r>
            <a:r>
              <a:rPr lang="en-US" sz="1800" dirty="0" smtClean="0">
                <a:solidFill>
                  <a:srgbClr val="006699"/>
                </a:solidFill>
                <a:latin typeface="Calibri" panose="020F0502020204030204" pitchFamily="34" charset="0"/>
                <a:ea typeface="+mn-ea"/>
                <a:cs typeface="Calibri" panose="020F0502020204030204" pitchFamily="34" charset="0"/>
              </a:rPr>
              <a:t> </a:t>
            </a:r>
            <a:r>
              <a:rPr lang="en-US" sz="1800" dirty="0">
                <a:solidFill>
                  <a:srgbClr val="006699"/>
                </a:solidFill>
                <a:latin typeface="Calibri" panose="020F0502020204030204" pitchFamily="34" charset="0"/>
                <a:ea typeface="+mn-ea"/>
                <a:cs typeface="Calibri" panose="020F0502020204030204" pitchFamily="34" charset="0"/>
              </a:rPr>
              <a:t>[RAN2] </a:t>
            </a: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if necessary, inter-node beam activation and paging enhancements </a:t>
            </a:r>
            <a:r>
              <a:rPr lang="en-US" sz="1800" dirty="0">
                <a:solidFill>
                  <a:srgbClr val="006699"/>
                </a:solidFill>
                <a:latin typeface="Calibri" panose="020F0502020204030204" pitchFamily="34" charset="0"/>
                <a:cs typeface="Calibri" panose="020F0502020204030204" pitchFamily="34" charset="0"/>
              </a:rPr>
              <a:t>[RAN3]</a:t>
            </a:r>
            <a:endParaRPr lang="en-US" sz="1800" dirty="0">
              <a:solidFill>
                <a:srgbClr val="006699"/>
              </a:solidFill>
              <a:latin typeface="Calibri" panose="020F0502020204030204" pitchFamily="34" charset="0"/>
              <a:ea typeface="+mn-ea"/>
              <a:cs typeface="Calibri" panose="020F0502020204030204" pitchFamily="34" charset="0"/>
            </a:endParaRP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the corresponding RRM/RF core </a:t>
            </a:r>
            <a:r>
              <a:rPr lang="en-US" sz="1800" dirty="0" smtClean="0">
                <a:solidFill>
                  <a:srgbClr val="006699"/>
                </a:solidFill>
                <a:latin typeface="Calibri" panose="020F0502020204030204" pitchFamily="34" charset="0"/>
                <a:ea typeface="+mn-ea"/>
                <a:cs typeface="Calibri" panose="020F0502020204030204" pitchFamily="34" charset="0"/>
              </a:rPr>
              <a:t>requirements, if necessary, </a:t>
            </a:r>
            <a:r>
              <a:rPr lang="en-US" sz="1800" dirty="0">
                <a:solidFill>
                  <a:srgbClr val="006699"/>
                </a:solidFill>
                <a:latin typeface="Calibri" panose="020F0502020204030204" pitchFamily="34" charset="0"/>
                <a:ea typeface="+mn-ea"/>
                <a:cs typeface="Calibri" panose="020F0502020204030204" pitchFamily="34" charset="0"/>
              </a:rPr>
              <a:t>for the above features [RAN4]</a:t>
            </a:r>
          </a:p>
          <a:p>
            <a:pPr marL="273050" lvl="1" indent="-273050" fontAlgn="base">
              <a:spcBef>
                <a:spcPts val="600"/>
              </a:spcBef>
              <a:buClr>
                <a:srgbClr val="000000"/>
              </a:buClr>
              <a:buFont typeface="Arial" panose="020B0604020202020204" pitchFamily="34" charset="0"/>
              <a:buChar char="•"/>
            </a:pPr>
            <a:endParaRPr lang="en-US" sz="1800" dirty="0">
              <a:solidFill>
                <a:srgbClr val="006699"/>
              </a:solidFill>
              <a:latin typeface="Calibri" panose="020F0502020204030204" pitchFamily="34" charset="0"/>
              <a:ea typeface="+mn-ea"/>
              <a:cs typeface="Calibri" panose="020F0502020204030204" pitchFamily="34" charset="0"/>
            </a:endParaRPr>
          </a:p>
          <a:p>
            <a:pPr marL="0" lvl="1" indent="0" fontAlgn="base">
              <a:spcBef>
                <a:spcPts val="600"/>
              </a:spcBef>
              <a:buClr>
                <a:srgbClr val="000000"/>
              </a:buClr>
              <a:buNone/>
            </a:pPr>
            <a:r>
              <a:rPr lang="en-US" sz="1800" u="sng" dirty="0">
                <a:latin typeface="Calibri" panose="020F0502020204030204" pitchFamily="34" charset="0"/>
                <a:ea typeface="+mn-ea"/>
                <a:cs typeface="Calibri" panose="020F0502020204030204" pitchFamily="34" charset="0"/>
              </a:rPr>
              <a:t>Performance part </a:t>
            </a:r>
            <a:r>
              <a:rPr lang="en-US" sz="1800" dirty="0">
                <a:solidFill>
                  <a:srgbClr val="006699"/>
                </a:solidFill>
                <a:latin typeface="Calibri" panose="020F0502020204030204" pitchFamily="34" charset="0"/>
                <a:cs typeface="Calibri" panose="020F0502020204030204" pitchFamily="34" charset="0"/>
              </a:rPr>
              <a:t>[RAN4]</a:t>
            </a:r>
            <a:endParaRPr lang="en-US" sz="1800" u="sng" dirty="0">
              <a:latin typeface="Calibri" panose="020F0502020204030204" pitchFamily="34" charset="0"/>
              <a:ea typeface="+mn-ea"/>
              <a:cs typeface="Calibri" panose="020F0502020204030204" pitchFamily="34" charset="0"/>
            </a:endParaRP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corresponding RRM performance requirements and test cases for the network energy saving techniques</a:t>
            </a: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the necessary demodulation performance and CSI reporting requirements</a:t>
            </a:r>
          </a:p>
          <a:p>
            <a:pPr marL="273050" lvl="1" indent="-273050" fontAlgn="base">
              <a:spcBef>
                <a:spcPts val="600"/>
              </a:spcBef>
              <a:buClr>
                <a:srgbClr val="000000"/>
              </a:buClr>
              <a:buFont typeface="Arial" panose="020B0604020202020204" pitchFamily="34" charset="0"/>
              <a:buChar char="•"/>
            </a:pPr>
            <a:r>
              <a:rPr lang="en-US" sz="1800" dirty="0">
                <a:solidFill>
                  <a:srgbClr val="006699"/>
                </a:solidFill>
                <a:latin typeface="Calibri" panose="020F0502020204030204" pitchFamily="34" charset="0"/>
                <a:ea typeface="+mn-ea"/>
                <a:cs typeface="Calibri" panose="020F0502020204030204" pitchFamily="34" charset="0"/>
              </a:rPr>
              <a:t>Specify the necessary BS conformance </a:t>
            </a:r>
            <a:r>
              <a:rPr lang="en-US" sz="1800" dirty="0" smtClean="0">
                <a:solidFill>
                  <a:srgbClr val="006699"/>
                </a:solidFill>
                <a:latin typeface="Calibri" panose="020F0502020204030204" pitchFamily="34" charset="0"/>
                <a:ea typeface="+mn-ea"/>
                <a:cs typeface="Calibri" panose="020F0502020204030204" pitchFamily="34" charset="0"/>
              </a:rPr>
              <a:t>tests, if necessary</a:t>
            </a:r>
            <a:endParaRPr lang="en-US" dirty="0">
              <a:solidFill>
                <a:srgbClr val="006699"/>
              </a:solidFill>
              <a:latin typeface="Calibri" panose="020F0502020204030204" pitchFamily="34" charset="0"/>
              <a:ea typeface="+mn-ea"/>
              <a:cs typeface="Calibri" panose="020F0502020204030204" pitchFamily="34" charset="0"/>
            </a:endParaRPr>
          </a:p>
          <a:p>
            <a:pPr marL="457200" lvl="1" indent="0" fontAlgn="base">
              <a:buNone/>
            </a:pPr>
            <a:endParaRPr lang="en-US" sz="1400" dirty="0">
              <a:latin typeface="Calibri" panose="020F0502020204030204" pitchFamily="34" charset="0"/>
              <a:ea typeface="+mn-ea"/>
              <a:cs typeface="Calibri" panose="020F0502020204030204" pitchFamily="34" charset="0"/>
            </a:endParaRPr>
          </a:p>
        </p:txBody>
      </p:sp>
      <p:sp>
        <p:nvSpPr>
          <p:cNvPr id="4" name="Subtitle 12">
            <a:extLst>
              <a:ext uri="{FF2B5EF4-FFF2-40B4-BE49-F238E27FC236}">
                <a16:creationId xmlns="" xmlns:a16="http://schemas.microsoft.com/office/drawing/2014/main" id="{90D37C7A-CCE3-0E4A-BD2E-081A329C46EC}"/>
              </a:ext>
            </a:extLst>
          </p:cNvPr>
          <p:cNvSpPr txBox="1">
            <a:spLocks/>
          </p:cNvSpPr>
          <p:nvPr/>
        </p:nvSpPr>
        <p:spPr>
          <a:xfrm>
            <a:off x="420120" y="157805"/>
            <a:ext cx="10739242" cy="524101"/>
          </a:xfrm>
          <a:prstGeom prst="rect">
            <a:avLst/>
          </a:prstGeom>
        </p:spPr>
        <p:txBody>
          <a:bodyPr lIns="0" tIns="0" rIns="0" bIns="0" anchor="t">
            <a:normAutofit/>
          </a:bodyPr>
          <a:lstStyle>
            <a:lvl1pPr marL="0" indent="0" algn="l" defTabSz="1187798" rtl="0" eaLnBrk="1" latinLnBrk="0" hangingPunct="1">
              <a:lnSpc>
                <a:spcPts val="3430"/>
              </a:lnSpc>
              <a:spcBef>
                <a:spcPts val="0"/>
              </a:spcBef>
              <a:buFont typeface="Arial" panose="020B0604020202020204" pitchFamily="34" charset="0"/>
              <a:buNone/>
              <a:defRPr sz="3200" kern="1200" baseline="0">
                <a:solidFill>
                  <a:schemeClr val="tx1"/>
                </a:solidFill>
                <a:latin typeface="Microsoft YaHei" panose="020B0503020204020204" pitchFamily="34" charset="-122"/>
                <a:ea typeface="Microsoft YaHei" panose="020B0503020204020204" pitchFamily="34" charset="-122"/>
                <a:cs typeface="+mn-cs"/>
              </a:defRPr>
            </a:lvl1pPr>
            <a:lvl2pPr marL="593900" indent="0" algn="ctr"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2pPr>
            <a:lvl3pPr marL="1187798" indent="0" algn="ctr"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3pPr>
            <a:lvl4pPr marL="1781699"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4pPr>
            <a:lvl5pPr marL="2375598"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5pPr>
            <a:lvl6pPr marL="29694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6pPr>
            <a:lvl7pPr marL="3563396"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7pPr>
            <a:lvl8pPr marL="4157297"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8pPr>
            <a:lvl9pPr marL="4751195" indent="0" algn="ctr" defTabSz="1187798" rtl="0" eaLnBrk="1" latinLnBrk="0" hangingPunct="1">
              <a:lnSpc>
                <a:spcPct val="90000"/>
              </a:lnSpc>
              <a:spcBef>
                <a:spcPts val="650"/>
              </a:spcBef>
              <a:buFont typeface="Arial" panose="020B0604020202020204" pitchFamily="34" charset="0"/>
              <a:buNone/>
              <a:defRPr sz="2079" kern="1200">
                <a:solidFill>
                  <a:schemeClr val="tx1"/>
                </a:solidFill>
                <a:latin typeface="+mn-lt"/>
                <a:ea typeface="+mn-ea"/>
                <a:cs typeface="+mn-cs"/>
              </a:defRPr>
            </a:lvl9pPr>
          </a:lstStyle>
          <a:p>
            <a:pPr>
              <a:spcBef>
                <a:spcPct val="0"/>
              </a:spcBef>
            </a:pPr>
            <a:r>
              <a:rPr lang="en-US" sz="2800" dirty="0">
                <a:solidFill>
                  <a:srgbClr val="990000"/>
                </a:solidFill>
                <a:latin typeface="Arial" pitchFamily="34" charset="0"/>
                <a:ea typeface="+mj-ea"/>
                <a:cs typeface="Arial" pitchFamily="34" charset="0"/>
              </a:rPr>
              <a:t>Proposed Rel-18 NES WI objectives (2/2)</a:t>
            </a:r>
          </a:p>
        </p:txBody>
      </p:sp>
      <p:graphicFrame>
        <p:nvGraphicFramePr>
          <p:cNvPr id="6" name="表格 5"/>
          <p:cNvGraphicFramePr>
            <a:graphicFrameLocks noGrp="1"/>
          </p:cNvGraphicFramePr>
          <p:nvPr>
            <p:extLst>
              <p:ext uri="{D42A27DB-BD31-4B8C-83A1-F6EECF244321}">
                <p14:modId xmlns:p14="http://schemas.microsoft.com/office/powerpoint/2010/main" val="1451107079"/>
              </p:ext>
            </p:extLst>
          </p:nvPr>
        </p:nvGraphicFramePr>
        <p:xfrm>
          <a:off x="420120" y="4836133"/>
          <a:ext cx="10518784" cy="997361"/>
        </p:xfrm>
        <a:graphic>
          <a:graphicData uri="http://schemas.openxmlformats.org/drawingml/2006/table">
            <a:tbl>
              <a:tblPr/>
              <a:tblGrid>
                <a:gridCol w="309376">
                  <a:extLst>
                    <a:ext uri="{9D8B030D-6E8A-4147-A177-3AD203B41FA5}">
                      <a16:colId xmlns="" xmlns:a16="http://schemas.microsoft.com/office/drawing/2014/main" val="20000"/>
                    </a:ext>
                  </a:extLst>
                </a:gridCol>
                <a:gridCol w="309376">
                  <a:extLst>
                    <a:ext uri="{9D8B030D-6E8A-4147-A177-3AD203B41FA5}">
                      <a16:colId xmlns="" xmlns:a16="http://schemas.microsoft.com/office/drawing/2014/main" val="20001"/>
                    </a:ext>
                  </a:extLst>
                </a:gridCol>
                <a:gridCol w="309376">
                  <a:extLst>
                    <a:ext uri="{9D8B030D-6E8A-4147-A177-3AD203B41FA5}">
                      <a16:colId xmlns="" xmlns:a16="http://schemas.microsoft.com/office/drawing/2014/main" val="20002"/>
                    </a:ext>
                  </a:extLst>
                </a:gridCol>
                <a:gridCol w="309376">
                  <a:extLst>
                    <a:ext uri="{9D8B030D-6E8A-4147-A177-3AD203B41FA5}">
                      <a16:colId xmlns="" xmlns:a16="http://schemas.microsoft.com/office/drawing/2014/main" val="20003"/>
                    </a:ext>
                  </a:extLst>
                </a:gridCol>
                <a:gridCol w="309376">
                  <a:extLst>
                    <a:ext uri="{9D8B030D-6E8A-4147-A177-3AD203B41FA5}">
                      <a16:colId xmlns="" xmlns:a16="http://schemas.microsoft.com/office/drawing/2014/main" val="20004"/>
                    </a:ext>
                  </a:extLst>
                </a:gridCol>
                <a:gridCol w="309376">
                  <a:extLst>
                    <a:ext uri="{9D8B030D-6E8A-4147-A177-3AD203B41FA5}">
                      <a16:colId xmlns="" xmlns:a16="http://schemas.microsoft.com/office/drawing/2014/main" val="20005"/>
                    </a:ext>
                  </a:extLst>
                </a:gridCol>
                <a:gridCol w="309376">
                  <a:extLst>
                    <a:ext uri="{9D8B030D-6E8A-4147-A177-3AD203B41FA5}">
                      <a16:colId xmlns="" xmlns:a16="http://schemas.microsoft.com/office/drawing/2014/main" val="20006"/>
                    </a:ext>
                  </a:extLst>
                </a:gridCol>
                <a:gridCol w="309376">
                  <a:extLst>
                    <a:ext uri="{9D8B030D-6E8A-4147-A177-3AD203B41FA5}">
                      <a16:colId xmlns="" xmlns:a16="http://schemas.microsoft.com/office/drawing/2014/main" val="20007"/>
                    </a:ext>
                  </a:extLst>
                </a:gridCol>
                <a:gridCol w="309376">
                  <a:extLst>
                    <a:ext uri="{9D8B030D-6E8A-4147-A177-3AD203B41FA5}">
                      <a16:colId xmlns="" xmlns:a16="http://schemas.microsoft.com/office/drawing/2014/main" val="20008"/>
                    </a:ext>
                  </a:extLst>
                </a:gridCol>
                <a:gridCol w="309376">
                  <a:extLst>
                    <a:ext uri="{9D8B030D-6E8A-4147-A177-3AD203B41FA5}">
                      <a16:colId xmlns="" xmlns:a16="http://schemas.microsoft.com/office/drawing/2014/main" val="20009"/>
                    </a:ext>
                  </a:extLst>
                </a:gridCol>
                <a:gridCol w="309376">
                  <a:extLst>
                    <a:ext uri="{9D8B030D-6E8A-4147-A177-3AD203B41FA5}">
                      <a16:colId xmlns="" xmlns:a16="http://schemas.microsoft.com/office/drawing/2014/main" val="20010"/>
                    </a:ext>
                  </a:extLst>
                </a:gridCol>
                <a:gridCol w="309376">
                  <a:extLst>
                    <a:ext uri="{9D8B030D-6E8A-4147-A177-3AD203B41FA5}">
                      <a16:colId xmlns="" xmlns:a16="http://schemas.microsoft.com/office/drawing/2014/main" val="20011"/>
                    </a:ext>
                  </a:extLst>
                </a:gridCol>
                <a:gridCol w="309376">
                  <a:extLst>
                    <a:ext uri="{9D8B030D-6E8A-4147-A177-3AD203B41FA5}">
                      <a16:colId xmlns="" xmlns:a16="http://schemas.microsoft.com/office/drawing/2014/main" val="20012"/>
                    </a:ext>
                  </a:extLst>
                </a:gridCol>
                <a:gridCol w="309376">
                  <a:extLst>
                    <a:ext uri="{9D8B030D-6E8A-4147-A177-3AD203B41FA5}">
                      <a16:colId xmlns="" xmlns:a16="http://schemas.microsoft.com/office/drawing/2014/main" val="20013"/>
                    </a:ext>
                  </a:extLst>
                </a:gridCol>
                <a:gridCol w="309376">
                  <a:extLst>
                    <a:ext uri="{9D8B030D-6E8A-4147-A177-3AD203B41FA5}">
                      <a16:colId xmlns="" xmlns:a16="http://schemas.microsoft.com/office/drawing/2014/main" val="20014"/>
                    </a:ext>
                  </a:extLst>
                </a:gridCol>
                <a:gridCol w="309376">
                  <a:extLst>
                    <a:ext uri="{9D8B030D-6E8A-4147-A177-3AD203B41FA5}">
                      <a16:colId xmlns="" xmlns:a16="http://schemas.microsoft.com/office/drawing/2014/main" val="20015"/>
                    </a:ext>
                  </a:extLst>
                </a:gridCol>
                <a:gridCol w="309376">
                  <a:extLst>
                    <a:ext uri="{9D8B030D-6E8A-4147-A177-3AD203B41FA5}">
                      <a16:colId xmlns="" xmlns:a16="http://schemas.microsoft.com/office/drawing/2014/main" val="20016"/>
                    </a:ext>
                  </a:extLst>
                </a:gridCol>
                <a:gridCol w="309376">
                  <a:extLst>
                    <a:ext uri="{9D8B030D-6E8A-4147-A177-3AD203B41FA5}">
                      <a16:colId xmlns="" xmlns:a16="http://schemas.microsoft.com/office/drawing/2014/main" val="20017"/>
                    </a:ext>
                  </a:extLst>
                </a:gridCol>
                <a:gridCol w="309376">
                  <a:extLst>
                    <a:ext uri="{9D8B030D-6E8A-4147-A177-3AD203B41FA5}">
                      <a16:colId xmlns="" xmlns:a16="http://schemas.microsoft.com/office/drawing/2014/main" val="20018"/>
                    </a:ext>
                  </a:extLst>
                </a:gridCol>
                <a:gridCol w="309376">
                  <a:extLst>
                    <a:ext uri="{9D8B030D-6E8A-4147-A177-3AD203B41FA5}">
                      <a16:colId xmlns="" xmlns:a16="http://schemas.microsoft.com/office/drawing/2014/main" val="20019"/>
                    </a:ext>
                  </a:extLst>
                </a:gridCol>
                <a:gridCol w="309376">
                  <a:extLst>
                    <a:ext uri="{9D8B030D-6E8A-4147-A177-3AD203B41FA5}">
                      <a16:colId xmlns="" xmlns:a16="http://schemas.microsoft.com/office/drawing/2014/main" val="20020"/>
                    </a:ext>
                  </a:extLst>
                </a:gridCol>
                <a:gridCol w="309376">
                  <a:extLst>
                    <a:ext uri="{9D8B030D-6E8A-4147-A177-3AD203B41FA5}">
                      <a16:colId xmlns="" xmlns:a16="http://schemas.microsoft.com/office/drawing/2014/main" val="20021"/>
                    </a:ext>
                  </a:extLst>
                </a:gridCol>
                <a:gridCol w="309376">
                  <a:extLst>
                    <a:ext uri="{9D8B030D-6E8A-4147-A177-3AD203B41FA5}">
                      <a16:colId xmlns="" xmlns:a16="http://schemas.microsoft.com/office/drawing/2014/main" val="20022"/>
                    </a:ext>
                  </a:extLst>
                </a:gridCol>
                <a:gridCol w="309376">
                  <a:extLst>
                    <a:ext uri="{9D8B030D-6E8A-4147-A177-3AD203B41FA5}">
                      <a16:colId xmlns="" xmlns:a16="http://schemas.microsoft.com/office/drawing/2014/main" val="20023"/>
                    </a:ext>
                  </a:extLst>
                </a:gridCol>
                <a:gridCol w="309376">
                  <a:extLst>
                    <a:ext uri="{9D8B030D-6E8A-4147-A177-3AD203B41FA5}">
                      <a16:colId xmlns="" xmlns:a16="http://schemas.microsoft.com/office/drawing/2014/main" val="20024"/>
                    </a:ext>
                  </a:extLst>
                </a:gridCol>
                <a:gridCol w="309376">
                  <a:extLst>
                    <a:ext uri="{9D8B030D-6E8A-4147-A177-3AD203B41FA5}">
                      <a16:colId xmlns="" xmlns:a16="http://schemas.microsoft.com/office/drawing/2014/main" val="20025"/>
                    </a:ext>
                  </a:extLst>
                </a:gridCol>
                <a:gridCol w="309376">
                  <a:extLst>
                    <a:ext uri="{9D8B030D-6E8A-4147-A177-3AD203B41FA5}">
                      <a16:colId xmlns="" xmlns:a16="http://schemas.microsoft.com/office/drawing/2014/main" val="20026"/>
                    </a:ext>
                  </a:extLst>
                </a:gridCol>
                <a:gridCol w="309376">
                  <a:extLst>
                    <a:ext uri="{9D8B030D-6E8A-4147-A177-3AD203B41FA5}">
                      <a16:colId xmlns="" xmlns:a16="http://schemas.microsoft.com/office/drawing/2014/main" val="20027"/>
                    </a:ext>
                  </a:extLst>
                </a:gridCol>
                <a:gridCol w="309376">
                  <a:extLst>
                    <a:ext uri="{9D8B030D-6E8A-4147-A177-3AD203B41FA5}">
                      <a16:colId xmlns="" xmlns:a16="http://schemas.microsoft.com/office/drawing/2014/main" val="20028"/>
                    </a:ext>
                  </a:extLst>
                </a:gridCol>
                <a:gridCol w="309376">
                  <a:extLst>
                    <a:ext uri="{9D8B030D-6E8A-4147-A177-3AD203B41FA5}">
                      <a16:colId xmlns="" xmlns:a16="http://schemas.microsoft.com/office/drawing/2014/main" val="20029"/>
                    </a:ext>
                  </a:extLst>
                </a:gridCol>
                <a:gridCol w="309376">
                  <a:extLst>
                    <a:ext uri="{9D8B030D-6E8A-4147-A177-3AD203B41FA5}">
                      <a16:colId xmlns="" xmlns:a16="http://schemas.microsoft.com/office/drawing/2014/main" val="20030"/>
                    </a:ext>
                  </a:extLst>
                </a:gridCol>
                <a:gridCol w="309376">
                  <a:extLst>
                    <a:ext uri="{9D8B030D-6E8A-4147-A177-3AD203B41FA5}">
                      <a16:colId xmlns="" xmlns:a16="http://schemas.microsoft.com/office/drawing/2014/main" val="20031"/>
                    </a:ext>
                  </a:extLst>
                </a:gridCol>
                <a:gridCol w="309376">
                  <a:extLst>
                    <a:ext uri="{9D8B030D-6E8A-4147-A177-3AD203B41FA5}">
                      <a16:colId xmlns="" xmlns:a16="http://schemas.microsoft.com/office/drawing/2014/main" val="20032"/>
                    </a:ext>
                  </a:extLst>
                </a:gridCol>
                <a:gridCol w="309376">
                  <a:extLst>
                    <a:ext uri="{9D8B030D-6E8A-4147-A177-3AD203B41FA5}">
                      <a16:colId xmlns="" xmlns:a16="http://schemas.microsoft.com/office/drawing/2014/main" val="20033"/>
                    </a:ext>
                  </a:extLst>
                </a:gridCol>
              </a:tblGrid>
              <a:tr h="290040">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RAN</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RAN</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RAN</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R4RF</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R4RD</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RAN</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 xmlns:a16="http://schemas.microsoft.com/office/drawing/2014/main" val="10000"/>
                  </a:ext>
                </a:extLst>
              </a:tr>
              <a:tr h="290040">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119</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106</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106</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99</a:t>
                      </a:r>
                      <a:br>
                        <a:rPr lang="en-US" sz="900" b="0" i="0" u="none" strike="noStrike">
                          <a:solidFill>
                            <a:srgbClr val="000000"/>
                          </a:solidFill>
                          <a:effectLst/>
                          <a:latin typeface="Arial" panose="020B0604020202020204" pitchFamily="34" charset="0"/>
                          <a:ea typeface="맑은 고딕" panose="020B0503020000020004" pitchFamily="34" charset="-127"/>
                        </a:rPr>
                      </a:br>
                      <a:r>
                        <a:rPr lang="en-US" sz="900" b="0" i="0" u="none" strike="noStrike">
                          <a:solidFill>
                            <a:srgbClr val="000000"/>
                          </a:solidFill>
                          <a:effectLst/>
                          <a:latin typeface="Arial" panose="020B0604020202020204" pitchFamily="34" charset="0"/>
                          <a:ea typeface="맑은 고딕" panose="020B0503020000020004" pitchFamily="34" charset="-127"/>
                        </a:rPr>
                        <a:t>Mar.23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112bis</a:t>
                      </a:r>
                      <a:r>
                        <a:rPr lang="en-US" altLang="zh-CN" sz="900" b="0" i="0" u="none" strike="noStrike" dirty="0">
                          <a:solidFill>
                            <a:srgbClr val="000000"/>
                          </a:solidFill>
                          <a:effectLst/>
                          <a:latin typeface="Arial" panose="020B0604020202020204" pitchFamily="34" charset="0"/>
                          <a:ea typeface="맑은 고딕" panose="020B0503020000020004" pitchFamily="34" charset="-127"/>
                        </a:rPr>
                        <a:t>-e</a:t>
                      </a:r>
                      <a:endParaRPr 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121bis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119bis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106bis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106bis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120</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107</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107</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100</a:t>
                      </a:r>
                      <a:br>
                        <a:rPr lang="en-US" sz="900" b="0" i="0" u="none" strike="noStrike">
                          <a:solidFill>
                            <a:srgbClr val="000000"/>
                          </a:solidFill>
                          <a:effectLst/>
                          <a:latin typeface="Arial" panose="020B0604020202020204" pitchFamily="34" charset="0"/>
                          <a:ea typeface="맑은 고딕" panose="020B0503020000020004" pitchFamily="34" charset="-127"/>
                        </a:rPr>
                      </a:br>
                      <a:r>
                        <a:rPr lang="en-US" sz="900" b="0" i="0" u="none" strike="noStrike">
                          <a:solidFill>
                            <a:srgbClr val="000000"/>
                          </a:solidFill>
                          <a:effectLst/>
                          <a:latin typeface="Arial" panose="020B0604020202020204" pitchFamily="34" charset="0"/>
                          <a:ea typeface="맑은 고딕" panose="020B0503020000020004" pitchFamily="34" charset="-127"/>
                        </a:rPr>
                        <a:t>Jun.23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114</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108</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108</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101</a:t>
                      </a:r>
                      <a:br>
                        <a:rPr lang="en-US" sz="900" b="0" i="0" u="none" strike="noStrike">
                          <a:solidFill>
                            <a:srgbClr val="000000"/>
                          </a:solidFill>
                          <a:effectLst/>
                          <a:latin typeface="Arial" panose="020B0604020202020204" pitchFamily="34" charset="0"/>
                          <a:ea typeface="맑은 고딕" panose="020B0503020000020004" pitchFamily="34" charset="-127"/>
                        </a:rPr>
                      </a:br>
                      <a:r>
                        <a:rPr lang="en-US" sz="900" b="0" i="0" u="none" strike="noStrike">
                          <a:solidFill>
                            <a:srgbClr val="000000"/>
                          </a:solidFill>
                          <a:effectLst/>
                          <a:latin typeface="Arial" panose="020B0604020202020204" pitchFamily="34" charset="0"/>
                          <a:ea typeface="맑은 고딕" panose="020B0503020000020004" pitchFamily="34" charset="-127"/>
                        </a:rPr>
                        <a:t>Sep.23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114bis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123bis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121bis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108bis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108bis</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115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124</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122</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109</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109</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102</a:t>
                      </a:r>
                      <a:br>
                        <a:rPr lang="en-US" sz="900" b="0" i="0" u="none" strike="noStrike">
                          <a:solidFill>
                            <a:srgbClr val="000000"/>
                          </a:solidFill>
                          <a:effectLst/>
                          <a:latin typeface="Arial" panose="020B0604020202020204" pitchFamily="34" charset="0"/>
                          <a:ea typeface="맑은 고딕" panose="020B0503020000020004" pitchFamily="34" charset="-127"/>
                        </a:rPr>
                      </a:br>
                      <a:r>
                        <a:rPr lang="en-US" sz="900" b="0" i="0" u="none" strike="noStrike">
                          <a:solidFill>
                            <a:srgbClr val="000000"/>
                          </a:solidFill>
                          <a:effectLst/>
                          <a:latin typeface="Arial" panose="020B0604020202020204" pitchFamily="34" charset="0"/>
                          <a:ea typeface="맑은 고딕" panose="020B0503020000020004" pitchFamily="34" charset="-127"/>
                        </a:rPr>
                        <a:t>Dec.23</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 xmlns:a16="http://schemas.microsoft.com/office/drawing/2014/main" val="10001"/>
                  </a:ext>
                </a:extLst>
              </a:tr>
              <a:tr h="290040">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dirty="0" smtClean="0">
                          <a:solidFill>
                            <a:srgbClr val="000000"/>
                          </a:solidFill>
                          <a:effectLst/>
                          <a:latin typeface="Arial" panose="020B0604020202020204" pitchFamily="34" charset="0"/>
                          <a:ea typeface="맑은 고딕" panose="020B0503020000020004" pitchFamily="34" charset="-127"/>
                        </a:rPr>
                        <a:t>2</a:t>
                      </a:r>
                      <a:endParaRPr 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0.25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0.25 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a:t>
                      </a:r>
                      <a:r>
                        <a:rPr lang="en-US" sz="900" b="0" i="0" u="none" strike="noStrike" dirty="0" smtClean="0">
                          <a:solidFill>
                            <a:srgbClr val="000000"/>
                          </a:solidFill>
                          <a:effectLst/>
                          <a:latin typeface="Arial" panose="020B0604020202020204" pitchFamily="34" charset="0"/>
                          <a:ea typeface="맑은 고딕" panose="020B0503020000020004" pitchFamily="34" charset="-127"/>
                        </a:rPr>
                        <a:t>2</a:t>
                      </a:r>
                      <a:endParaRPr 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0.5 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a:t>
                      </a:r>
                      <a:r>
                        <a:rPr lang="en-US" sz="900" b="0" i="0" u="none" strike="noStrike" dirty="0" smtClean="0">
                          <a:solidFill>
                            <a:srgbClr val="000000"/>
                          </a:solidFill>
                          <a:effectLst/>
                          <a:latin typeface="Arial" panose="020B0604020202020204" pitchFamily="34" charset="0"/>
                          <a:ea typeface="맑은 고딕" panose="020B0503020000020004" pitchFamily="34" charset="-127"/>
                        </a:rPr>
                        <a:t>2</a:t>
                      </a:r>
                      <a:endParaRPr 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0.5 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endParaRPr lang="en-US" sz="900" b="0" i="0" u="none" strike="noStrike" dirty="0">
                        <a:solidFill>
                          <a:srgbClr val="000000"/>
                        </a:solidFill>
                        <a:effectLst/>
                        <a:latin typeface="Arial" panose="020B0604020202020204" pitchFamily="34" charset="0"/>
                        <a:ea typeface="맑은 고딕" panose="020B0503020000020004" pitchFamily="34" charset="-127"/>
                      </a:endParaRP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0.5 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1</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0.5</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0.5 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900" b="0" i="0" u="none" strike="noStrike" dirty="0">
                          <a:solidFill>
                            <a:srgbClr val="000000"/>
                          </a:solidFill>
                          <a:effectLst/>
                          <a:latin typeface="Arial" panose="020B0604020202020204" pitchFamily="34" charset="0"/>
                          <a:ea typeface="맑은 고딕" panose="020B0503020000020004" pitchFamily="34" charset="-127"/>
                        </a:rPr>
                        <a:t> </a:t>
                      </a:r>
                    </a:p>
                  </a:txBody>
                  <a:tcPr marL="5801" marR="5801" marT="5801"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040680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6"/>
          <p:cNvPicPr>
            <a:picLocks noChangeAspect="1"/>
          </p:cNvPicPr>
          <p:nvPr/>
        </p:nvPicPr>
        <p:blipFill>
          <a:blip r:embed="rId2" cstate="print"/>
          <a:srcRect/>
          <a:stretch>
            <a:fillRect/>
          </a:stretch>
        </p:blipFill>
        <p:spPr bwMode="auto">
          <a:xfrm>
            <a:off x="1587" y="0"/>
            <a:ext cx="12193588" cy="6858000"/>
          </a:xfrm>
          <a:prstGeom prst="rect">
            <a:avLst/>
          </a:prstGeom>
          <a:noFill/>
          <a:ln w="9525">
            <a:noFill/>
            <a:miter lim="800000"/>
            <a:headEnd/>
            <a:tailEnd/>
          </a:ln>
        </p:spPr>
      </p:pic>
      <p:sp>
        <p:nvSpPr>
          <p:cNvPr id="34819"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a:solidFill>
                  <a:schemeClr val="bg1"/>
                </a:solidFill>
              </a:rPr>
              <a:t>Thank you !</a:t>
            </a:r>
          </a:p>
        </p:txBody>
      </p:sp>
    </p:spTree>
    <p:extLst>
      <p:ext uri="{BB962C8B-B14F-4D97-AF65-F5344CB8AC3E}">
        <p14:creationId xmlns:p14="http://schemas.microsoft.com/office/powerpoint/2010/main" val="4033587011"/>
      </p:ext>
    </p:extLst>
  </p:cSld>
  <p:clrMapOvr>
    <a:masterClrMapping/>
  </p:clrMapOvr>
  <p:transition advClick="0"/>
</p:sld>
</file>

<file path=ppt/theme/theme1.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2.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3.xml><?xml version="1.0" encoding="utf-8"?>
<a:theme xmlns:a="http://schemas.openxmlformats.org/drawingml/2006/main" name="17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A938B27E-E6BA-4AA8-AFAF-DCBE627D2269}" vid="{25E5B6ED-E80F-43C9-8249-F002A1803116}"/>
    </a:ext>
  </a:extLst>
</a:theme>
</file>

<file path=ppt/theme/theme4.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114529</TotalTime>
  <Words>1285</Words>
  <Application>Microsoft Office PowerPoint</Application>
  <PresentationFormat>自定义</PresentationFormat>
  <Paragraphs>251</Paragraphs>
  <Slides>7</Slides>
  <Notes>0</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7</vt:i4>
      </vt:variant>
    </vt:vector>
  </HeadingPairs>
  <TitlesOfParts>
    <vt:vector size="30" baseType="lpstr">
      <vt:lpstr>.AppleSystemUIFont</vt:lpstr>
      <vt:lpstr>Batang</vt:lpstr>
      <vt:lpstr>FrutigerNext LT Light</vt:lpstr>
      <vt:lpstr>FrutigerNext LT Medium</vt:lpstr>
      <vt:lpstr>FrutigerNext LT Regular</vt:lpstr>
      <vt:lpstr>맑은 고딕</vt:lpstr>
      <vt:lpstr>MS PGothic</vt:lpstr>
      <vt:lpstr>等线</vt:lpstr>
      <vt:lpstr>等线 Light</vt:lpstr>
      <vt:lpstr>黑体</vt:lpstr>
      <vt:lpstr>华文细黑</vt:lpstr>
      <vt:lpstr>SimSun</vt:lpstr>
      <vt:lpstr>SimSun</vt:lpstr>
      <vt:lpstr>Microsoft YaHei</vt:lpstr>
      <vt:lpstr>Arial</vt:lpstr>
      <vt:lpstr>Calibri</vt:lpstr>
      <vt:lpstr>Calibri Light</vt:lpstr>
      <vt:lpstr>Times New Roman</vt:lpstr>
      <vt:lpstr>Wingdings</vt:lpstr>
      <vt:lpstr>2_默认设计模板</vt:lpstr>
      <vt:lpstr>5_default</vt:lpstr>
      <vt:lpstr>17_Chart page</vt:lpstr>
      <vt:lpstr>章节页</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Yan Cheng</cp:lastModifiedBy>
  <cp:revision>4108</cp:revision>
  <cp:lastPrinted>2020-09-03T08:26:59Z</cp:lastPrinted>
  <dcterms:created xsi:type="dcterms:W3CDTF">2016-03-01T06:13:35Z</dcterms:created>
  <dcterms:modified xsi:type="dcterms:W3CDTF">2022-12-05T15:06:16Z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(3)DONHLTgMBFJMz1ktDlitP5gPh/embJJls4sFXy5Myr6obN7TLHGAMwMG5mdOV/G/vYIS4je3
s7OmidkQdmVjx+arNy7t0BFale1sNgZUHRNfrHQpV6VziBo2faPdXPXOuPHCpMVZJVf71tGB
TD+vMYCEIe7MQPcq3mq6FiZOalkWttR34CHPLCz2sZnUF99wtHEL9Swqn6Dghi5dxLlG4E6u
B7tf1thzsypek1Y3u0</vt:lpwstr>
  </property>
  <property fmtid="{D5CDD505-2E9C-101B-9397-08002B2CF9AE}" pid="8" name="_2015_ms_pID_7253431">
    <vt:lpwstr>cD2X7qV53g2CBdCd46xpwXte7B3V0FB6+y6IYIVkjrz2g/Q8cV+qe1
3eR8QohrHzD1gHGnZ8w6h1Lw2j1HgdzatgfYf9+AyGBj8KUJCq/Q9Z3FgGmvL6c9cLyXmS4y
qZVU3ILu49S3yboyZkZ5q7AouD8VsjHQMlevB3Cxo+euTDybyne9nyyhwfwtpN3wNBku0TD2
2QukT25ESMTa9PxXmqahDVo5D1s0kFu2MsMv</vt:lpwstr>
  </property>
  <property fmtid="{D5CDD505-2E9C-101B-9397-08002B2CF9AE}" pid="9" name="_2015_ms_pID_7253432">
    <vt:lpwstr>Ke2O99Xl80M8p0nuwzBY+HkzNrK5XmRZw7hK
Tk6g1i9u01k+tve49qfLpo47Dc917VsSY/a3a+TKEYJsuQcjy5E=</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1653863355</vt:lpwstr>
  </property>
</Properties>
</file>