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theme/theme5.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6"/>
    <p:sldMasterId id="2147483712" r:id="rId7"/>
    <p:sldMasterId id="2147483673" r:id="rId8"/>
    <p:sldMasterId id="2147483676" r:id="rId9"/>
    <p:sldMasterId id="2147483678" r:id="rId10"/>
    <p:sldMasterId id="2147483680" r:id="rId11"/>
  </p:sldMasterIdLst>
  <p:notesMasterIdLst>
    <p:notesMasterId r:id="rId18"/>
  </p:notesMasterIdLst>
  <p:sldIdLst>
    <p:sldId id="258" r:id="rId12"/>
    <p:sldId id="2134805253" r:id="rId13"/>
    <p:sldId id="2134805259" r:id="rId14"/>
    <p:sldId id="2134805256" r:id="rId15"/>
    <p:sldId id="2134805260" r:id="rId16"/>
    <p:sldId id="265" r:id="rId1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s, Pilar (Nokia - DK/Aalborg)" initials="AP(-D" lastIdx="4" clrIdx="0">
    <p:extLst>
      <p:ext uri="{19B8F6BF-5375-455C-9EA6-DF929625EA0E}">
        <p15:presenceInfo xmlns:p15="http://schemas.microsoft.com/office/powerpoint/2012/main" userId="S::pilar.andres@nokia-bell-labs.com::f0489df7-40a4-43b5-a89e-fa3cef9959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00"/>
    <a:srgbClr val="FF3154"/>
    <a:srgbClr val="4BDD33"/>
    <a:srgbClr val="FF8B1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05BED1-8EFA-480B-AA57-166CD44A0F63}" v="2" dt="2022-11-30T22:09:01.9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4" d="100"/>
          <a:sy n="94" d="100"/>
        </p:scale>
        <p:origin x="480"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2.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Master" Target="slideMasters/slideMaster2.xml"/><Relationship Id="rId12" Type="http://schemas.openxmlformats.org/officeDocument/2006/relationships/slide" Target="slides/slide1.xml"/><Relationship Id="rId17" Type="http://schemas.openxmlformats.org/officeDocument/2006/relationships/slide" Target="slides/slide6.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Master" Target="slideMasters/slideMaster6.xml"/><Relationship Id="rId24" Type="http://schemas.microsoft.com/office/2015/10/relationships/revisionInfo" Target="revisionInfo.xml"/><Relationship Id="rId5" Type="http://schemas.openxmlformats.org/officeDocument/2006/relationships/customXml" Target="../customXml/item5.xml"/><Relationship Id="rId15" Type="http://schemas.openxmlformats.org/officeDocument/2006/relationships/slide" Target="slides/slide4.xml"/><Relationship Id="rId23" Type="http://schemas.openxmlformats.org/officeDocument/2006/relationships/tableStyles" Target="tableStyles.xml"/><Relationship Id="rId10" Type="http://schemas.openxmlformats.org/officeDocument/2006/relationships/slideMaster" Target="slideMasters/slideMaster5.xml"/><Relationship Id="rId19"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12/1/2022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8D4EF5B-ECC8-43EE-A509-D601DDF42AD0}" type="slidenum">
              <a:rPr lang="en-US" smtClean="0"/>
              <a:t>2</a:t>
            </a:fld>
            <a:endParaRPr lang="en-US"/>
          </a:p>
        </p:txBody>
      </p:sp>
    </p:spTree>
    <p:extLst>
      <p:ext uri="{BB962C8B-B14F-4D97-AF65-F5344CB8AC3E}">
        <p14:creationId xmlns:p14="http://schemas.microsoft.com/office/powerpoint/2010/main" val="1374368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8D4EF5B-ECC8-43EE-A509-D601DDF42AD0}" type="slidenum">
              <a:rPr lang="en-US" smtClean="0"/>
              <a:t>3</a:t>
            </a:fld>
            <a:endParaRPr lang="en-US"/>
          </a:p>
        </p:txBody>
      </p:sp>
    </p:spTree>
    <p:extLst>
      <p:ext uri="{BB962C8B-B14F-4D97-AF65-F5344CB8AC3E}">
        <p14:creationId xmlns:p14="http://schemas.microsoft.com/office/powerpoint/2010/main" val="3230990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_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1_Blue End Slide">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901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1_White End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9167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2_Gray Blank">
    <p:bg>
      <p:bgPr>
        <a:solidFill>
          <a:schemeClr val="accent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Nokia internal use</a:t>
            </a:r>
            <a:endParaRPr lang="en-US"/>
          </a:p>
        </p:txBody>
      </p:sp>
    </p:spTree>
    <p:extLst>
      <p:ext uri="{BB962C8B-B14F-4D97-AF65-F5344CB8AC3E}">
        <p14:creationId xmlns:p14="http://schemas.microsoft.com/office/powerpoint/2010/main" val="19354863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6.2_Gray Blank">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B111BD-0274-4B45-A94F-46DB7963AD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Nokia internal use</a:t>
            </a:r>
            <a:endParaRPr lang="en-US"/>
          </a:p>
        </p:txBody>
      </p:sp>
      <p:sp>
        <p:nvSpPr>
          <p:cNvPr id="5" name="TextBox 4">
            <a:extLst>
              <a:ext uri="{FF2B5EF4-FFF2-40B4-BE49-F238E27FC236}">
                <a16:creationId xmlns:a16="http://schemas.microsoft.com/office/drawing/2014/main" id="{46FF5186-6F03-4D1A-BFE8-BB656F03098E}"/>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2022 Nokia</a:t>
            </a:r>
          </a:p>
        </p:txBody>
      </p:sp>
      <p:sp>
        <p:nvSpPr>
          <p:cNvPr id="6" name="Slide Number Placeholder 5">
            <a:extLst>
              <a:ext uri="{FF2B5EF4-FFF2-40B4-BE49-F238E27FC236}">
                <a16:creationId xmlns:a16="http://schemas.microsoft.com/office/drawing/2014/main" id="{417D629F-D3F7-4D27-AED1-FF2BF68EA92C}"/>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pic>
        <p:nvPicPr>
          <p:cNvPr id="7" name="Picture 6">
            <a:extLst>
              <a:ext uri="{FF2B5EF4-FFF2-40B4-BE49-F238E27FC236}">
                <a16:creationId xmlns:a16="http://schemas.microsoft.com/office/drawing/2014/main" id="{0A05B2DF-7C0E-4C26-8DA0-D8B536006B9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38183427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6.2_Gray Blank">
    <p:bg>
      <p:bgPr>
        <a:solidFill>
          <a:schemeClr val="accent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Nokia internal use</a:t>
            </a:r>
            <a:endParaRPr lang="en-US"/>
          </a:p>
        </p:txBody>
      </p:sp>
      <p:sp>
        <p:nvSpPr>
          <p:cNvPr id="5" name="Text Placeholder 42">
            <a:extLst>
              <a:ext uri="{FF2B5EF4-FFF2-40B4-BE49-F238E27FC236}">
                <a16:creationId xmlns:a16="http://schemas.microsoft.com/office/drawing/2014/main" id="{1B19DBE0-DA98-4370-BC75-4FF6AC9D7850}"/>
              </a:ext>
            </a:extLst>
          </p:cNvPr>
          <p:cNvSpPr>
            <a:spLocks noGrp="1"/>
          </p:cNvSpPr>
          <p:nvPr>
            <p:ph type="body" sz="quarter" idx="13"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6" name="Text Placeholder 42">
            <a:extLst>
              <a:ext uri="{FF2B5EF4-FFF2-40B4-BE49-F238E27FC236}">
                <a16:creationId xmlns:a16="http://schemas.microsoft.com/office/drawing/2014/main" id="{A494EDCC-F720-4299-9E85-D3B402E614E5}"/>
              </a:ext>
            </a:extLst>
          </p:cNvPr>
          <p:cNvSpPr>
            <a:spLocks noGrp="1"/>
          </p:cNvSpPr>
          <p:nvPr>
            <p:ph type="body" sz="quarter" idx="14"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2149575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1_Gray Text Layout">
    <p:bg>
      <p:bgPr>
        <a:solidFill>
          <a:schemeClr val="accent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22E6FA3-ED47-4E0C-B044-550E170D1A0B}"/>
              </a:ext>
            </a:extLst>
          </p:cNvPr>
          <p:cNvSpPr>
            <a:spLocks noGrp="1"/>
          </p:cNvSpPr>
          <p:nvPr>
            <p:ph type="ftr" sz="quarter" idx="13"/>
          </p:nvPr>
        </p:nvSpPr>
        <p:spPr/>
        <p:txBody>
          <a:bodyPr/>
          <a:lstStyle/>
          <a:p>
            <a:r>
              <a:rPr lang="en-GB"/>
              <a:t>Nokia internal use</a:t>
            </a:r>
            <a:endParaRPr lang="en-US"/>
          </a:p>
        </p:txBody>
      </p:sp>
      <p:sp>
        <p:nvSpPr>
          <p:cNvPr id="5" name="Text Placeholder 42">
            <a:extLst>
              <a:ext uri="{FF2B5EF4-FFF2-40B4-BE49-F238E27FC236}">
                <a16:creationId xmlns:a16="http://schemas.microsoft.com/office/drawing/2014/main" id="{DF5019E6-43D8-47A7-857D-CBBEC50194DD}"/>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7" name="Text Placeholder 42">
            <a:extLst>
              <a:ext uri="{FF2B5EF4-FFF2-40B4-BE49-F238E27FC236}">
                <a16:creationId xmlns:a16="http://schemas.microsoft.com/office/drawing/2014/main" id="{6037230C-3393-4624-AAC9-5A1E3FB39E0E}"/>
              </a:ext>
            </a:extLst>
          </p:cNvPr>
          <p:cNvSpPr>
            <a:spLocks noGrp="1"/>
          </p:cNvSpPr>
          <p:nvPr>
            <p:ph type="body" sz="quarter" idx="14"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8" name="Text Placeholder 3">
            <a:extLst>
              <a:ext uri="{FF2B5EF4-FFF2-40B4-BE49-F238E27FC236}">
                <a16:creationId xmlns:a16="http://schemas.microsoft.com/office/drawing/2014/main" id="{23074ACA-19C4-4FAB-AA2B-29AAD04B90E7}"/>
              </a:ext>
            </a:extLst>
          </p:cNvPr>
          <p:cNvSpPr>
            <a:spLocks noGrp="1"/>
          </p:cNvSpPr>
          <p:nvPr>
            <p:ph type="body" sz="quarter" idx="15"/>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1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9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41496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3_Gray Divider Slide">
    <p:bg>
      <p:bgPr>
        <a:solidFill>
          <a:schemeClr val="accent1"/>
        </a:solidFill>
        <a:effectLst/>
      </p:bgPr>
    </p:bg>
    <p:spTree>
      <p:nvGrpSpPr>
        <p:cNvPr id="1" name=""/>
        <p:cNvGrpSpPr/>
        <p:nvPr/>
      </p:nvGrpSpPr>
      <p:grpSpPr>
        <a:xfrm>
          <a:off x="0" y="0"/>
          <a:ext cx="0" cy="0"/>
          <a:chOff x="0" y="0"/>
          <a:chExt cx="0" cy="0"/>
        </a:xfrm>
      </p:grpSpPr>
      <p:sp>
        <p:nvSpPr>
          <p:cNvPr id="12" name="Text Placeholder 42">
            <a:extLst>
              <a:ext uri="{FF2B5EF4-FFF2-40B4-BE49-F238E27FC236}">
                <a16:creationId xmlns:a16="http://schemas.microsoft.com/office/drawing/2014/main" id="{B5196263-821B-4B0A-B8F0-F314EF3ADF08}"/>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Ultra Light" panose="020B0204020202020204" pitchFamily="34" charset="0"/>
              </a:defRPr>
            </a:lvl1pPr>
          </a:lstStyle>
          <a:p>
            <a:pPr lvl="0"/>
            <a:r>
              <a:rPr lang="en-US"/>
              <a:t>Click to edit headline</a:t>
            </a:r>
          </a:p>
        </p:txBody>
      </p:sp>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Nokia internal use</a:t>
            </a:r>
            <a:endParaRPr lang="en-US"/>
          </a:p>
        </p:txBody>
      </p:sp>
    </p:spTree>
    <p:extLst>
      <p:ext uri="{BB962C8B-B14F-4D97-AF65-F5344CB8AC3E}">
        <p14:creationId xmlns:p14="http://schemas.microsoft.com/office/powerpoint/2010/main" val="203247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2_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216920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1.2_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
        <p:nvSpPr>
          <p:cNvPr id="5" name="Text Placeholder 3">
            <a:extLst>
              <a:ext uri="{FF2B5EF4-FFF2-40B4-BE49-F238E27FC236}">
                <a16:creationId xmlns:a16="http://schemas.microsoft.com/office/drawing/2014/main" id="{6B3FE214-5976-44EB-8D69-829839140B4A}"/>
              </a:ext>
            </a:extLst>
          </p:cNvPr>
          <p:cNvSpPr>
            <a:spLocks noGrp="1"/>
          </p:cNvSpPr>
          <p:nvPr>
            <p:ph type="body" sz="quarter" idx="14"/>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100">
                <a:solidFill>
                  <a:schemeClr val="tx2"/>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900">
                <a:solidFill>
                  <a:schemeClr val="tx2"/>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700">
                <a:solidFill>
                  <a:schemeClr val="tx2"/>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32842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_Title">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E8159A76-98DF-40D7-AAA6-3C6EFC62A798}"/>
              </a:ext>
            </a:extLst>
          </p:cNvPr>
          <p:cNvSpPr>
            <a:spLocks noGrp="1"/>
          </p:cNvSpPr>
          <p:nvPr>
            <p:ph type="body" sz="quarter" idx="13"/>
          </p:nvPr>
        </p:nvSpPr>
        <p:spPr>
          <a:xfrm>
            <a:off x="417600" y="1260000"/>
            <a:ext cx="40104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tx2"/>
                </a:solidFill>
                <a:latin typeface="+mn-lt"/>
              </a:defRPr>
            </a:lvl1pPr>
            <a:lvl2pPr marL="230400" indent="0">
              <a:lnSpc>
                <a:spcPct val="100000"/>
              </a:lnSpc>
              <a:spcBef>
                <a:spcPts val="0"/>
              </a:spcBef>
              <a:spcAft>
                <a:spcPts val="600"/>
              </a:spcAft>
              <a:buNone/>
              <a:defRPr sz="1200">
                <a:solidFill>
                  <a:schemeClr val="tx2"/>
                </a:solidFill>
                <a:latin typeface="+mn-lt"/>
              </a:defRPr>
            </a:lvl2pPr>
            <a:lvl3pPr marL="462600" indent="0">
              <a:lnSpc>
                <a:spcPct val="100000"/>
              </a:lnSpc>
              <a:spcBef>
                <a:spcPts val="0"/>
              </a:spcBef>
              <a:spcAft>
                <a:spcPts val="600"/>
              </a:spcAft>
              <a:buNone/>
              <a:defRPr sz="1100">
                <a:solidFill>
                  <a:schemeClr val="tx2"/>
                </a:solidFill>
                <a:latin typeface="+mn-lt"/>
              </a:defRPr>
            </a:lvl3pPr>
            <a:lvl4pPr marL="693000" indent="0">
              <a:lnSpc>
                <a:spcPct val="100000"/>
              </a:lnSpc>
              <a:spcBef>
                <a:spcPts val="0"/>
              </a:spcBef>
              <a:spcAft>
                <a:spcPts val="600"/>
              </a:spcAft>
              <a:buNone/>
              <a:defRPr sz="900">
                <a:solidFill>
                  <a:schemeClr val="tx2"/>
                </a:solidFill>
                <a:latin typeface="+mn-lt"/>
              </a:defRPr>
            </a:lvl4pPr>
            <a:lvl5pPr marL="923400" indent="0">
              <a:lnSpc>
                <a:spcPct val="100000"/>
              </a:lnSpc>
              <a:spcBef>
                <a:spcPts val="0"/>
              </a:spcBef>
              <a:spcAft>
                <a:spcPts val="600"/>
              </a:spcAft>
              <a:buFont typeface="Arial" panose="020B0604020202020204" pitchFamily="34" charset="0"/>
              <a:buNone/>
              <a:defRPr sz="7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3">
            <a:extLst>
              <a:ext uri="{FF2B5EF4-FFF2-40B4-BE49-F238E27FC236}">
                <a16:creationId xmlns:a16="http://schemas.microsoft.com/office/drawing/2014/main" id="{3749A47C-F045-4720-B44F-ABE91F832CB8}"/>
              </a:ext>
            </a:extLst>
          </p:cNvPr>
          <p:cNvSpPr>
            <a:spLocks noGrp="1"/>
          </p:cNvSpPr>
          <p:nvPr>
            <p:ph type="body" sz="quarter" idx="14"/>
          </p:nvPr>
        </p:nvSpPr>
        <p:spPr>
          <a:xfrm>
            <a:off x="4716000" y="1260000"/>
            <a:ext cx="40104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tx2"/>
                </a:solidFill>
                <a:latin typeface="+mn-lt"/>
              </a:defRPr>
            </a:lvl1pPr>
            <a:lvl2pPr marL="230400" indent="0">
              <a:lnSpc>
                <a:spcPct val="100000"/>
              </a:lnSpc>
              <a:spcBef>
                <a:spcPts val="0"/>
              </a:spcBef>
              <a:spcAft>
                <a:spcPts val="600"/>
              </a:spcAft>
              <a:buNone/>
              <a:defRPr sz="1200">
                <a:solidFill>
                  <a:schemeClr val="tx2"/>
                </a:solidFill>
                <a:latin typeface="+mn-lt"/>
              </a:defRPr>
            </a:lvl2pPr>
            <a:lvl3pPr marL="462600" indent="0">
              <a:lnSpc>
                <a:spcPct val="100000"/>
              </a:lnSpc>
              <a:spcBef>
                <a:spcPts val="0"/>
              </a:spcBef>
              <a:spcAft>
                <a:spcPts val="600"/>
              </a:spcAft>
              <a:buNone/>
              <a:defRPr sz="1100">
                <a:solidFill>
                  <a:schemeClr val="tx2"/>
                </a:solidFill>
                <a:latin typeface="+mn-lt"/>
              </a:defRPr>
            </a:lvl3pPr>
            <a:lvl4pPr marL="693000" indent="0">
              <a:lnSpc>
                <a:spcPct val="100000"/>
              </a:lnSpc>
              <a:spcBef>
                <a:spcPts val="0"/>
              </a:spcBef>
              <a:spcAft>
                <a:spcPts val="600"/>
              </a:spcAft>
              <a:buNone/>
              <a:defRPr sz="900">
                <a:solidFill>
                  <a:schemeClr val="tx2"/>
                </a:solidFill>
                <a:latin typeface="+mn-lt"/>
              </a:defRPr>
            </a:lvl4pPr>
            <a:lvl5pPr marL="923400" indent="0">
              <a:lnSpc>
                <a:spcPct val="100000"/>
              </a:lnSpc>
              <a:spcBef>
                <a:spcPts val="0"/>
              </a:spcBef>
              <a:spcAft>
                <a:spcPts val="600"/>
              </a:spcAft>
              <a:buFont typeface="Arial" panose="020B0604020202020204" pitchFamily="34" charset="0"/>
              <a:buNone/>
              <a:defRPr sz="7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42">
            <a:extLst>
              <a:ext uri="{FF2B5EF4-FFF2-40B4-BE49-F238E27FC236}">
                <a16:creationId xmlns:a16="http://schemas.microsoft.com/office/drawing/2014/main" id="{84798BF3-AC17-43DB-9543-A1154429A1EF}"/>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11" name="Text Placeholder 42">
            <a:extLst>
              <a:ext uri="{FF2B5EF4-FFF2-40B4-BE49-F238E27FC236}">
                <a16:creationId xmlns:a16="http://schemas.microsoft.com/office/drawing/2014/main" id="{A3E6F846-F43A-474F-AF8A-489219A597ED}"/>
              </a:ext>
            </a:extLst>
          </p:cNvPr>
          <p:cNvSpPr>
            <a:spLocks noGrp="1"/>
          </p:cNvSpPr>
          <p:nvPr>
            <p:ph type="body" sz="quarter" idx="15"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38869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Single Table">
    <p:spTree>
      <p:nvGrpSpPr>
        <p:cNvPr id="1" name=""/>
        <p:cNvGrpSpPr/>
        <p:nvPr/>
      </p:nvGrpSpPr>
      <p:grpSpPr>
        <a:xfrm>
          <a:off x="0" y="0"/>
          <a:ext cx="0" cy="0"/>
          <a:chOff x="0" y="0"/>
          <a:chExt cx="0" cy="0"/>
        </a:xfrm>
      </p:grpSpPr>
      <p:sp>
        <p:nvSpPr>
          <p:cNvPr id="6" name="Table Placeholder 2">
            <a:extLst>
              <a:ext uri="{FF2B5EF4-FFF2-40B4-BE49-F238E27FC236}">
                <a16:creationId xmlns:a16="http://schemas.microsoft.com/office/drawing/2014/main" id="{1CF4B30C-BC0A-4BED-8EEF-4DDEF7B9FABC}"/>
              </a:ext>
            </a:extLst>
          </p:cNvPr>
          <p:cNvSpPr>
            <a:spLocks noGrp="1"/>
          </p:cNvSpPr>
          <p:nvPr>
            <p:ph type="tbl" sz="quarter" idx="13"/>
          </p:nvPr>
        </p:nvSpPr>
        <p:spPr>
          <a:xfrm>
            <a:off x="417600" y="1260000"/>
            <a:ext cx="8308800" cy="3348000"/>
          </a:xfrm>
          <a:prstGeom prst="rect">
            <a:avLst/>
          </a:prstGeom>
        </p:spPr>
        <p:txBody>
          <a:bodyPr lIns="0" tIns="0" rIns="0" bIns="0"/>
          <a:lstStyle>
            <a:lvl1pPr marL="0" indent="0">
              <a:lnSpc>
                <a:spcPct val="100000"/>
              </a:lnSpc>
              <a:spcBef>
                <a:spcPts val="0"/>
              </a:spcBef>
              <a:buNone/>
              <a:defRPr sz="1000">
                <a:solidFill>
                  <a:schemeClr val="tx2"/>
                </a:solidFill>
                <a:latin typeface="+mn-lt"/>
              </a:defRPr>
            </a:lvl1pPr>
          </a:lstStyle>
          <a:p>
            <a:r>
              <a:rPr lang="en-US"/>
              <a:t>Click icon to add table</a:t>
            </a:r>
          </a:p>
        </p:txBody>
      </p:sp>
      <p:sp>
        <p:nvSpPr>
          <p:cNvPr id="5" name="Text Placeholder 42">
            <a:extLst>
              <a:ext uri="{FF2B5EF4-FFF2-40B4-BE49-F238E27FC236}">
                <a16:creationId xmlns:a16="http://schemas.microsoft.com/office/drawing/2014/main" id="{5DE51B3D-110F-4884-81C0-0C6A2D17AF25}"/>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8" name="Text Placeholder 42">
            <a:extLst>
              <a:ext uri="{FF2B5EF4-FFF2-40B4-BE49-F238E27FC236}">
                <a16:creationId xmlns:a16="http://schemas.microsoft.com/office/drawing/2014/main" id="{A48031C6-8898-401E-BAC3-BF0FF9C7801D}"/>
              </a:ext>
            </a:extLst>
          </p:cNvPr>
          <p:cNvSpPr>
            <a:spLocks noGrp="1"/>
          </p:cNvSpPr>
          <p:nvPr>
            <p:ph type="body" sz="quarter" idx="15"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2126415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5_Single SmartArt">
    <p:spTree>
      <p:nvGrpSpPr>
        <p:cNvPr id="1" name=""/>
        <p:cNvGrpSpPr/>
        <p:nvPr/>
      </p:nvGrpSpPr>
      <p:grpSpPr>
        <a:xfrm>
          <a:off x="0" y="0"/>
          <a:ext cx="0" cy="0"/>
          <a:chOff x="0" y="0"/>
          <a:chExt cx="0" cy="0"/>
        </a:xfrm>
      </p:grpSpPr>
      <p:sp>
        <p:nvSpPr>
          <p:cNvPr id="7" name="SmartArt Placeholder 2">
            <a:extLst>
              <a:ext uri="{FF2B5EF4-FFF2-40B4-BE49-F238E27FC236}">
                <a16:creationId xmlns:a16="http://schemas.microsoft.com/office/drawing/2014/main" id="{9E969AE7-D418-4354-A166-2D9EC9AFFBD5}"/>
              </a:ext>
            </a:extLst>
          </p:cNvPr>
          <p:cNvSpPr>
            <a:spLocks noGrp="1"/>
          </p:cNvSpPr>
          <p:nvPr>
            <p:ph type="dgm" sz="quarter" idx="14"/>
          </p:nvPr>
        </p:nvSpPr>
        <p:spPr>
          <a:xfrm>
            <a:off x="417600" y="1260000"/>
            <a:ext cx="8308800" cy="3348000"/>
          </a:xfrm>
          <a:prstGeom prst="rect">
            <a:avLst/>
          </a:prstGeom>
        </p:spPr>
        <p:txBody>
          <a:bodyPr lIns="0" tIns="0" rIns="0" bIns="0"/>
          <a:lstStyle>
            <a:lvl1pPr marL="0" indent="0">
              <a:lnSpc>
                <a:spcPct val="100000"/>
              </a:lnSpc>
              <a:spcBef>
                <a:spcPts val="0"/>
              </a:spcBef>
              <a:buNone/>
              <a:defRPr sz="1000">
                <a:solidFill>
                  <a:schemeClr val="tx2"/>
                </a:solidFill>
              </a:defRPr>
            </a:lvl1pPr>
          </a:lstStyle>
          <a:p>
            <a:r>
              <a:rPr lang="en-US"/>
              <a:t>Click icon to add SmartArt graphic</a:t>
            </a:r>
          </a:p>
        </p:txBody>
      </p:sp>
      <p:sp>
        <p:nvSpPr>
          <p:cNvPr id="5" name="Text Placeholder 42">
            <a:extLst>
              <a:ext uri="{FF2B5EF4-FFF2-40B4-BE49-F238E27FC236}">
                <a16:creationId xmlns:a16="http://schemas.microsoft.com/office/drawing/2014/main" id="{9272C944-84CC-4AB8-82D5-9695E2FD5363}"/>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8" name="Text Placeholder 42">
            <a:extLst>
              <a:ext uri="{FF2B5EF4-FFF2-40B4-BE49-F238E27FC236}">
                <a16:creationId xmlns:a16="http://schemas.microsoft.com/office/drawing/2014/main" id="{050D1CE3-F30D-40A8-93F6-C618AFBE27C2}"/>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223460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1_White Title Slide">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82395FE5-ACED-4CF9-93C7-742199141AC5}"/>
              </a:ext>
            </a:extLst>
          </p:cNvPr>
          <p:cNvSpPr>
            <a:spLocks noGrp="1"/>
          </p:cNvSpPr>
          <p:nvPr>
            <p:ph type="body" sz="quarter" idx="12"/>
          </p:nvPr>
        </p:nvSpPr>
        <p:spPr>
          <a:xfrm>
            <a:off x="434502" y="3060000"/>
            <a:ext cx="8291898" cy="1576800"/>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600">
                <a:solidFill>
                  <a:schemeClr val="tx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400">
                <a:solidFill>
                  <a:schemeClr val="tx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200">
                <a:solidFill>
                  <a:schemeClr val="tx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1000">
                <a:solidFill>
                  <a:schemeClr val="tx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tx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B2A079B4-2296-4AF6-9A4A-00A11E579D4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
        <p:nvSpPr>
          <p:cNvPr id="6" name="Title 4">
            <a:extLst>
              <a:ext uri="{FF2B5EF4-FFF2-40B4-BE49-F238E27FC236}">
                <a16:creationId xmlns:a16="http://schemas.microsoft.com/office/drawing/2014/main" id="{67C7B23A-628E-4222-8747-0355D7919A1A}"/>
              </a:ext>
            </a:extLst>
          </p:cNvPr>
          <p:cNvSpPr>
            <a:spLocks noGrp="1"/>
          </p:cNvSpPr>
          <p:nvPr>
            <p:ph type="title" hasCustomPrompt="1"/>
          </p:nvPr>
        </p:nvSpPr>
        <p:spPr>
          <a:xfrm>
            <a:off x="417600" y="899998"/>
            <a:ext cx="8308800" cy="1980001"/>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5400" kern="1200" baseline="0" dirty="0" smtClean="0">
                <a:solidFill>
                  <a:schemeClr val="tx1"/>
                </a:solidFill>
                <a:latin typeface="Nokia Pure Headline Ultra Light" panose="020B0204020202020204" pitchFamily="34" charset="0"/>
                <a:ea typeface="+mn-ea"/>
                <a:cs typeface="+mn-cs"/>
              </a:defRPr>
            </a:lvl1pPr>
          </a:lstStyle>
          <a:p>
            <a:r>
              <a:rPr lang="en-GB"/>
              <a:t>What is the key message, idea or takeaway</a:t>
            </a:r>
          </a:p>
        </p:txBody>
      </p:sp>
    </p:spTree>
    <p:extLst>
      <p:ext uri="{BB962C8B-B14F-4D97-AF65-F5344CB8AC3E}">
        <p14:creationId xmlns:p14="http://schemas.microsoft.com/office/powerpoint/2010/main" val="14868732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1_Blue Title Slide">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81DDC49-8DAE-42EA-847C-6ED7E3A1DD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988" y="34045"/>
            <a:ext cx="1589956" cy="669288"/>
          </a:xfrm>
          <a:prstGeom prst="rect">
            <a:avLst/>
          </a:prstGeom>
        </p:spPr>
      </p:pic>
      <p:sp>
        <p:nvSpPr>
          <p:cNvPr id="7" name="Text Placeholder 3">
            <a:extLst>
              <a:ext uri="{FF2B5EF4-FFF2-40B4-BE49-F238E27FC236}">
                <a16:creationId xmlns:a16="http://schemas.microsoft.com/office/drawing/2014/main" id="{AD74C045-B71C-49BC-BDF9-715E2529C92B}"/>
              </a:ext>
            </a:extLst>
          </p:cNvPr>
          <p:cNvSpPr>
            <a:spLocks noGrp="1"/>
          </p:cNvSpPr>
          <p:nvPr>
            <p:ph type="body" sz="quarter" idx="12"/>
          </p:nvPr>
        </p:nvSpPr>
        <p:spPr>
          <a:xfrm>
            <a:off x="434502" y="3060000"/>
            <a:ext cx="8291898" cy="1576800"/>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4">
            <a:extLst>
              <a:ext uri="{FF2B5EF4-FFF2-40B4-BE49-F238E27FC236}">
                <a16:creationId xmlns:a16="http://schemas.microsoft.com/office/drawing/2014/main" id="{81C46984-1EDE-42C1-9FE5-08AC8EEB09A0}"/>
              </a:ext>
            </a:extLst>
          </p:cNvPr>
          <p:cNvSpPr>
            <a:spLocks noGrp="1"/>
          </p:cNvSpPr>
          <p:nvPr>
            <p:ph type="title" hasCustomPrompt="1"/>
          </p:nvPr>
        </p:nvSpPr>
        <p:spPr>
          <a:xfrm>
            <a:off x="417600" y="899998"/>
            <a:ext cx="8308800" cy="1980001"/>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5400" kern="1200" baseline="0" dirty="0" smtClean="0">
                <a:solidFill>
                  <a:schemeClr val="bg1"/>
                </a:solidFill>
                <a:latin typeface="Nokia Pure Headline Ultra Light" panose="020B0204020202020204" pitchFamily="34" charset="0"/>
                <a:ea typeface="+mn-ea"/>
                <a:cs typeface="+mn-cs"/>
              </a:defRPr>
            </a:lvl1pPr>
          </a:lstStyle>
          <a:p>
            <a:r>
              <a:rPr lang="en-GB"/>
              <a:t>What is the key message, idea or takeaway</a:t>
            </a:r>
          </a:p>
        </p:txBody>
      </p:sp>
    </p:spTree>
    <p:extLst>
      <p:ext uri="{BB962C8B-B14F-4D97-AF65-F5344CB8AC3E}">
        <p14:creationId xmlns:p14="http://schemas.microsoft.com/office/powerpoint/2010/main" val="5781867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2_Blue Text Layout">
    <p:bg>
      <p:bgPr>
        <a:solidFill>
          <a:schemeClr val="tx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A9673B1-D3FB-43B2-8D91-D053CDDCAFBD}"/>
              </a:ext>
            </a:extLst>
          </p:cNvPr>
          <p:cNvSpPr>
            <a:spLocks noGrp="1"/>
          </p:cNvSpPr>
          <p:nvPr>
            <p:ph type="ftr" sz="quarter" idx="13"/>
          </p:nvPr>
        </p:nvSpPr>
        <p:spPr>
          <a:xfrm>
            <a:off x="2304000" y="4816800"/>
            <a:ext cx="4536000" cy="122400"/>
          </a:xfrm>
          <a:prstGeom prst="rect">
            <a:avLst/>
          </a:prstGeom>
        </p:spPr>
        <p:txBody>
          <a:bodyPr/>
          <a:lstStyle/>
          <a:p>
            <a:r>
              <a:rPr lang="en-GB"/>
              <a:t>Nokia internal use</a:t>
            </a:r>
            <a:endParaRPr lang="en-US"/>
          </a:p>
        </p:txBody>
      </p:sp>
      <p:pic>
        <p:nvPicPr>
          <p:cNvPr id="8" name="Picture 7">
            <a:extLst>
              <a:ext uri="{FF2B5EF4-FFF2-40B4-BE49-F238E27FC236}">
                <a16:creationId xmlns:a16="http://schemas.microsoft.com/office/drawing/2014/main" id="{A29504A1-6308-446D-B073-C43CF250BB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
        <p:nvSpPr>
          <p:cNvPr id="6" name="Text Placeholder 42">
            <a:extLst>
              <a:ext uri="{FF2B5EF4-FFF2-40B4-BE49-F238E27FC236}">
                <a16:creationId xmlns:a16="http://schemas.microsoft.com/office/drawing/2014/main" id="{B5FDF055-DE09-4366-9B6D-3BADB610264A}"/>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31941B08-4F13-4C7C-BBBF-CA0DF950BFAD}"/>
              </a:ext>
            </a:extLst>
          </p:cNvPr>
          <p:cNvSpPr>
            <a:spLocks noGrp="1"/>
          </p:cNvSpPr>
          <p:nvPr>
            <p:ph type="body" sz="quarter" idx="14"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10" name="Text Placeholder 3">
            <a:extLst>
              <a:ext uri="{FF2B5EF4-FFF2-40B4-BE49-F238E27FC236}">
                <a16:creationId xmlns:a16="http://schemas.microsoft.com/office/drawing/2014/main" id="{D8E83B7D-7658-4F7F-BC98-57355B45C450}"/>
              </a:ext>
            </a:extLst>
          </p:cNvPr>
          <p:cNvSpPr>
            <a:spLocks noGrp="1"/>
          </p:cNvSpPr>
          <p:nvPr>
            <p:ph type="body" sz="quarter" idx="15"/>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1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9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7690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4.xml"/><Relationship Id="rId1"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11.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6.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2022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3663" r:id="rId1"/>
    <p:sldLayoutId id="2147483726" r:id="rId2"/>
    <p:sldLayoutId id="2147483730" r:id="rId3"/>
    <p:sldLayoutId id="2147483727" r:id="rId4"/>
    <p:sldLayoutId id="2147483664" r:id="rId5"/>
    <p:sldLayoutId id="2147483665" r:id="rId6"/>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AC1947E-906A-46AD-9413-1921F00F19AB}"/>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2022 Nokia</a:t>
            </a:r>
          </a:p>
        </p:txBody>
      </p:sp>
      <p:sp>
        <p:nvSpPr>
          <p:cNvPr id="9" name="Slide Number Placeholder 5">
            <a:extLst>
              <a:ext uri="{FF2B5EF4-FFF2-40B4-BE49-F238E27FC236}">
                <a16:creationId xmlns:a16="http://schemas.microsoft.com/office/drawing/2014/main" id="{BA0CA059-29E1-450A-A218-D27AB73F8070}"/>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Tree>
    <p:extLst>
      <p:ext uri="{BB962C8B-B14F-4D97-AF65-F5344CB8AC3E}">
        <p14:creationId xmlns:p14="http://schemas.microsoft.com/office/powerpoint/2010/main" val="2753873327"/>
      </p:ext>
    </p:extLst>
  </p:cSld>
  <p:clrMap bg1="lt1" tx1="dk1" bg2="lt2" tx2="dk2" accent1="accent1" accent2="accent2" accent3="accent3" accent4="accent4" accent5="accent5" accent6="accent6" hlink="hlink" folHlink="folHlink"/>
  <p:sldLayoutIdLst>
    <p:sldLayoutId id="2147483723" r:id="rId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2022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Tree>
    <p:extLst>
      <p:ext uri="{BB962C8B-B14F-4D97-AF65-F5344CB8AC3E}">
        <p14:creationId xmlns:p14="http://schemas.microsoft.com/office/powerpoint/2010/main" val="1928352381"/>
      </p:ext>
    </p:extLst>
  </p:cSld>
  <p:clrMap bg1="lt1" tx1="dk1" bg2="lt2" tx2="dk2" accent1="accent1" accent2="accent2" accent3="accent3" accent4="accent4" accent5="accent5" accent6="accent6" hlink="hlink" folHlink="folHlink"/>
  <p:sldLayoutIdLst>
    <p:sldLayoutId id="2147483674" r:id="rId1"/>
    <p:sldLayoutId id="2147483675" r:id="rId2"/>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76398D-C6B9-4EAD-A887-41ECEA7F301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3644516792"/>
      </p:ext>
    </p:extLst>
  </p:cSld>
  <p:clrMap bg1="lt1" tx1="dk1" bg2="lt2" tx2="dk2" accent1="accent1" accent2="accent2" accent3="accent3" accent4="accent4" accent5="accent5" accent6="accent6" hlink="hlink" folHlink="folHlink"/>
  <p:sldLayoutIdLst>
    <p:sldLayoutId id="214748367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C1C3A2-73EF-4E4E-97C2-1C446243E8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1710388094"/>
      </p:ext>
    </p:extLst>
  </p:cSld>
  <p:clrMap bg1="lt1" tx1="dk1" bg2="lt2" tx2="dk2" accent1="accent1" accent2="accent2" accent3="accent3" accent4="accent4" accent5="accent5" accent6="accent6" hlink="hlink" folHlink="folHlink"/>
  <p:sldLayoutIdLst>
    <p:sldLayoutId id="214748367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2022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3" name="Footer Placeholder 2">
            <a:extLst>
              <a:ext uri="{FF2B5EF4-FFF2-40B4-BE49-F238E27FC236}">
                <a16:creationId xmlns:a16="http://schemas.microsoft.com/office/drawing/2014/main" id="{D3E74C75-1C44-4A6F-9F21-72B5E3ACCBC5}"/>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a:t>Nokia internal use</a:t>
            </a:r>
            <a:endParaRPr lang="en-US"/>
          </a:p>
        </p:txBody>
      </p:sp>
      <p:pic>
        <p:nvPicPr>
          <p:cNvPr id="9" name="Picture 8">
            <a:extLst>
              <a:ext uri="{FF2B5EF4-FFF2-40B4-BE49-F238E27FC236}">
                <a16:creationId xmlns:a16="http://schemas.microsoft.com/office/drawing/2014/main" id="{4538F1B2-3B70-46D3-B6FC-0199A17FB72D}"/>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870286614"/>
      </p:ext>
    </p:extLst>
  </p:cSld>
  <p:clrMap bg1="lt1" tx1="dk1" bg2="lt2" tx2="dk2" accent1="accent1" accent2="accent2" accent3="accent3" accent4="accent4" accent5="accent5" accent6="accent6" hlink="hlink" folHlink="folHlink"/>
  <p:sldLayoutIdLst>
    <p:sldLayoutId id="2147483683" r:id="rId1"/>
    <p:sldLayoutId id="2147483731" r:id="rId2"/>
    <p:sldLayoutId id="2147483729" r:id="rId3"/>
    <p:sldLayoutId id="2147483682" r:id="rId4"/>
    <p:sldLayoutId id="2147483684" r:id="rId5"/>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97E_Electronic_2022-09/Docs/SP-220814.zip"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378866F-5820-452E-883A-ECAB295F1E95}"/>
              </a:ext>
            </a:extLst>
          </p:cNvPr>
          <p:cNvSpPr>
            <a:spLocks noGrp="1"/>
          </p:cNvSpPr>
          <p:nvPr>
            <p:ph type="ftr" sz="quarter" idx="4294967295"/>
          </p:nvPr>
        </p:nvSpPr>
        <p:spPr>
          <a:xfrm>
            <a:off x="2304000" y="4816800"/>
            <a:ext cx="4536000" cy="122400"/>
          </a:xfrm>
          <a:prstGeom prst="rect">
            <a:avLst/>
          </a:prstGeom>
        </p:spPr>
        <p:txBody>
          <a:bodyPr/>
          <a:lstStyle/>
          <a:p>
            <a:r>
              <a:rPr lang="en-GB"/>
              <a:t>Nokia internal use</a:t>
            </a:r>
            <a:endParaRPr lang="en-US"/>
          </a:p>
        </p:txBody>
      </p:sp>
      <p:sp>
        <p:nvSpPr>
          <p:cNvPr id="3" name="Text Placeholder 2">
            <a:extLst>
              <a:ext uri="{FF2B5EF4-FFF2-40B4-BE49-F238E27FC236}">
                <a16:creationId xmlns:a16="http://schemas.microsoft.com/office/drawing/2014/main" id="{A4E748F3-52F3-4227-86AD-9C50826A6263}"/>
              </a:ext>
            </a:extLst>
          </p:cNvPr>
          <p:cNvSpPr>
            <a:spLocks noGrp="1"/>
          </p:cNvSpPr>
          <p:nvPr>
            <p:ph type="body" sz="quarter" idx="12"/>
          </p:nvPr>
        </p:nvSpPr>
        <p:spPr>
          <a:prstGeom prst="rect">
            <a:avLst/>
          </a:prstGeom>
        </p:spPr>
        <p:txBody>
          <a:bodyPr/>
          <a:lstStyle/>
          <a:p>
            <a:pPr lvl="0"/>
            <a:r>
              <a:rPr lang="en-US"/>
              <a:t>3GPP TSG RAN Meeting #98e</a:t>
            </a:r>
          </a:p>
          <a:p>
            <a:pPr lvl="0"/>
            <a:r>
              <a:rPr lang="en-US"/>
              <a:t>Electronic Meeting, 12 – 16 December 2022</a:t>
            </a:r>
          </a:p>
          <a:p>
            <a:pPr lvl="0"/>
            <a:endParaRPr lang="en-US"/>
          </a:p>
          <a:p>
            <a:pPr lvl="0"/>
            <a:r>
              <a:rPr lang="en-US"/>
              <a:t>Nokia, Nokia Shanghai Bell</a:t>
            </a:r>
          </a:p>
        </p:txBody>
      </p:sp>
      <p:sp>
        <p:nvSpPr>
          <p:cNvPr id="13" name="Title 12">
            <a:extLst>
              <a:ext uri="{FF2B5EF4-FFF2-40B4-BE49-F238E27FC236}">
                <a16:creationId xmlns:a16="http://schemas.microsoft.com/office/drawing/2014/main" id="{88139B71-634F-4F51-A35E-BEAD852EFD5F}"/>
              </a:ext>
            </a:extLst>
          </p:cNvPr>
          <p:cNvSpPr>
            <a:spLocks noGrp="1"/>
          </p:cNvSpPr>
          <p:nvPr>
            <p:ph type="title"/>
          </p:nvPr>
        </p:nvSpPr>
        <p:spPr>
          <a:prstGeom prst="rect">
            <a:avLst/>
          </a:prstGeom>
        </p:spPr>
        <p:txBody>
          <a:bodyPr/>
          <a:lstStyle/>
          <a:p>
            <a:r>
              <a:rPr lang="en-US" sz="4400"/>
              <a:t>Motivation for new WID on</a:t>
            </a:r>
            <a:br>
              <a:rPr lang="en-US" sz="4400"/>
            </a:br>
            <a:r>
              <a:rPr lang="en-US" sz="4400"/>
              <a:t>NR Timing Resiliency and URLLC enhancements in Rel-18</a:t>
            </a:r>
          </a:p>
        </p:txBody>
      </p:sp>
      <p:sp>
        <p:nvSpPr>
          <p:cNvPr id="5" name="Rectangle 4">
            <a:extLst>
              <a:ext uri="{FF2B5EF4-FFF2-40B4-BE49-F238E27FC236}">
                <a16:creationId xmlns:a16="http://schemas.microsoft.com/office/drawing/2014/main" id="{4862FF26-4A0B-466E-A593-5EC94C6D0FB0}"/>
              </a:ext>
            </a:extLst>
          </p:cNvPr>
          <p:cNvSpPr/>
          <p:nvPr/>
        </p:nvSpPr>
        <p:spPr>
          <a:xfrm>
            <a:off x="7239000" y="232872"/>
            <a:ext cx="1469814" cy="400110"/>
          </a:xfrm>
          <a:prstGeom prst="rect">
            <a:avLst/>
          </a:prstGeom>
        </p:spPr>
        <p:txBody>
          <a:bodyPr wrap="square">
            <a:spAutoFit/>
          </a:bodyPr>
          <a:lstStyle/>
          <a:p>
            <a:pPr>
              <a:spcAft>
                <a:spcPts val="0"/>
              </a:spcAft>
            </a:pPr>
            <a:r>
              <a:rPr lang="en-GB" sz="2000">
                <a:solidFill>
                  <a:schemeClr val="bg1"/>
                </a:solidFill>
                <a:latin typeface="Nokia Pure Headline Ultra Light" panose="020B0204020202020204" pitchFamily="34" charset="0"/>
                <a:ea typeface="+mn-ea"/>
                <a:cs typeface="+mn-cs"/>
              </a:rPr>
              <a:t>RP-223000</a:t>
            </a:r>
            <a:endParaRPr lang="en-US" sz="3600" dirty="0">
              <a:solidFill>
                <a:schemeClr val="bg1"/>
              </a:solidFill>
              <a:latin typeface="Nokia Pure Headline Ultra Light" panose="020B0204020202020204" pitchFamily="34" charset="0"/>
              <a:ea typeface="+mn-ea"/>
              <a:cs typeface="+mn-cs"/>
            </a:endParaRPr>
          </a:p>
        </p:txBody>
      </p:sp>
    </p:spTree>
    <p:extLst>
      <p:ext uri="{BB962C8B-B14F-4D97-AF65-F5344CB8AC3E}">
        <p14:creationId xmlns:p14="http://schemas.microsoft.com/office/powerpoint/2010/main" val="21651695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CBDAA9C-1E0D-44CB-AF73-E9DC0DF953B7}"/>
              </a:ext>
            </a:extLst>
          </p:cNvPr>
          <p:cNvSpPr>
            <a:spLocks noGrp="1"/>
          </p:cNvSpPr>
          <p:nvPr>
            <p:ph type="body" sz="quarter" idx="12"/>
          </p:nvPr>
        </p:nvSpPr>
        <p:spPr/>
        <p:txBody>
          <a:bodyPr/>
          <a:lstStyle/>
          <a:p>
            <a:r>
              <a:rPr lang="en-GB"/>
              <a:t>Motivation</a:t>
            </a:r>
          </a:p>
        </p:txBody>
      </p:sp>
      <p:sp>
        <p:nvSpPr>
          <p:cNvPr id="4" name="Text Placeholder 3">
            <a:extLst>
              <a:ext uri="{FF2B5EF4-FFF2-40B4-BE49-F238E27FC236}">
                <a16:creationId xmlns:a16="http://schemas.microsoft.com/office/drawing/2014/main" id="{3E7FC7E0-4429-4E85-8D3C-CD0E1AFDCED2}"/>
              </a:ext>
            </a:extLst>
          </p:cNvPr>
          <p:cNvSpPr>
            <a:spLocks noGrp="1"/>
          </p:cNvSpPr>
          <p:nvPr>
            <p:ph type="body" sz="quarter" idx="13"/>
          </p:nvPr>
        </p:nvSpPr>
        <p:spPr/>
        <p:txBody>
          <a:bodyPr/>
          <a:lstStyle/>
          <a:p>
            <a:r>
              <a:rPr lang="en-GB"/>
              <a:t> </a:t>
            </a:r>
          </a:p>
        </p:txBody>
      </p:sp>
      <p:sp>
        <p:nvSpPr>
          <p:cNvPr id="5" name="Text Placeholder 4">
            <a:extLst>
              <a:ext uri="{FF2B5EF4-FFF2-40B4-BE49-F238E27FC236}">
                <a16:creationId xmlns:a16="http://schemas.microsoft.com/office/drawing/2014/main" id="{03004DF8-5D88-43EF-A37C-D2A2B439C815}"/>
              </a:ext>
            </a:extLst>
          </p:cNvPr>
          <p:cNvSpPr>
            <a:spLocks noGrp="1"/>
          </p:cNvSpPr>
          <p:nvPr>
            <p:ph type="body" sz="quarter" idx="14"/>
          </p:nvPr>
        </p:nvSpPr>
        <p:spPr/>
        <p:txBody>
          <a:bodyPr/>
          <a:lstStyle/>
          <a:p>
            <a:pPr marL="285750" indent="-285750">
              <a:buFont typeface="Arial" panose="020B0604020202020204" pitchFamily="34" charset="0"/>
              <a:buChar char="•"/>
              <a:defRPr/>
            </a:pPr>
            <a:r>
              <a:rPr lang="en-US" dirty="0">
                <a:solidFill>
                  <a:schemeClr val="tx2"/>
                </a:solidFill>
                <a:latin typeface="Nokia Pure Text Light"/>
                <a:ea typeface="Nokia Pure Text Light" panose="020B0403020202020204" pitchFamily="34" charset="0"/>
              </a:rPr>
              <a:t>SA2’s “Study on 5G Timing Resiliency and TSC &amp; URLLC enhancements” (FS_5TRS_URLLC) is targeted for completion at SA#98 in </a:t>
            </a:r>
            <a:r>
              <a:rPr lang="en-US" dirty="0">
                <a:latin typeface="Nokia Pure Text Light"/>
              </a:rPr>
              <a:t>Dec</a:t>
            </a:r>
            <a:r>
              <a:rPr lang="en-US" dirty="0">
                <a:solidFill>
                  <a:schemeClr val="tx2"/>
                </a:solidFill>
                <a:latin typeface="Nokia Pure Text Light"/>
                <a:ea typeface="Nokia Pure Text Light" panose="020B0403020202020204" pitchFamily="34" charset="0"/>
              </a:rPr>
              <a:t>ember </a:t>
            </a:r>
          </a:p>
          <a:p>
            <a:pPr marL="516150" lvl="1" indent="-285750">
              <a:buFont typeface="Arial" panose="020B0604020202020204" pitchFamily="34" charset="0"/>
              <a:buChar char="•"/>
              <a:defRPr/>
            </a:pPr>
            <a:r>
              <a:rPr lang="en-US" dirty="0">
                <a:solidFill>
                  <a:schemeClr val="tx2"/>
                </a:solidFill>
                <a:latin typeface="Nokia Pure Text Light"/>
                <a:ea typeface="Nokia Pure Text Light" panose="020B0403020202020204" pitchFamily="34" charset="0"/>
              </a:rPr>
              <a:t>The study item outcome is captured in TR 23.700-25 which is expected to be approved at SA#98</a:t>
            </a:r>
          </a:p>
          <a:p>
            <a:pPr marL="516150" lvl="1" indent="-285750">
              <a:buFont typeface="Arial" panose="020B0604020202020204" pitchFamily="34" charset="0"/>
              <a:buChar char="•"/>
              <a:defRPr/>
            </a:pPr>
            <a:r>
              <a:rPr lang="en-US" dirty="0">
                <a:solidFill>
                  <a:schemeClr val="tx2"/>
                </a:solidFill>
                <a:latin typeface="Nokia Pure Text Light"/>
                <a:ea typeface="Nokia Pure Text Light" panose="020B0403020202020204" pitchFamily="34" charset="0"/>
              </a:rPr>
              <a:t>Follow-up WI 5TRS_URLLC was already approved at SA#97 (</a:t>
            </a:r>
            <a:r>
              <a:rPr lang="en-US" dirty="0">
                <a:solidFill>
                  <a:schemeClr val="tx2"/>
                </a:solidFill>
                <a:latin typeface="Nokia Pure Text Light"/>
                <a:ea typeface="Nokia Pure Text Light" panose="020B0403020202020204" pitchFamily="34" charset="0"/>
                <a:hlinkClick r:id="rId3"/>
              </a:rPr>
              <a:t>SP-220814</a:t>
            </a:r>
            <a:r>
              <a:rPr lang="en-US" dirty="0">
                <a:solidFill>
                  <a:schemeClr val="tx2"/>
                </a:solidFill>
                <a:latin typeface="Nokia Pure Text Light"/>
                <a:ea typeface="Nokia Pure Text Light" panose="020B0403020202020204" pitchFamily="34" charset="0"/>
              </a:rPr>
              <a:t>, rapporteur: Nokia)​</a:t>
            </a:r>
          </a:p>
          <a:p>
            <a:pPr marL="748350" lvl="2" indent="-285750">
              <a:buFont typeface="Arial" panose="020B0604020202020204" pitchFamily="34" charset="0"/>
              <a:buChar char="•"/>
              <a:defRPr/>
            </a:pPr>
            <a:r>
              <a:rPr lang="en-US" dirty="0">
                <a:solidFill>
                  <a:schemeClr val="tx2"/>
                </a:solidFill>
                <a:latin typeface="Nokia Pure Text Light"/>
                <a:ea typeface="Nokia Pure Text Light" panose="020B0403020202020204" pitchFamily="34" charset="0"/>
              </a:rPr>
              <a:t>A</a:t>
            </a:r>
            <a:r>
              <a:rPr lang="en-US">
                <a:solidFill>
                  <a:schemeClr val="tx2"/>
                </a:solidFill>
                <a:latin typeface="Nokia Pure Text Light"/>
                <a:ea typeface="Nokia Pure Text Light" panose="020B0403020202020204" pitchFamily="34" charset="0"/>
              </a:rPr>
              <a:t> WID update was </a:t>
            </a:r>
            <a:r>
              <a:rPr lang="en-US" dirty="0">
                <a:solidFill>
                  <a:schemeClr val="tx2"/>
                </a:solidFill>
                <a:latin typeface="Nokia Pure Text Light"/>
                <a:ea typeface="Nokia Pure Text Light" panose="020B0403020202020204" pitchFamily="34" charset="0"/>
              </a:rPr>
              <a:t>approved </a:t>
            </a:r>
            <a:r>
              <a:rPr lang="en-US" dirty="0">
                <a:latin typeface="Nokia Pure Text Light"/>
              </a:rPr>
              <a:t>by SA2#154 in November, and expected to be approved at SA#98</a:t>
            </a:r>
            <a:endParaRPr lang="en-US" dirty="0">
              <a:solidFill>
                <a:schemeClr val="tx2"/>
              </a:solidFill>
              <a:latin typeface="Nokia Pure Text Light"/>
              <a:ea typeface="Nokia Pure Text Light" panose="020B0403020202020204" pitchFamily="34" charset="0"/>
            </a:endParaRPr>
          </a:p>
          <a:p>
            <a:pPr marL="285750" indent="-285750">
              <a:buFont typeface="Arial" panose="020B0604020202020204" pitchFamily="34" charset="0"/>
              <a:buChar char="•"/>
              <a:defRPr/>
            </a:pPr>
            <a:endParaRPr lang="en-US" dirty="0">
              <a:solidFill>
                <a:schemeClr val="tx2"/>
              </a:solidFill>
              <a:latin typeface="Nokia Pure Text Light"/>
              <a:ea typeface="Nokia Pure Text Light" panose="020B0403020202020204" pitchFamily="34" charset="0"/>
            </a:endParaRPr>
          </a:p>
          <a:p>
            <a:pPr marL="285750" indent="-285750">
              <a:buFont typeface="Arial" panose="020B0604020202020204" pitchFamily="34" charset="0"/>
              <a:buChar char="•"/>
              <a:defRPr/>
            </a:pPr>
            <a:r>
              <a:rPr lang="en-US" dirty="0">
                <a:solidFill>
                  <a:schemeClr val="tx2"/>
                </a:solidFill>
                <a:latin typeface="Nokia Pure Text Light"/>
                <a:ea typeface="Nokia Pure Text Light" panose="020B0403020202020204" pitchFamily="34" charset="0"/>
              </a:rPr>
              <a:t>Release 18 normative work includes several aspects which impact RAN3 &amp; RAN2 specifications:</a:t>
            </a:r>
          </a:p>
          <a:p>
            <a:pPr marL="516150" lvl="1" indent="-285750">
              <a:buFont typeface="Arial" panose="020B0604020202020204" pitchFamily="34" charset="0"/>
              <a:buChar char="•"/>
              <a:defRPr/>
            </a:pPr>
            <a:r>
              <a:rPr lang="en-US" dirty="0">
                <a:solidFill>
                  <a:schemeClr val="tx2"/>
                </a:solidFill>
                <a:latin typeface="Nokia Pure Text Light"/>
                <a:ea typeface="Nokia Pure Text Light" panose="020B0403020202020204" pitchFamily="34" charset="0"/>
              </a:rPr>
              <a:t>5GS network timing synchronization status and reporting (Key Issue #1 in TR 23.700-25)</a:t>
            </a:r>
          </a:p>
          <a:p>
            <a:pPr marL="516150" lvl="1" indent="-285750">
              <a:buFont typeface="Arial" panose="020B0604020202020204" pitchFamily="34" charset="0"/>
              <a:buChar char="•"/>
              <a:defRPr/>
            </a:pPr>
            <a:r>
              <a:rPr lang="en-US" dirty="0">
                <a:solidFill>
                  <a:schemeClr val="tx2"/>
                </a:solidFill>
                <a:latin typeface="Nokia Pure Text Light"/>
                <a:ea typeface="Nokia Pure Text Light" panose="020B0403020202020204" pitchFamily="34" charset="0"/>
              </a:rPr>
              <a:t>Interworking with TSN network deployed in the transport network (Key Issue #5)</a:t>
            </a:r>
          </a:p>
          <a:p>
            <a:pPr marL="516150" lvl="1" indent="-285750">
              <a:buFont typeface="Arial" panose="020B0604020202020204" pitchFamily="34" charset="0"/>
              <a:buChar char="•"/>
              <a:defRPr/>
            </a:pPr>
            <a:r>
              <a:rPr lang="en-US" dirty="0">
                <a:solidFill>
                  <a:schemeClr val="tx2"/>
                </a:solidFill>
                <a:latin typeface="Nokia Pure Text Light"/>
                <a:ea typeface="Nokia Pure Text Light" panose="020B0403020202020204" pitchFamily="34" charset="0"/>
              </a:rPr>
              <a:t>Adapting downstream scheduling based on RAN feedback for low latency communication (Key Issue #6)</a:t>
            </a:r>
          </a:p>
          <a:p>
            <a:pPr marL="516150" lvl="1" indent="-285750">
              <a:buFont typeface="Arial" panose="020B0604020202020204" pitchFamily="34" charset="0"/>
              <a:buChar char="•"/>
              <a:defRPr/>
            </a:pPr>
            <a:endParaRPr lang="en-US" dirty="0">
              <a:latin typeface="Nokia Pure Text Light"/>
            </a:endParaRPr>
          </a:p>
          <a:p>
            <a:pPr marL="285750" indent="-285750">
              <a:buFont typeface="Arial" panose="020B0604020202020204" pitchFamily="34" charset="0"/>
              <a:buChar char="•"/>
              <a:defRPr/>
            </a:pPr>
            <a:r>
              <a:rPr lang="en-US" dirty="0">
                <a:solidFill>
                  <a:schemeClr val="tx2"/>
                </a:solidFill>
                <a:latin typeface="Nokia Pure Text Light"/>
                <a:ea typeface="Nokia Pure Text Light" panose="020B0403020202020204" pitchFamily="34" charset="0"/>
              </a:rPr>
              <a:t>Therefore, a RAN3-lead WID is proposed to specify the corresponding RAN functionality needed to support SA2’s work on timing resiliency and URLLC enhancements.</a:t>
            </a:r>
          </a:p>
        </p:txBody>
      </p:sp>
    </p:spTree>
    <p:extLst>
      <p:ext uri="{BB962C8B-B14F-4D97-AF65-F5344CB8AC3E}">
        <p14:creationId xmlns:p14="http://schemas.microsoft.com/office/powerpoint/2010/main" val="2560093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CBDAA9C-1E0D-44CB-AF73-E9DC0DF953B7}"/>
              </a:ext>
            </a:extLst>
          </p:cNvPr>
          <p:cNvSpPr>
            <a:spLocks noGrp="1"/>
          </p:cNvSpPr>
          <p:nvPr>
            <p:ph type="body" sz="quarter" idx="12"/>
          </p:nvPr>
        </p:nvSpPr>
        <p:spPr/>
        <p:txBody>
          <a:bodyPr lIns="0" tIns="0" rIns="0" bIns="0" anchor="t"/>
          <a:lstStyle/>
          <a:p>
            <a:r>
              <a:rPr lang="en-GB">
                <a:latin typeface="Nokia Pure Headline Ultra Light"/>
              </a:rPr>
              <a:t>NR Timing resiliency</a:t>
            </a:r>
            <a:endParaRPr lang="en-GB"/>
          </a:p>
        </p:txBody>
      </p:sp>
      <p:sp>
        <p:nvSpPr>
          <p:cNvPr id="4" name="Text Placeholder 3">
            <a:extLst>
              <a:ext uri="{FF2B5EF4-FFF2-40B4-BE49-F238E27FC236}">
                <a16:creationId xmlns:a16="http://schemas.microsoft.com/office/drawing/2014/main" id="{3E7FC7E0-4429-4E85-8D3C-CD0E1AFDCED2}"/>
              </a:ext>
            </a:extLst>
          </p:cNvPr>
          <p:cNvSpPr>
            <a:spLocks noGrp="1"/>
          </p:cNvSpPr>
          <p:nvPr>
            <p:ph type="body" sz="quarter" idx="13"/>
          </p:nvPr>
        </p:nvSpPr>
        <p:spPr/>
        <p:txBody>
          <a:bodyPr/>
          <a:lstStyle/>
          <a:p>
            <a:r>
              <a:rPr lang="en-GB"/>
              <a:t> </a:t>
            </a:r>
          </a:p>
        </p:txBody>
      </p:sp>
      <p:sp>
        <p:nvSpPr>
          <p:cNvPr id="5" name="Text Placeholder 4">
            <a:extLst>
              <a:ext uri="{FF2B5EF4-FFF2-40B4-BE49-F238E27FC236}">
                <a16:creationId xmlns:a16="http://schemas.microsoft.com/office/drawing/2014/main" id="{03004DF8-5D88-43EF-A37C-D2A2B439C815}"/>
              </a:ext>
            </a:extLst>
          </p:cNvPr>
          <p:cNvSpPr>
            <a:spLocks noGrp="1"/>
          </p:cNvSpPr>
          <p:nvPr>
            <p:ph type="body" sz="quarter" idx="14"/>
          </p:nvPr>
        </p:nvSpPr>
        <p:spPr>
          <a:xfrm>
            <a:off x="417599" y="902207"/>
            <a:ext cx="4154401" cy="3637134"/>
          </a:xfrm>
        </p:spPr>
        <p:txBody>
          <a:bodyPr lIns="0" tIns="0" rIns="0" bIns="0" anchor="t">
            <a:noAutofit/>
          </a:bodyPr>
          <a:lstStyle/>
          <a:p>
            <a:pPr marL="171450" indent="-171450">
              <a:buFont typeface="Arial" panose="020B0604020202020204" pitchFamily="34" charset="0"/>
              <a:buChar char="•"/>
              <a:defRPr/>
            </a:pPr>
            <a:r>
              <a:rPr lang="en-US">
                <a:latin typeface="Nokia Pure Text Light"/>
                <a:sym typeface="Wingdings" panose="05000000000000000000" pitchFamily="2" charset="2"/>
              </a:rPr>
              <a:t>Today's 5G networks rely on GNSS, which is either:</a:t>
            </a:r>
          </a:p>
          <a:p>
            <a:pPr marL="401320" lvl="1" indent="-171450">
              <a:buFont typeface="Arial" panose="020B0604020202020204" pitchFamily="34" charset="0"/>
              <a:buChar char="•"/>
              <a:defRPr/>
            </a:pPr>
            <a:r>
              <a:rPr lang="en-US">
                <a:latin typeface="Nokia Pure Text Light"/>
                <a:sym typeface="Wingdings" panose="05000000000000000000" pitchFamily="2" charset="2"/>
              </a:rPr>
              <a:t>Integrated at radio sites, or</a:t>
            </a:r>
            <a:endParaRPr lang="en-US">
              <a:latin typeface="Nokia Pure Text Light"/>
            </a:endParaRPr>
          </a:p>
          <a:p>
            <a:pPr marL="401320" lvl="1" indent="-171450">
              <a:buFont typeface="Arial" panose="020B0604020202020204" pitchFamily="34" charset="0"/>
              <a:buChar char="•"/>
              <a:defRPr/>
            </a:pPr>
            <a:r>
              <a:rPr lang="en-US">
                <a:latin typeface="Nokia Pure Text Light"/>
                <a:sym typeface="Wingdings" panose="05000000000000000000" pitchFamily="2" charset="2"/>
              </a:rPr>
              <a:t>Distributed within the operator's transport network via Precision Time Protocol (PTP) Grandmaster (GM) solutions</a:t>
            </a:r>
            <a:endParaRPr lang="en-US">
              <a:latin typeface="Nokia Pure Text Light"/>
            </a:endParaRPr>
          </a:p>
          <a:p>
            <a:pPr marL="175895" indent="-175895">
              <a:buFont typeface="Arial" panose="020B0604020202020204" pitchFamily="34" charset="0"/>
              <a:buChar char="•"/>
              <a:defRPr/>
            </a:pPr>
            <a:r>
              <a:rPr lang="en-US">
                <a:latin typeface="Nokia Pure Text Light"/>
                <a:sym typeface="Wingdings" panose="05000000000000000000" pitchFamily="2" charset="2"/>
              </a:rPr>
              <a:t>R18 Timing Resiliency improves robustness of time-of-day services provided by 5G in case of GNSS degradation/failure and assists the end user to decide its preferred time source</a:t>
            </a:r>
            <a:endParaRPr lang="en-US">
              <a:latin typeface="Nokia Pure Text Light"/>
            </a:endParaRPr>
          </a:p>
          <a:p>
            <a:pPr marL="406400" lvl="1" indent="-175895">
              <a:buFont typeface="Arial" panose="020B0604020202020204" pitchFamily="34" charset="0"/>
              <a:buChar char="•"/>
              <a:defRPr/>
            </a:pPr>
            <a:r>
              <a:rPr lang="en-US">
                <a:latin typeface="Nokia Pure Text Light"/>
              </a:rPr>
              <a:t>5GS to be seen as a supplement or alternative to GNSS as a time provider</a:t>
            </a:r>
          </a:p>
          <a:p>
            <a:pPr marL="175895" indent="-175895">
              <a:buFont typeface="Arial" panose="020B0604020202020204" pitchFamily="34" charset="0"/>
              <a:buChar char="•"/>
              <a:defRPr/>
            </a:pPr>
            <a:r>
              <a:rPr lang="en-US">
                <a:latin typeface="Nokia Pure Text Light"/>
                <a:sym typeface="Wingdings" panose="05000000000000000000" pitchFamily="2" charset="2"/>
              </a:rPr>
              <a:t>Use cases include</a:t>
            </a:r>
            <a:r>
              <a:rPr lang="en-US" sz="1200">
                <a:latin typeface="Nokia Pure Text Light"/>
                <a:sym typeface="Wingdings" panose="05000000000000000000" pitchFamily="2" charset="2"/>
              </a:rPr>
              <a:t>:</a:t>
            </a:r>
            <a:endParaRPr lang="en-US" sz="1200">
              <a:latin typeface="Nokia Pure Text Light"/>
            </a:endParaRPr>
          </a:p>
          <a:p>
            <a:pPr marL="401320" lvl="1" indent="-171450">
              <a:buFont typeface="Arial" panose="020B0604020202020204" pitchFamily="34" charset="0"/>
              <a:buChar char="•"/>
              <a:defRPr/>
            </a:pPr>
            <a:r>
              <a:rPr lang="en-US">
                <a:latin typeface="Nokia Pure Text Light"/>
                <a:sym typeface="Wingdings" panose="05000000000000000000" pitchFamily="2" charset="2"/>
              </a:rPr>
              <a:t>5G public network customers (e.g., smart grid, financial)</a:t>
            </a:r>
            <a:endParaRPr lang="en-US">
              <a:latin typeface="Nokia Pure Text Light"/>
            </a:endParaRPr>
          </a:p>
          <a:p>
            <a:pPr marL="401320" lvl="1" indent="-171450">
              <a:buFont typeface="Arial" panose="020B0604020202020204" pitchFamily="34" charset="0"/>
              <a:buChar char="•"/>
              <a:defRPr/>
            </a:pPr>
            <a:r>
              <a:rPr lang="en-US">
                <a:latin typeface="Nokia Pure Text Light"/>
                <a:sym typeface="Wingdings" panose="05000000000000000000" pitchFamily="2" charset="2"/>
              </a:rPr>
              <a:t>5G private network customers (e.g., factory use cases)</a:t>
            </a:r>
            <a:endParaRPr lang="en-US"/>
          </a:p>
        </p:txBody>
      </p:sp>
      <p:sp>
        <p:nvSpPr>
          <p:cNvPr id="6" name="Rectangle 2">
            <a:extLst>
              <a:ext uri="{FF2B5EF4-FFF2-40B4-BE49-F238E27FC236}">
                <a16:creationId xmlns:a16="http://schemas.microsoft.com/office/drawing/2014/main" id="{CD217F98-676D-4ED9-BB21-F6C6ACDEA99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5" name="Picture 54">
            <a:extLst>
              <a:ext uri="{FF2B5EF4-FFF2-40B4-BE49-F238E27FC236}">
                <a16:creationId xmlns:a16="http://schemas.microsoft.com/office/drawing/2014/main" id="{690CBF86-16ED-4048-B368-289ABE1BB74A}"/>
              </a:ext>
            </a:extLst>
          </p:cNvPr>
          <p:cNvPicPr>
            <a:picLocks noChangeAspect="1"/>
          </p:cNvPicPr>
          <p:nvPr/>
        </p:nvPicPr>
        <p:blipFill>
          <a:blip r:embed="rId3"/>
          <a:stretch>
            <a:fillRect/>
          </a:stretch>
        </p:blipFill>
        <p:spPr>
          <a:xfrm>
            <a:off x="4670424" y="884441"/>
            <a:ext cx="4252825" cy="3359194"/>
          </a:xfrm>
          <a:prstGeom prst="rect">
            <a:avLst/>
          </a:prstGeom>
        </p:spPr>
      </p:pic>
      <p:sp>
        <p:nvSpPr>
          <p:cNvPr id="56" name="Text Placeholder 4">
            <a:extLst>
              <a:ext uri="{FF2B5EF4-FFF2-40B4-BE49-F238E27FC236}">
                <a16:creationId xmlns:a16="http://schemas.microsoft.com/office/drawing/2014/main" id="{B5DF8ADD-2892-4424-B0C3-52770FC475B7}"/>
              </a:ext>
            </a:extLst>
          </p:cNvPr>
          <p:cNvSpPr txBox="1">
            <a:spLocks/>
          </p:cNvSpPr>
          <p:nvPr/>
        </p:nvSpPr>
        <p:spPr>
          <a:xfrm>
            <a:off x="4914901" y="4259058"/>
            <a:ext cx="3811500" cy="280283"/>
          </a:xfrm>
          <a:prstGeom prst="rect">
            <a:avLst/>
          </a:prstGeom>
        </p:spPr>
        <p:txBody>
          <a:bodyPr lIns="0" tIns="0" rIns="0" bIns="0">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tx2"/>
                </a:solidFill>
                <a:latin typeface="Nokia Pure Text Light" panose="020B0403020202020204" pitchFamily="34" charset="0"/>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tx2"/>
                </a:solidFill>
                <a:latin typeface="Nokia Pure Text Light" panose="020B0403020202020204" pitchFamily="34" charset="0"/>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100" kern="1200">
                <a:solidFill>
                  <a:schemeClr val="tx2"/>
                </a:solidFill>
                <a:latin typeface="Nokia Pure Text Light" panose="020B0403020202020204" pitchFamily="34" charset="0"/>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tx2"/>
                </a:solidFill>
                <a:latin typeface="Nokia Pure Text Light" panose="020B0403020202020204" pitchFamily="34" charset="0"/>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spcAft>
                <a:spcPts val="300"/>
              </a:spcAft>
            </a:pPr>
            <a:r>
              <a:rPr lang="en-US" sz="1600">
                <a:sym typeface="Wingdings" panose="05000000000000000000" pitchFamily="2" charset="2"/>
              </a:rPr>
              <a:t>5G timing resiliency system</a:t>
            </a:r>
            <a:endParaRPr lang="en-US" sz="1800">
              <a:sym typeface="Wingdings" panose="05000000000000000000" pitchFamily="2" charset="2"/>
            </a:endParaRPr>
          </a:p>
        </p:txBody>
      </p:sp>
    </p:spTree>
    <p:extLst>
      <p:ext uri="{BB962C8B-B14F-4D97-AF65-F5344CB8AC3E}">
        <p14:creationId xmlns:p14="http://schemas.microsoft.com/office/powerpoint/2010/main" val="4043409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CBDAA9C-1E0D-44CB-AF73-E9DC0DF953B7}"/>
              </a:ext>
            </a:extLst>
          </p:cNvPr>
          <p:cNvSpPr>
            <a:spLocks noGrp="1"/>
          </p:cNvSpPr>
          <p:nvPr>
            <p:ph type="body" sz="quarter" idx="12"/>
          </p:nvPr>
        </p:nvSpPr>
        <p:spPr/>
        <p:txBody>
          <a:bodyPr/>
          <a:lstStyle/>
          <a:p>
            <a:r>
              <a:rPr lang="en-GB"/>
              <a:t>Interworking with TSN Transport Network</a:t>
            </a:r>
          </a:p>
        </p:txBody>
      </p:sp>
      <p:sp>
        <p:nvSpPr>
          <p:cNvPr id="4" name="Text Placeholder 3">
            <a:extLst>
              <a:ext uri="{FF2B5EF4-FFF2-40B4-BE49-F238E27FC236}">
                <a16:creationId xmlns:a16="http://schemas.microsoft.com/office/drawing/2014/main" id="{3E7FC7E0-4429-4E85-8D3C-CD0E1AFDCED2}"/>
              </a:ext>
            </a:extLst>
          </p:cNvPr>
          <p:cNvSpPr>
            <a:spLocks noGrp="1"/>
          </p:cNvSpPr>
          <p:nvPr>
            <p:ph type="body" sz="quarter" idx="13"/>
          </p:nvPr>
        </p:nvSpPr>
        <p:spPr/>
        <p:txBody>
          <a:bodyPr/>
          <a:lstStyle/>
          <a:p>
            <a:r>
              <a:rPr lang="en-GB"/>
              <a:t> </a:t>
            </a:r>
          </a:p>
        </p:txBody>
      </p:sp>
      <p:sp>
        <p:nvSpPr>
          <p:cNvPr id="5" name="Text Placeholder 4">
            <a:extLst>
              <a:ext uri="{FF2B5EF4-FFF2-40B4-BE49-F238E27FC236}">
                <a16:creationId xmlns:a16="http://schemas.microsoft.com/office/drawing/2014/main" id="{03004DF8-5D88-43EF-A37C-D2A2B439C815}"/>
              </a:ext>
            </a:extLst>
          </p:cNvPr>
          <p:cNvSpPr>
            <a:spLocks noGrp="1"/>
          </p:cNvSpPr>
          <p:nvPr>
            <p:ph type="body" sz="quarter" idx="14"/>
          </p:nvPr>
        </p:nvSpPr>
        <p:spPr>
          <a:xfrm>
            <a:off x="417600" y="934847"/>
            <a:ext cx="3517792" cy="3673153"/>
          </a:xfrm>
        </p:spPr>
        <p:txBody>
          <a:bodyPr lIns="0" tIns="0" rIns="0" bIns="0" anchor="t">
            <a:noAutofit/>
          </a:bodyPr>
          <a:lstStyle/>
          <a:p>
            <a:pPr marL="285750" indent="-285750">
              <a:buFont typeface="Arial" panose="020B0604020202020204" pitchFamily="34" charset="0"/>
              <a:buChar char="•"/>
              <a:defRPr/>
            </a:pPr>
            <a:r>
              <a:rPr lang="en-GB" sz="1400">
                <a:solidFill>
                  <a:schemeClr val="tx2"/>
                </a:solidFill>
                <a:latin typeface="Nokia Pure Text Light"/>
                <a:ea typeface="Nokia Pure Text Light" panose="020B0403020202020204" pitchFamily="34" charset="0"/>
              </a:rPr>
              <a:t>TSN network is deployed as the N3 transport network. In this case:</a:t>
            </a:r>
          </a:p>
          <a:p>
            <a:pPr marL="516150" lvl="1" indent="-285750">
              <a:buFont typeface="Arial" panose="020B0604020202020204" pitchFamily="34" charset="0"/>
              <a:buChar char="•"/>
              <a:defRPr/>
            </a:pPr>
            <a:r>
              <a:rPr lang="en-GB">
                <a:solidFill>
                  <a:schemeClr val="tx2"/>
                </a:solidFill>
                <a:latin typeface="Nokia Pure Text Light"/>
                <a:ea typeface="Nokia Pure Text Light" panose="020B0403020202020204" pitchFamily="34" charset="0"/>
              </a:rPr>
              <a:t>UPF (CN-TL) and RAN (AN-TL) are modelled as the talkers and listeners in the N3 transport network.</a:t>
            </a:r>
          </a:p>
          <a:p>
            <a:pPr marL="516150" lvl="1" indent="-285750">
              <a:buFont typeface="Arial" panose="020B0604020202020204" pitchFamily="34" charset="0"/>
              <a:buChar char="•"/>
              <a:defRPr/>
            </a:pPr>
            <a:r>
              <a:rPr lang="en-GB">
                <a:latin typeface="Nokia Pure Text Light"/>
              </a:rPr>
              <a:t>SMF takes the role of CUC.</a:t>
            </a:r>
          </a:p>
          <a:p>
            <a:pPr marL="285750" indent="-285750">
              <a:buFont typeface="Arial" panose="020B0604020202020204" pitchFamily="34" charset="0"/>
              <a:buChar char="•"/>
              <a:defRPr/>
            </a:pPr>
            <a:r>
              <a:rPr lang="en-GB">
                <a:latin typeface="Nokia Pure Text Light"/>
              </a:rPr>
              <a:t>SMF collects the relevant parameters from the RAN and UPF, and conveys the talker and listener requirements to the CNC.</a:t>
            </a:r>
          </a:p>
          <a:p>
            <a:pPr marL="285750" indent="-285750">
              <a:buFont typeface="Arial" panose="020B0604020202020204" pitchFamily="34" charset="0"/>
              <a:buChar char="•"/>
              <a:defRPr/>
            </a:pPr>
            <a:r>
              <a:rPr lang="en-GB" sz="1400">
                <a:latin typeface="Nokia Pure Text Light"/>
              </a:rPr>
              <a:t>SMF configures the RAN and UPF with parameters </a:t>
            </a:r>
            <a:r>
              <a:rPr lang="en-GB">
                <a:latin typeface="Nokia Pure Text Light"/>
              </a:rPr>
              <a:t>provided by CNC </a:t>
            </a:r>
            <a:r>
              <a:rPr lang="en-GB" sz="1400">
                <a:latin typeface="Nokia Pure Text Light"/>
              </a:rPr>
              <a:t>so that RAN and UPF can treat the UP traffic appropriately.</a:t>
            </a:r>
          </a:p>
        </p:txBody>
      </p:sp>
      <p:sp>
        <p:nvSpPr>
          <p:cNvPr id="2" name="Rectangle 2">
            <a:extLst>
              <a:ext uri="{FF2B5EF4-FFF2-40B4-BE49-F238E27FC236}">
                <a16:creationId xmlns:a16="http://schemas.microsoft.com/office/drawing/2014/main" id="{2DD145BD-7224-4FFA-A694-F7DC730A1EAB}"/>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graphicFrame>
        <p:nvGraphicFramePr>
          <p:cNvPr id="6" name="Object 5">
            <a:extLst>
              <a:ext uri="{FF2B5EF4-FFF2-40B4-BE49-F238E27FC236}">
                <a16:creationId xmlns:a16="http://schemas.microsoft.com/office/drawing/2014/main" id="{E11D0A43-BB0B-491E-BF59-2B55E79739F0}"/>
              </a:ext>
            </a:extLst>
          </p:cNvPr>
          <p:cNvGraphicFramePr>
            <a:graphicFrameLocks noChangeAspect="1"/>
          </p:cNvGraphicFramePr>
          <p:nvPr>
            <p:extLst>
              <p:ext uri="{D42A27DB-BD31-4B8C-83A1-F6EECF244321}">
                <p14:modId xmlns:p14="http://schemas.microsoft.com/office/powerpoint/2010/main" val="2422797529"/>
              </p:ext>
            </p:extLst>
          </p:nvPr>
        </p:nvGraphicFramePr>
        <p:xfrm>
          <a:off x="3935392" y="934847"/>
          <a:ext cx="5127584" cy="2581831"/>
        </p:xfrm>
        <a:graphic>
          <a:graphicData uri="http://schemas.openxmlformats.org/presentationml/2006/ole">
            <mc:AlternateContent xmlns:mc="http://schemas.openxmlformats.org/markup-compatibility/2006">
              <mc:Choice xmlns:v="urn:schemas-microsoft-com:vml" Requires="v">
                <p:oleObj spid="_x0000_s1027" name="Picture" r:id="rId3" imgW="5197409" imgH="2629631" progId="Word.Picture.8">
                  <p:embed/>
                </p:oleObj>
              </mc:Choice>
              <mc:Fallback>
                <p:oleObj name="Picture" r:id="rId3" imgW="5197409" imgH="2629631" progId="Word.Picture.8">
                  <p:embed/>
                  <p:pic>
                    <p:nvPicPr>
                      <p:cNvPr id="6" name="Object 5">
                        <a:extLst>
                          <a:ext uri="{FF2B5EF4-FFF2-40B4-BE49-F238E27FC236}">
                            <a16:creationId xmlns:a16="http://schemas.microsoft.com/office/drawing/2014/main" id="{E11D0A43-BB0B-491E-BF59-2B55E79739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5392" y="934847"/>
                        <a:ext cx="5127584" cy="2581831"/>
                      </a:xfrm>
                      <a:prstGeom prst="rect">
                        <a:avLst/>
                      </a:prstGeom>
                      <a:noFill/>
                    </p:spPr>
                  </p:pic>
                </p:oleObj>
              </mc:Fallback>
            </mc:AlternateContent>
          </a:graphicData>
        </a:graphic>
      </p:graphicFrame>
    </p:spTree>
    <p:extLst>
      <p:ext uri="{BB962C8B-B14F-4D97-AF65-F5344CB8AC3E}">
        <p14:creationId xmlns:p14="http://schemas.microsoft.com/office/powerpoint/2010/main" val="3040805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CBDAA9C-1E0D-44CB-AF73-E9DC0DF953B7}"/>
              </a:ext>
            </a:extLst>
          </p:cNvPr>
          <p:cNvSpPr>
            <a:spLocks noGrp="1"/>
          </p:cNvSpPr>
          <p:nvPr>
            <p:ph type="body" sz="quarter" idx="12"/>
          </p:nvPr>
        </p:nvSpPr>
        <p:spPr/>
        <p:txBody>
          <a:bodyPr/>
          <a:lstStyle/>
          <a:p>
            <a:r>
              <a:rPr lang="en-GB" sz="2200"/>
              <a:t>RAN feedback for application transmission schedule adaption </a:t>
            </a:r>
          </a:p>
        </p:txBody>
      </p:sp>
      <p:sp>
        <p:nvSpPr>
          <p:cNvPr id="4" name="Text Placeholder 3">
            <a:extLst>
              <a:ext uri="{FF2B5EF4-FFF2-40B4-BE49-F238E27FC236}">
                <a16:creationId xmlns:a16="http://schemas.microsoft.com/office/drawing/2014/main" id="{3E7FC7E0-4429-4E85-8D3C-CD0E1AFDCED2}"/>
              </a:ext>
            </a:extLst>
          </p:cNvPr>
          <p:cNvSpPr>
            <a:spLocks noGrp="1"/>
          </p:cNvSpPr>
          <p:nvPr>
            <p:ph type="body" sz="quarter" idx="13"/>
          </p:nvPr>
        </p:nvSpPr>
        <p:spPr/>
        <p:txBody>
          <a:bodyPr/>
          <a:lstStyle/>
          <a:p>
            <a:r>
              <a:rPr lang="en-GB"/>
              <a:t> </a:t>
            </a:r>
          </a:p>
        </p:txBody>
      </p:sp>
      <p:sp>
        <p:nvSpPr>
          <p:cNvPr id="5" name="Text Placeholder 4">
            <a:extLst>
              <a:ext uri="{FF2B5EF4-FFF2-40B4-BE49-F238E27FC236}">
                <a16:creationId xmlns:a16="http://schemas.microsoft.com/office/drawing/2014/main" id="{03004DF8-5D88-43EF-A37C-D2A2B439C815}"/>
              </a:ext>
            </a:extLst>
          </p:cNvPr>
          <p:cNvSpPr>
            <a:spLocks noGrp="1"/>
          </p:cNvSpPr>
          <p:nvPr>
            <p:ph type="body" sz="quarter" idx="14"/>
          </p:nvPr>
        </p:nvSpPr>
        <p:spPr>
          <a:xfrm>
            <a:off x="417600" y="996902"/>
            <a:ext cx="4100213" cy="3611098"/>
          </a:xfrm>
        </p:spPr>
        <p:txBody>
          <a:bodyPr/>
          <a:lstStyle/>
          <a:p>
            <a:pPr marL="285750" indent="-285750">
              <a:buFont typeface="Arial" panose="020B0604020202020204" pitchFamily="34" charset="0"/>
              <a:buChar char="•"/>
              <a:defRPr/>
            </a:pPr>
            <a:r>
              <a:rPr lang="en-GB">
                <a:solidFill>
                  <a:schemeClr val="tx2"/>
                </a:solidFill>
                <a:latin typeface="Nokia Pure Text Light"/>
                <a:ea typeface="Nokia Pure Text Light" panose="020B0403020202020204" pitchFamily="34" charset="0"/>
              </a:rPr>
              <a:t>Many applications generate periodic traffic streams, which have extremely strict end-to-end latency requirements.</a:t>
            </a:r>
          </a:p>
          <a:p>
            <a:pPr marL="285750" indent="-285750">
              <a:buFont typeface="Arial" panose="020B0604020202020204" pitchFamily="34" charset="0"/>
              <a:buChar char="•"/>
              <a:defRPr/>
            </a:pPr>
            <a:r>
              <a:rPr lang="en-GB">
                <a:solidFill>
                  <a:schemeClr val="tx2"/>
                </a:solidFill>
                <a:latin typeface="Nokia Pure Text Light"/>
                <a:ea typeface="Nokia Pure Text Light" panose="020B0403020202020204" pitchFamily="34" charset="0"/>
              </a:rPr>
              <a:t>RAN in many cases introduces a significant part of the end-to-end delay for the traffic streams. </a:t>
            </a:r>
          </a:p>
          <a:p>
            <a:pPr marL="285750" indent="-285750">
              <a:buFont typeface="Arial" panose="020B0604020202020204" pitchFamily="34" charset="0"/>
              <a:buChar char="•"/>
              <a:defRPr/>
            </a:pPr>
            <a:r>
              <a:rPr lang="en-GB">
                <a:latin typeface="Nokia Pure Text Light"/>
              </a:rPr>
              <a:t>P</a:t>
            </a:r>
            <a:r>
              <a:rPr lang="en-GB">
                <a:solidFill>
                  <a:schemeClr val="tx2"/>
                </a:solidFill>
                <a:latin typeface="Nokia Pure Text Light"/>
                <a:ea typeface="Nokia Pure Text Light" panose="020B0403020202020204" pitchFamily="34" charset="0"/>
              </a:rPr>
              <a:t>ackets arriving to the gNB may experience buffering (i.e. resulting in increased delay) due to radio configuration. For example, if their time of arrival is not aligned with the transmission opportunities of the TDD subframe.</a:t>
            </a:r>
          </a:p>
          <a:p>
            <a:pPr marL="285750" indent="-285750">
              <a:buFont typeface="Arial" panose="020B0604020202020204" pitchFamily="34" charset="0"/>
              <a:buChar char="•"/>
              <a:defRPr/>
            </a:pPr>
            <a:r>
              <a:rPr lang="en-GB">
                <a:solidFill>
                  <a:schemeClr val="tx2"/>
                </a:solidFill>
                <a:latin typeface="Nokia Pure Text Light"/>
                <a:ea typeface="Nokia Pure Text Light" panose="020B0403020202020204" pitchFamily="34" charset="0"/>
              </a:rPr>
              <a:t>The burst timing feedback from RAN enables applications to align burst transmission schedules with the radio configuration, thus configuration-based buffering </a:t>
            </a:r>
            <a:r>
              <a:rPr lang="en-GB">
                <a:latin typeface="Nokia Pure Text Light"/>
              </a:rPr>
              <a:t>d</a:t>
            </a:r>
            <a:r>
              <a:rPr lang="en-GB">
                <a:solidFill>
                  <a:schemeClr val="tx2"/>
                </a:solidFill>
                <a:latin typeface="Nokia Pure Text Light"/>
                <a:ea typeface="Nokia Pure Text Light" panose="020B0403020202020204" pitchFamily="34" charset="0"/>
              </a:rPr>
              <a:t>elays can be avoided. </a:t>
            </a:r>
          </a:p>
          <a:p>
            <a:pPr marL="285750" indent="-285750">
              <a:spcAft>
                <a:spcPts val="1200"/>
              </a:spcAft>
              <a:buFont typeface="Arial" panose="020B0604020202020204" pitchFamily="34" charset="0"/>
              <a:buChar char="•"/>
              <a:defRPr/>
            </a:pPr>
            <a:endParaRPr lang="en-GB">
              <a:solidFill>
                <a:schemeClr val="tx2"/>
              </a:solidFill>
              <a:latin typeface="Nokia Pure Text Light"/>
              <a:ea typeface="Nokia Pure Text Light" panose="020B0403020202020204" pitchFamily="34" charset="0"/>
            </a:endParaRPr>
          </a:p>
        </p:txBody>
      </p:sp>
      <p:graphicFrame>
        <p:nvGraphicFramePr>
          <p:cNvPr id="25" name="Object 24">
            <a:extLst>
              <a:ext uri="{FF2B5EF4-FFF2-40B4-BE49-F238E27FC236}">
                <a16:creationId xmlns:a16="http://schemas.microsoft.com/office/drawing/2014/main" id="{401CCE17-B0AC-466F-9B48-C80CA6661A02}"/>
              </a:ext>
            </a:extLst>
          </p:cNvPr>
          <p:cNvGraphicFramePr>
            <a:graphicFrameLocks noChangeAspect="1"/>
          </p:cNvGraphicFramePr>
          <p:nvPr/>
        </p:nvGraphicFramePr>
        <p:xfrm>
          <a:off x="4781550" y="996902"/>
          <a:ext cx="3837894" cy="1005562"/>
        </p:xfrm>
        <a:graphic>
          <a:graphicData uri="http://schemas.openxmlformats.org/presentationml/2006/ole">
            <mc:AlternateContent xmlns:mc="http://schemas.openxmlformats.org/markup-compatibility/2006">
              <mc:Choice xmlns:v="urn:schemas-microsoft-com:vml" Requires="v">
                <p:oleObj spid="_x0000_s2051" name="Visio" r:id="rId3" imgW="4362399" imgH="1143039" progId="Visio.Drawing.15">
                  <p:embed/>
                </p:oleObj>
              </mc:Choice>
              <mc:Fallback>
                <p:oleObj name="Visio" r:id="rId3" imgW="4362399" imgH="1143039" progId="Visio.Drawing.15">
                  <p:embed/>
                  <p:pic>
                    <p:nvPicPr>
                      <p:cNvPr id="25" name="Object 24">
                        <a:extLst>
                          <a:ext uri="{FF2B5EF4-FFF2-40B4-BE49-F238E27FC236}">
                            <a16:creationId xmlns:a16="http://schemas.microsoft.com/office/drawing/2014/main" id="{401CCE17-B0AC-466F-9B48-C80CA6661A02}"/>
                          </a:ext>
                        </a:extLst>
                      </p:cNvPr>
                      <p:cNvPicPr/>
                      <p:nvPr/>
                    </p:nvPicPr>
                    <p:blipFill>
                      <a:blip r:embed="rId4"/>
                      <a:stretch>
                        <a:fillRect/>
                      </a:stretch>
                    </p:blipFill>
                    <p:spPr>
                      <a:xfrm>
                        <a:off x="4781550" y="996902"/>
                        <a:ext cx="3837894" cy="1005562"/>
                      </a:xfrm>
                      <a:prstGeom prst="rect">
                        <a:avLst/>
                      </a:prstGeom>
                    </p:spPr>
                  </p:pic>
                </p:oleObj>
              </mc:Fallback>
            </mc:AlternateContent>
          </a:graphicData>
        </a:graphic>
      </p:graphicFrame>
      <p:sp>
        <p:nvSpPr>
          <p:cNvPr id="26" name="Text Placeholder 4">
            <a:extLst>
              <a:ext uri="{FF2B5EF4-FFF2-40B4-BE49-F238E27FC236}">
                <a16:creationId xmlns:a16="http://schemas.microsoft.com/office/drawing/2014/main" id="{D6954AF7-BDCE-46B3-94FA-F8AEF551A94D}"/>
              </a:ext>
            </a:extLst>
          </p:cNvPr>
          <p:cNvSpPr txBox="1">
            <a:spLocks/>
          </p:cNvSpPr>
          <p:nvPr/>
        </p:nvSpPr>
        <p:spPr>
          <a:xfrm>
            <a:off x="4905375" y="2341050"/>
            <a:ext cx="3744823" cy="1459426"/>
          </a:xfrm>
          <a:prstGeom prst="rect">
            <a:avLst/>
          </a:prstGeom>
        </p:spPr>
        <p:txBody>
          <a:bodyPr lIns="0" tIns="0" rIns="0" bIns="0">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tx2"/>
                </a:solidFill>
                <a:latin typeface="Nokia Pure Text Light" panose="020B0403020202020204" pitchFamily="34" charset="0"/>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tx2"/>
                </a:solidFill>
                <a:latin typeface="Nokia Pure Text Light" panose="020B0403020202020204" pitchFamily="34" charset="0"/>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100" kern="1200">
                <a:solidFill>
                  <a:schemeClr val="tx2"/>
                </a:solidFill>
                <a:latin typeface="Nokia Pure Text Light" panose="020B0403020202020204" pitchFamily="34" charset="0"/>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tx2"/>
                </a:solidFill>
                <a:latin typeface="Nokia Pure Text Light" panose="020B0403020202020204" pitchFamily="34" charset="0"/>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50" indent="-171450">
              <a:spcAft>
                <a:spcPts val="1200"/>
              </a:spcAft>
              <a:buFont typeface="Courier New" panose="02070309020205020404" pitchFamily="49" charset="0"/>
              <a:buChar char="o"/>
              <a:defRPr/>
            </a:pPr>
            <a:r>
              <a:rPr lang="en-GB" sz="1200">
                <a:solidFill>
                  <a:srgbClr val="0070C0"/>
                </a:solidFill>
                <a:latin typeface="Calibri" panose="020F0502020204030204" pitchFamily="34" charset="0"/>
                <a:cs typeface="Calibri" panose="020F0502020204030204" pitchFamily="34" charset="0"/>
              </a:rPr>
              <a:t>DL bursts of stream 1 arrive at the end of DL radio transmission opportunities to RAN and must be buffered until the next DL opportunity. </a:t>
            </a:r>
          </a:p>
          <a:p>
            <a:pPr marL="171450" indent="-171450">
              <a:spcAft>
                <a:spcPts val="1200"/>
              </a:spcAft>
              <a:buFont typeface="Courier New" panose="02070309020205020404" pitchFamily="49" charset="0"/>
              <a:buChar char="o"/>
              <a:defRPr/>
            </a:pPr>
            <a:r>
              <a:rPr lang="en-GB" sz="1200">
                <a:solidFill>
                  <a:srgbClr val="0070C0"/>
                </a:solidFill>
                <a:latin typeface="Calibri" panose="020F0502020204030204" pitchFamily="34" charset="0"/>
                <a:cs typeface="Calibri" panose="020F0502020204030204" pitchFamily="34" charset="0"/>
              </a:rPr>
              <a:t>Stream 2 is aligned with the TDD cycle. Bursts arrive in the middle of the DL opportunities and can be scheduled immediately. </a:t>
            </a:r>
          </a:p>
          <a:p>
            <a:pPr marL="171450" indent="-171450">
              <a:spcAft>
                <a:spcPts val="1200"/>
              </a:spcAft>
              <a:buFont typeface="Courier New" panose="02070309020205020404" pitchFamily="49" charset="0"/>
              <a:buChar char="o"/>
              <a:defRPr/>
            </a:pPr>
            <a:endParaRPr lang="en-US" sz="120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95677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18999439"/>
      </p:ext>
    </p:extLst>
  </p:cSld>
  <p:clrMapOvr>
    <a:masterClrMapping/>
  </p:clrMapOvr>
</p:sld>
</file>

<file path=ppt/theme/theme1.xml><?xml version="1.0" encoding="utf-8"?>
<a:theme xmlns:a="http://schemas.openxmlformats.org/drawingml/2006/main" name="1 Whit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ResrcID21015_Nokia - Pure PowerPoint template 2021 v1.1" id="{31BC2609-92FB-41CC-85C2-67A665DC0FD3}" vid="{7092AD5A-4CE5-4773-BF93-6D6DB7408C19}"/>
    </a:ext>
  </a:extLst>
</a:theme>
</file>

<file path=ppt/theme/theme2.xml><?xml version="1.0" encoding="utf-8"?>
<a:theme xmlns:a="http://schemas.openxmlformats.org/drawingml/2006/main" name="1_c 2018 Nokia">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ResrcID21015_Nokia - Pure PowerPoint template 2021 v1.1" id="{31BC2609-92FB-41CC-85C2-67A665DC0FD3}" vid="{698988B5-A313-4CCB-89DF-0DDD3D9198C3}"/>
    </a:ext>
  </a:extLst>
</a:theme>
</file>

<file path=ppt/theme/theme3.xml><?xml version="1.0" encoding="utf-8"?>
<a:theme xmlns:a="http://schemas.openxmlformats.org/drawingml/2006/main" name="3_Blu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srcID21015_Nokia - Pure PowerPoint template 2021 v1.1" id="{31BC2609-92FB-41CC-85C2-67A665DC0FD3}" vid="{28B96935-75A3-45C3-B952-270EAB031D70}"/>
    </a:ext>
  </a:extLst>
</a:theme>
</file>

<file path=ppt/theme/theme4.xml><?xml version="1.0" encoding="utf-8"?>
<a:theme xmlns:a="http://schemas.openxmlformats.org/drawingml/2006/main" name="4_Blu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srcID21015_Nokia - Pure PowerPoint template 2021 v1.1" id="{31BC2609-92FB-41CC-85C2-67A665DC0FD3}" vid="{DAF288A5-0DDE-473A-9EE7-EF501D2D4444}"/>
    </a:ext>
  </a:extLst>
</a:theme>
</file>

<file path=ppt/theme/theme5.xml><?xml version="1.0" encoding="utf-8"?>
<a:theme xmlns:a="http://schemas.openxmlformats.org/drawingml/2006/main" name="5_Whit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srcID21015_Nokia - Pure PowerPoint template 2021 v1.1" id="{31BC2609-92FB-41CC-85C2-67A665DC0FD3}" vid="{8CB0855B-22DF-415F-BBA5-182520E1EB51}"/>
    </a:ext>
  </a:extLst>
</a:theme>
</file>

<file path=ppt/theme/theme6.xml><?xml version="1.0" encoding="utf-8"?>
<a:theme xmlns:a="http://schemas.openxmlformats.org/drawingml/2006/main" name="6_Gray">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srcID21015_Nokia - Pure PowerPoint template 2021 v1.1" id="{31BC2609-92FB-41CC-85C2-67A665DC0FD3}" vid="{CF203275-5EF3-4029-A1C6-B627982950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518683DDB4CB714487F91A3B9BBBA0AA" ma:contentTypeVersion="23" ma:contentTypeDescription="Create a new document." ma:contentTypeScope="" ma:versionID="42d5f7b97996025a844759cd8eeb6428">
  <xsd:schema xmlns:xsd="http://www.w3.org/2001/XMLSchema" xmlns:xs="http://www.w3.org/2001/XMLSchema" xmlns:p="http://schemas.microsoft.com/office/2006/metadata/properties" xmlns:ns2="71c5aaf6-e6ce-465b-b873-5148d2a4c105" xmlns:ns3="3b34c8f0-1ef5-4d1e-bb66-517ce7fe7356" xmlns:ns4="a3840f4f-04be-43d1-b2ef-6ff1382503c7" xmlns:ns5="b1e1cf1a-759b-4612-9ceb-2888e9efb08a" targetNamespace="http://schemas.microsoft.com/office/2006/metadata/properties" ma:root="true" ma:fieldsID="48a31bbb44c3b491b3c630d84ba5deb9" ns2:_="" ns3:_="" ns4:_="" ns5:_="">
    <xsd:import namespace="71c5aaf6-e6ce-465b-b873-5148d2a4c105"/>
    <xsd:import namespace="3b34c8f0-1ef5-4d1e-bb66-517ce7fe7356"/>
    <xsd:import namespace="a3840f4f-04be-43d1-b2ef-6ff1382503c7"/>
    <xsd:import namespace="b1e1cf1a-759b-4612-9ceb-2888e9efb08a"/>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4:SharedWithUsers" minOccurs="0"/>
                <xsd:element ref="ns4:SharedWithDetails" minOccurs="0"/>
                <xsd:element ref="ns5:MediaServiceMetadata" minOccurs="0"/>
                <xsd:element ref="ns5:MediaServiceFastMetadata" minOccurs="0"/>
                <xsd:element ref="ns3:Associated_x0020_Task" minOccurs="0"/>
                <xsd:element ref="ns5:MediaServiceAutoKeyPoints" minOccurs="0"/>
                <xsd:element ref="ns5: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7"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3840f4f-04be-43d1-b2ef-6ff1382503c7" elementFormDefault="qualified">
    <xsd:import namespace="http://schemas.microsoft.com/office/2006/documentManagement/types"/>
    <xsd:import namespace="http://schemas.microsoft.com/office/infopath/2007/PartnerControls"/>
    <xsd:element name="SharedWithUsers" ma:index="13"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1e1cf1a-759b-4612-9ceb-2888e9efb08a" elementFormDefault="qualified">
    <xsd:import namespace="http://schemas.microsoft.com/office/2006/documentManagement/types"/>
    <xsd:import namespace="http://schemas.microsoft.com/office/infopath/2007/PartnerControls"/>
    <xsd:element name="MediaServiceMetadata" ma:index="15" nillable="true" ma:displayName="MediaServiceMetadata" ma:description="" ma:hidden="true" ma:internalName="MediaServiceMetadata" ma:readOnly="true">
      <xsd:simpleType>
        <xsd:restriction base="dms:Note"/>
      </xsd:simpleType>
    </xsd:element>
    <xsd:element name="MediaServiceFastMetadata" ma:index="16" nillable="true" ma:displayName="MediaServiceFastMetadata" ma:description=""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5AIRPNAIUNRU-1156379521-3219</_dlc_DocId>
    <_dlc_DocIdUrl xmlns="71c5aaf6-e6ce-465b-b873-5148d2a4c105">
      <Url>https://nokia.sharepoint.com/sites/c5g/e2earch/_layouts/15/DocIdRedir.aspx?ID=5AIRPNAIUNRU-1156379521-3219</Url>
      <Description>5AIRPNAIUNRU-1156379521-3219</Description>
    </_dlc_DocIdUrl>
    <Information xmlns="3b34c8f0-1ef5-4d1e-bb66-517ce7fe7356" xsi:nil="true"/>
    <Associated_x0020_Task xmlns="3b34c8f0-1ef5-4d1e-bb66-517ce7fe7356" xsi:nil="true"/>
    <SharedWithUsers xmlns="a3840f4f-04be-43d1-b2ef-6ff1382503c7">
      <UserInfo>
        <DisplayName>Mion, Marcello (Nokia - IT/Vimercate)</DisplayName>
        <AccountId>30470</AccountId>
        <AccountType/>
      </UserInfo>
      <UserInfo>
        <DisplayName>Greijula, Sirkku (Nokia - FI/Tampere)</DisplayName>
        <AccountId>21237</AccountId>
        <AccountType/>
      </UserInfo>
      <UserInfo>
        <DisplayName>Gupta, Uvnik (Nokia - IN/Bangalore)</DisplayName>
        <AccountId>22035</AccountId>
        <AccountType/>
      </UserInfo>
      <UserInfo>
        <DisplayName>Che Haron, Firdaus (Nokia - MY/Kuala Lumpur)</DisplayName>
        <AccountId>12061</AccountId>
        <AccountType/>
      </UserInfo>
      <UserInfo>
        <DisplayName>Martins Joao Cruz, Catarina (Nokia - DE/Munich)</DisplayName>
        <AccountId>2894</AccountId>
        <AccountType/>
      </UserInfo>
      <UserInfo>
        <DisplayName>Gero</DisplayName>
        <AccountId>10416</AccountId>
        <AccountType/>
      </UserInfo>
    </SharedWithUsers>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haredContentType xmlns="Microsoft.SharePoint.Taxonomy.ContentTypeSync" SourceId="34c87397-5fc1-491e-85e7-d6110dbe9cbd" ContentTypeId="0x0101" PreviousValue="false"/>
</file>

<file path=customXml/itemProps1.xml><?xml version="1.0" encoding="utf-8"?>
<ds:datastoreItem xmlns:ds="http://schemas.openxmlformats.org/officeDocument/2006/customXml" ds:itemID="{5BDB0496-1A1D-4B21-BC76-DDA1AAE9922B}">
  <ds:schemaRefs>
    <ds:schemaRef ds:uri="http://schemas.microsoft.com/sharepoint/events"/>
  </ds:schemaRefs>
</ds:datastoreItem>
</file>

<file path=customXml/itemProps2.xml><?xml version="1.0" encoding="utf-8"?>
<ds:datastoreItem xmlns:ds="http://schemas.openxmlformats.org/officeDocument/2006/customXml" ds:itemID="{3F78F968-A4F3-4F39-9C5E-16994872AB57}">
  <ds:schemaRefs>
    <ds:schemaRef ds:uri="3b34c8f0-1ef5-4d1e-bb66-517ce7fe7356"/>
    <ds:schemaRef ds:uri="71c5aaf6-e6ce-465b-b873-5148d2a4c105"/>
    <ds:schemaRef ds:uri="a3840f4f-04be-43d1-b2ef-6ff1382503c7"/>
    <ds:schemaRef ds:uri="b1e1cf1a-759b-4612-9ceb-2888e9efb0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1A5087E-D875-4389-9B23-8434F51180AC}">
  <ds:schemaRefs>
    <ds:schemaRef ds:uri="http://schemas.microsoft.com/office/infopath/2007/PartnerControls"/>
    <ds:schemaRef ds:uri="http://purl.org/dc/elements/1.1/"/>
    <ds:schemaRef ds:uri="http://schemas.microsoft.com/office/2006/metadata/properties"/>
    <ds:schemaRef ds:uri="71c5aaf6-e6ce-465b-b873-5148d2a4c105"/>
    <ds:schemaRef ds:uri="http://schemas.openxmlformats.org/package/2006/metadata/core-properties"/>
    <ds:schemaRef ds:uri="http://purl.org/dc/terms/"/>
    <ds:schemaRef ds:uri="b1e1cf1a-759b-4612-9ceb-2888e9efb08a"/>
    <ds:schemaRef ds:uri="a3840f4f-04be-43d1-b2ef-6ff1382503c7"/>
    <ds:schemaRef ds:uri="http://schemas.microsoft.com/office/2006/documentManagement/types"/>
    <ds:schemaRef ds:uri="3b34c8f0-1ef5-4d1e-bb66-517ce7fe7356"/>
    <ds:schemaRef ds:uri="http://www.w3.org/XML/1998/namespace"/>
    <ds:schemaRef ds:uri="http://purl.org/dc/dcmitype/"/>
  </ds:schemaRefs>
</ds:datastoreItem>
</file>

<file path=customXml/itemProps4.xml><?xml version="1.0" encoding="utf-8"?>
<ds:datastoreItem xmlns:ds="http://schemas.openxmlformats.org/officeDocument/2006/customXml" ds:itemID="{9DED2D23-3C7F-41E8-ACA8-DA4828291003}">
  <ds:schemaRefs>
    <ds:schemaRef ds:uri="http://schemas.microsoft.com/sharepoint/v3/contenttype/forms"/>
  </ds:schemaRefs>
</ds:datastoreItem>
</file>

<file path=customXml/itemProps5.xml><?xml version="1.0" encoding="utf-8"?>
<ds:datastoreItem xmlns:ds="http://schemas.openxmlformats.org/officeDocument/2006/customXml" ds:itemID="{76C2A4DF-F196-4EC0-893F-ED0D8C460327}">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Nokia - Pure PowerPoint template 2021 v1.1</Template>
  <TotalTime>76</TotalTime>
  <Words>587</Words>
  <Application>Microsoft Office PowerPoint</Application>
  <PresentationFormat>On-screen Show (16:9)</PresentationFormat>
  <Paragraphs>48</Paragraphs>
  <Slides>6</Slides>
  <Notes>2</Notes>
  <HiddenSlides>0</HiddenSlides>
  <MMClips>0</MMClips>
  <ScaleCrop>false</ScaleCrop>
  <HeadingPairs>
    <vt:vector size="8" baseType="variant">
      <vt:variant>
        <vt:lpstr>Fonts Used</vt:lpstr>
      </vt:variant>
      <vt:variant>
        <vt:i4>6</vt:i4>
      </vt:variant>
      <vt:variant>
        <vt:lpstr>Theme</vt:lpstr>
      </vt:variant>
      <vt:variant>
        <vt:i4>6</vt:i4>
      </vt:variant>
      <vt:variant>
        <vt:lpstr>Embedded OLE Servers</vt:lpstr>
      </vt:variant>
      <vt:variant>
        <vt:i4>2</vt:i4>
      </vt:variant>
      <vt:variant>
        <vt:lpstr>Slide Titles</vt:lpstr>
      </vt:variant>
      <vt:variant>
        <vt:i4>6</vt:i4>
      </vt:variant>
    </vt:vector>
  </HeadingPairs>
  <TitlesOfParts>
    <vt:vector size="20" baseType="lpstr">
      <vt:lpstr>Arial</vt:lpstr>
      <vt:lpstr>Calibri</vt:lpstr>
      <vt:lpstr>Courier New</vt:lpstr>
      <vt:lpstr>Nokia Pure Headline Ultra Light</vt:lpstr>
      <vt:lpstr>Nokia Pure Text</vt:lpstr>
      <vt:lpstr>Nokia Pure Text Light</vt:lpstr>
      <vt:lpstr>1 White Master</vt:lpstr>
      <vt:lpstr>1_c 2018 Nokia</vt:lpstr>
      <vt:lpstr>3_Blue</vt:lpstr>
      <vt:lpstr>4_Blue End Slide</vt:lpstr>
      <vt:lpstr>5_White End Slide</vt:lpstr>
      <vt:lpstr>6_Gray</vt:lpstr>
      <vt:lpstr>Picture</vt:lpstr>
      <vt:lpstr>Visio</vt:lpstr>
      <vt:lpstr>Motivation for new WID on NR Timing Resiliency and URLLC enhancements in Rel-18</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the key  message or takeaway?</dc:title>
  <dc:creator>Anthony</dc:creator>
  <cp:lastModifiedBy>Sean Kelley (Nokia)</cp:lastModifiedBy>
  <cp:revision>3</cp:revision>
  <dcterms:created xsi:type="dcterms:W3CDTF">2021-01-15T16:16:05Z</dcterms:created>
  <dcterms:modified xsi:type="dcterms:W3CDTF">2022-12-01T19:48:06Z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0x010100518683DDB4CB714487F91A3B9BBBA0AA</vt:lpwstr>
  </property>
  <property fmtid="{D5CDD505-2E9C-101B-9397-08002B2CF9AE}" pid="3" name="_dlc_DocIdItemGuid">
    <vt:lpwstr>706a1d23-3e93-4de6-918b-93ee557980b4</vt:lpwstr>
  </property>
  <property fmtid="{D5CDD505-2E9C-101B-9397-08002B2CF9AE}" pid="4" name="SharedWithUsers">
    <vt:lpwstr>30470;#Mion, Marcello (Nokia - IT/Vimercate);#21237;#Greijula, Sirkku (Nokia - FI/Tampere);#22035;#Gupta, Uvnik (Nokia - IN/Bangalore);#12061;#Che Haron, Firdaus (Nokia - MY/Kuala Lumpur);#2894;#Martins Joao Cruz, Catarina (Nokia - DE/Munich);#10416;#Gero</vt:lpwstr>
  </property>
  <property fmtid="{D5CDD505-2E9C-101B-9397-08002B2CF9AE}" pid="5" name="MediaServiceImageTags">
    <vt:lpwstr/>
  </property>
</Properties>
</file>