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97" r:id="rId2"/>
    <p:sldId id="516" r:id="rId3"/>
    <p:sldId id="519" r:id="rId4"/>
    <p:sldId id="517" r:id="rId5"/>
    <p:sldId id="523" r:id="rId6"/>
    <p:sldId id="288" r:id="rId7"/>
    <p:sldId id="526" r:id="rId8"/>
    <p:sldId id="513" r:id="rId9"/>
    <p:sldId id="529" r:id="rId10"/>
    <p:sldId id="524" r:id="rId11"/>
    <p:sldId id="525" r:id="rId12"/>
    <p:sldId id="527" r:id="rId13"/>
    <p:sldId id="47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474" autoAdjust="0"/>
  </p:normalViewPr>
  <p:slideViewPr>
    <p:cSldViewPr snapToGrid="0">
      <p:cViewPr varScale="1">
        <p:scale>
          <a:sx n="62" d="100"/>
          <a:sy n="62" d="100"/>
        </p:scale>
        <p:origin x="10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C2D4A1-FD62-45BC-8FF9-457EEBDCB204}" type="datetimeFigureOut">
              <a:rPr lang="zh-CN" altLang="en-US" smtClean="0"/>
              <a:t>2022/12/5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E92503-FD0D-4E90-8D6D-1F2562AC3D78}" type="slidenum">
              <a:rPr lang="zh-CN" altLang="en-US" smtClean="0"/>
              <a:t>‹#›</a:t>
            </a:fld>
            <a:endParaRPr lang="zh-CN" altLang="en-US"/>
          </a:p>
        </p:txBody>
      </p:sp>
    </p:spTree>
    <p:extLst>
      <p:ext uri="{BB962C8B-B14F-4D97-AF65-F5344CB8AC3E}">
        <p14:creationId xmlns:p14="http://schemas.microsoft.com/office/powerpoint/2010/main" val="1481556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CAF8E6-9DB6-446E-839F-9B72203145F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253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EF5E4D-742C-4A0A-9476-2963F851BCB8}" type="slidenum">
              <a:rPr lang="zh-CN" altLang="en-US" smtClean="0"/>
              <a:t>5</a:t>
            </a:fld>
            <a:endParaRPr lang="zh-CN" altLang="en-US"/>
          </a:p>
        </p:txBody>
      </p:sp>
    </p:spTree>
    <p:extLst>
      <p:ext uri="{BB962C8B-B14F-4D97-AF65-F5344CB8AC3E}">
        <p14:creationId xmlns:p14="http://schemas.microsoft.com/office/powerpoint/2010/main" val="1489462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E92503-FD0D-4E90-8D6D-1F2562AC3D78}" type="slidenum">
              <a:rPr lang="zh-CN" altLang="en-US" smtClean="0"/>
              <a:t>6</a:t>
            </a:fld>
            <a:endParaRPr lang="zh-CN" altLang="en-US"/>
          </a:p>
        </p:txBody>
      </p:sp>
    </p:spTree>
    <p:extLst>
      <p:ext uri="{BB962C8B-B14F-4D97-AF65-F5344CB8AC3E}">
        <p14:creationId xmlns:p14="http://schemas.microsoft.com/office/powerpoint/2010/main" val="3734501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E92503-FD0D-4E90-8D6D-1F2562AC3D78}" type="slidenum">
              <a:rPr lang="zh-CN" altLang="en-US" smtClean="0"/>
              <a:t>7</a:t>
            </a:fld>
            <a:endParaRPr lang="zh-CN" altLang="en-US"/>
          </a:p>
        </p:txBody>
      </p:sp>
    </p:spTree>
    <p:extLst>
      <p:ext uri="{BB962C8B-B14F-4D97-AF65-F5344CB8AC3E}">
        <p14:creationId xmlns:p14="http://schemas.microsoft.com/office/powerpoint/2010/main" val="57999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E92503-FD0D-4E90-8D6D-1F2562AC3D78}" type="slidenum">
              <a:rPr lang="zh-CN" altLang="en-US" smtClean="0"/>
              <a:t>8</a:t>
            </a:fld>
            <a:endParaRPr lang="zh-CN" altLang="en-US"/>
          </a:p>
        </p:txBody>
      </p:sp>
    </p:spTree>
    <p:extLst>
      <p:ext uri="{BB962C8B-B14F-4D97-AF65-F5344CB8AC3E}">
        <p14:creationId xmlns:p14="http://schemas.microsoft.com/office/powerpoint/2010/main" val="422857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E92503-FD0D-4E90-8D6D-1F2562AC3D78}" type="slidenum">
              <a:rPr lang="zh-CN" altLang="en-US" smtClean="0"/>
              <a:t>9</a:t>
            </a:fld>
            <a:endParaRPr lang="zh-CN" altLang="en-US"/>
          </a:p>
        </p:txBody>
      </p:sp>
    </p:spTree>
    <p:extLst>
      <p:ext uri="{BB962C8B-B14F-4D97-AF65-F5344CB8AC3E}">
        <p14:creationId xmlns:p14="http://schemas.microsoft.com/office/powerpoint/2010/main" val="1967075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E92503-FD0D-4E90-8D6D-1F2562AC3D78}" type="slidenum">
              <a:rPr lang="zh-CN" altLang="en-US" smtClean="0"/>
              <a:t>11</a:t>
            </a:fld>
            <a:endParaRPr lang="zh-CN" altLang="en-US"/>
          </a:p>
        </p:txBody>
      </p:sp>
    </p:spTree>
    <p:extLst>
      <p:ext uri="{BB962C8B-B14F-4D97-AF65-F5344CB8AC3E}">
        <p14:creationId xmlns:p14="http://schemas.microsoft.com/office/powerpoint/2010/main" val="28007838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914400" y="1916117"/>
            <a:ext cx="10363200" cy="1470025"/>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828800" y="3981451"/>
            <a:ext cx="8534400" cy="1752600"/>
          </a:xfrm>
          <a:prstGeom prst="rect">
            <a:avLst/>
          </a:prstGeom>
        </p:spPr>
        <p:txBody>
          <a:bodyPr lIns="91438" tIns="45719" rIns="91438" bIns="45719"/>
          <a:lstStyle>
            <a:lvl1pPr marL="0" indent="0" algn="ctr">
              <a:buFont typeface="Wingdings" pitchFamily="2" charset="2"/>
              <a:buNone/>
              <a:defRPr sz="3733">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869987" y="3573463"/>
            <a:ext cx="10464800" cy="0"/>
          </a:xfrm>
          <a:prstGeom prst="line">
            <a:avLst/>
          </a:prstGeom>
          <a:noFill/>
          <a:ln w="38100">
            <a:solidFill>
              <a:srgbClr val="0070C0"/>
            </a:solidFill>
            <a:round/>
            <a:headEnd/>
            <a:tailEnd/>
          </a:ln>
          <a:effectLst/>
        </p:spPr>
        <p:txBody>
          <a:bodyPr lIns="121917" tIns="60959" rIns="121917" bIns="60959"/>
          <a:lstStyle/>
          <a:p>
            <a:endParaRPr lang="zh-CN" altLang="en-US" sz="2400"/>
          </a:p>
        </p:txBody>
      </p:sp>
      <p:pic>
        <p:nvPicPr>
          <p:cNvPr id="5125" name="Picture 5"/>
          <p:cNvPicPr>
            <a:picLocks noChangeAspect="1" noChangeArrowheads="1"/>
          </p:cNvPicPr>
          <p:nvPr/>
        </p:nvPicPr>
        <p:blipFill>
          <a:blip r:embed="rId2" cstate="print"/>
          <a:srcRect/>
          <a:stretch>
            <a:fillRect/>
          </a:stretch>
        </p:blipFill>
        <p:spPr bwMode="auto">
          <a:xfrm>
            <a:off x="9264651" y="250829"/>
            <a:ext cx="2438400" cy="514351"/>
          </a:xfrm>
          <a:prstGeom prst="rect">
            <a:avLst/>
          </a:prstGeom>
          <a:noFill/>
          <a:ln w="9525">
            <a:noFill/>
            <a:miter lim="800000"/>
            <a:headEnd/>
            <a:tailEnd/>
          </a:ln>
          <a:effectLst/>
        </p:spPr>
      </p:pic>
    </p:spTree>
    <p:extLst>
      <p:ext uri="{BB962C8B-B14F-4D97-AF65-F5344CB8AC3E}">
        <p14:creationId xmlns:p14="http://schemas.microsoft.com/office/powerpoint/2010/main" val="1622729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34433" y="3"/>
            <a:ext cx="9889067" cy="692151"/>
          </a:xfrm>
          <a:prstGeom prst="rect">
            <a:avLst/>
          </a:prstGeom>
        </p:spPr>
        <p:txBody>
          <a:bodyPr lIns="91438" tIns="45719" rIns="91438" bIns="45719" anchor="ctr" anchorCtr="0"/>
          <a:lstStyle>
            <a:lvl1pPr>
              <a:defRPr sz="32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334435" y="908054"/>
            <a:ext cx="11523133" cy="5218113"/>
          </a:xfrm>
          <a:prstGeom prst="rect">
            <a:avLst/>
          </a:prstGeom>
        </p:spPr>
        <p:txBody>
          <a:bodyPr lIns="91438" tIns="45719" rIns="91438" bIns="45719"/>
          <a:lstStyle>
            <a:lvl1pPr marL="351350" indent="-351350">
              <a:spcBef>
                <a:spcPts val="800"/>
              </a:spcBef>
              <a:buClr>
                <a:srgbClr val="FF6600"/>
              </a:buClr>
              <a:buFont typeface="Wingdings" pitchFamily="2" charset="2"/>
              <a:buChar char="n"/>
              <a:defRPr sz="2667"/>
            </a:lvl1pPr>
            <a:lvl2pPr marL="719631" indent="-368281">
              <a:spcBef>
                <a:spcPts val="800"/>
              </a:spcBef>
              <a:buClrTx/>
              <a:buFont typeface="Arial" pitchFamily="34" charset="0"/>
              <a:buChar char="»"/>
              <a:defRPr sz="2400"/>
            </a:lvl2pPr>
            <a:lvl3pPr marL="1070980" indent="-351350">
              <a:spcBef>
                <a:spcPts val="800"/>
              </a:spcBef>
              <a:buFont typeface="Arial" pitchFamily="34" charset="0"/>
              <a:buChar char="•"/>
              <a:defRPr sz="2133"/>
            </a:lvl3pPr>
            <a:lvl4pPr>
              <a:spcBef>
                <a:spcPts val="1600"/>
              </a:spcBef>
              <a:buFontTx/>
              <a:buBlip>
                <a:blip r:embed="rId2"/>
              </a:buBlip>
              <a:defRPr/>
            </a:lvl4pPr>
            <a:lvl5pPr>
              <a:spcBef>
                <a:spcPts val="16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10342034" y="6445253"/>
            <a:ext cx="1631951" cy="215900"/>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56710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334433" y="3"/>
            <a:ext cx="9889067" cy="692151"/>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32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334439" y="908054"/>
            <a:ext cx="5659967" cy="5218113"/>
          </a:xfrm>
          <a:prstGeom prst="rect">
            <a:avLst/>
          </a:prstGeom>
        </p:spPr>
        <p:txBody>
          <a:bodyPr lIns="91438" tIns="45719" rIns="91438" bIns="45719"/>
          <a:lstStyle>
            <a:lvl1pPr marL="361934" indent="-361934">
              <a:spcBef>
                <a:spcPts val="800"/>
              </a:spcBef>
              <a:buClr>
                <a:srgbClr val="FF6600"/>
              </a:buClr>
              <a:buFont typeface="Wingdings" pitchFamily="2" charset="2"/>
              <a:buChar char="n"/>
              <a:defRPr sz="2667"/>
            </a:lvl1pPr>
            <a:lvl2pPr marL="719631" indent="-368281">
              <a:spcBef>
                <a:spcPts val="800"/>
              </a:spcBef>
              <a:buClrTx/>
              <a:buFont typeface="Arial" pitchFamily="34" charset="0"/>
              <a:buChar char="»"/>
              <a:defRPr sz="2400"/>
            </a:lvl2pPr>
            <a:lvl3pPr>
              <a:buNone/>
              <a:defRPr sz="2667"/>
            </a:lvl3pPr>
            <a:lvl4pPr>
              <a:buNone/>
              <a:defRPr sz="2400"/>
            </a:lvl4pPr>
            <a:lvl5pPr>
              <a:buNone/>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6197606" y="908054"/>
            <a:ext cx="5659967" cy="5218113"/>
          </a:xfrm>
          <a:prstGeom prst="rect">
            <a:avLst/>
          </a:prstGeom>
        </p:spPr>
        <p:txBody>
          <a:bodyPr lIns="91438" tIns="45719" rIns="91438" bIns="45719"/>
          <a:lstStyle>
            <a:lvl1pPr marL="361934" indent="-361934" algn="l" rtl="0" eaLnBrk="1" fontAlgn="base" hangingPunct="1">
              <a:lnSpc>
                <a:spcPct val="120000"/>
              </a:lnSpc>
              <a:spcBef>
                <a:spcPts val="800"/>
              </a:spcBef>
              <a:spcAft>
                <a:spcPct val="0"/>
              </a:spcAft>
              <a:buClr>
                <a:srgbClr val="FF6600"/>
              </a:buClr>
              <a:buFont typeface="Wingdings" pitchFamily="2" charset="2"/>
              <a:buChar char="n"/>
              <a:defRPr lang="zh-CN" altLang="en-US" sz="2667" dirty="0" smtClean="0">
                <a:solidFill>
                  <a:schemeClr val="tx1"/>
                </a:solidFill>
                <a:latin typeface="+mn-lt"/>
                <a:ea typeface="+mn-ea"/>
                <a:cs typeface="+mn-cs"/>
              </a:defRPr>
            </a:lvl1pPr>
            <a:lvl2pPr marL="723865" indent="-361934" algn="l" rtl="0" eaLnBrk="1" fontAlgn="base" hangingPunct="1">
              <a:lnSpc>
                <a:spcPct val="120000"/>
              </a:lnSpc>
              <a:spcBef>
                <a:spcPts val="800"/>
              </a:spcBef>
              <a:spcAft>
                <a:spcPct val="0"/>
              </a:spcAft>
              <a:buClrTx/>
              <a:buFont typeface="Arial" pitchFamily="34" charset="0"/>
              <a:buChar char="»"/>
              <a:defRPr lang="zh-CN" altLang="en-US" sz="2400" dirty="0" smtClean="0">
                <a:solidFill>
                  <a:schemeClr val="tx1"/>
                </a:solidFill>
                <a:latin typeface="+mn-lt"/>
                <a:ea typeface="+mn-ea"/>
                <a:cs typeface="+mn-cs"/>
              </a:defRPr>
            </a:lvl2pPr>
            <a:lvl3pPr>
              <a:buNone/>
              <a:defRPr sz="2667"/>
            </a:lvl3pPr>
            <a:lvl4pPr>
              <a:buNone/>
              <a:defRPr sz="2400"/>
            </a:lvl4pPr>
            <a:lvl5pPr>
              <a:buNone/>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4037221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9360364" y="3909056"/>
            <a:ext cx="2834149" cy="2876939"/>
          </a:xfrm>
          <a:prstGeom prst="rect">
            <a:avLst/>
          </a:prstGeom>
          <a:noFill/>
        </p:spPr>
      </p:pic>
      <p:sp>
        <p:nvSpPr>
          <p:cNvPr id="8" name="矩形 7"/>
          <p:cNvSpPr/>
          <p:nvPr userDrawn="1"/>
        </p:nvSpPr>
        <p:spPr bwMode="auto">
          <a:xfrm>
            <a:off x="143340" y="6309320"/>
            <a:ext cx="8448939" cy="50405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17" tIns="60959" rIns="121917" bIns="60959" rtlCol="0" anchor="ctr"/>
          <a:lstStyle/>
          <a:p>
            <a:pPr marL="389448" lvl="0" indent="-389448" algn="ctr" fontAlgn="base">
              <a:spcBef>
                <a:spcPts val="0"/>
              </a:spcBef>
              <a:spcAft>
                <a:spcPts val="400"/>
              </a:spcAft>
              <a:buClr>
                <a:srgbClr val="000066"/>
              </a:buClr>
              <a:buSzPct val="70000"/>
            </a:pPr>
            <a:endParaRPr lang="zh-CN" altLang="en-US" sz="2400"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10548495" y="5313211"/>
            <a:ext cx="504056" cy="2496277"/>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17" tIns="60959" rIns="121917" bIns="60959" rtlCol="0" anchor="ctr"/>
          <a:lstStyle/>
          <a:p>
            <a:pPr marL="389448" indent="-389448" algn="ctr" rtl="0" fontAlgn="base">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43339" y="44626"/>
            <a:ext cx="11809312" cy="692151"/>
          </a:xfrm>
          <a:prstGeom prst="rect">
            <a:avLst/>
          </a:prstGeom>
        </p:spPr>
        <p:txBody>
          <a:bodyPr lIns="91438" tIns="45719" rIns="91438" bIns="45719"/>
          <a:lstStyle>
            <a:lvl1pPr algn="l">
              <a:defRPr sz="4267">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43339" y="1124744"/>
            <a:ext cx="5760640" cy="4896544"/>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43339" y="764704"/>
            <a:ext cx="1008112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17" tIns="60959" rIns="121917" bIns="60959" rtlCol="0" anchor="ctr"/>
          <a:lstStyle/>
          <a:p>
            <a:pPr marL="389448" indent="-389448" algn="ctr">
              <a:spcBef>
                <a:spcPts val="0"/>
              </a:spcBef>
              <a:spcAft>
                <a:spcPts val="400"/>
              </a:spcAft>
              <a:buClr>
                <a:srgbClr val="000066"/>
              </a:buClr>
              <a:buSzPct val="70000"/>
            </a:pPr>
            <a:endParaRPr lang="zh-CN" altLang="en-US" sz="24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10224460" y="764704"/>
            <a:ext cx="1824203"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17" tIns="60959" rIns="121917" bIns="60959" rtlCol="0" anchor="ctr"/>
          <a:lstStyle/>
          <a:p>
            <a:pPr marL="389448" indent="-389448" algn="ctr" defTabSz="1219140" rtl="0" eaLnBrk="1" fontAlgn="base" latinLnBrk="0" hangingPunct="1">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239349" y="6309322"/>
            <a:ext cx="5903979" cy="492440"/>
          </a:xfrm>
          <a:prstGeom prst="rect">
            <a:avLst/>
          </a:prstGeom>
          <a:noFill/>
        </p:spPr>
        <p:txBody>
          <a:bodyPr wrap="square" lIns="121917" tIns="60959" rIns="121917" bIns="60959" rtlCol="0">
            <a:spAutoFit/>
          </a:bodyPr>
          <a:lstStyle/>
          <a:p>
            <a:r>
              <a:rPr lang="zh-CN" altLang="en-US" sz="24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10128448" y="6309321"/>
            <a:ext cx="1632181" cy="481083"/>
          </a:xfrm>
          <a:prstGeom prst="rect">
            <a:avLst/>
          </a:prstGeom>
          <a:noFill/>
        </p:spPr>
      </p:pic>
      <p:sp>
        <p:nvSpPr>
          <p:cNvPr id="17" name="流程图: 手动输入 16"/>
          <p:cNvSpPr/>
          <p:nvPr userDrawn="1"/>
        </p:nvSpPr>
        <p:spPr bwMode="auto">
          <a:xfrm rot="5400000">
            <a:off x="8436260" y="5313211"/>
            <a:ext cx="504056" cy="2496277"/>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121917" tIns="60959" rIns="121917" bIns="60959" rtlCol="0" anchor="ctr"/>
          <a:lstStyle/>
          <a:p>
            <a:pPr marL="389448" indent="-389448" algn="ctr" rtl="0" fontAlgn="base">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6000223" y="6477463"/>
            <a:ext cx="1631951" cy="215900"/>
          </a:xfrm>
          <a:ln/>
        </p:spPr>
        <p:txBody>
          <a:bodyPr/>
          <a:lstStyle>
            <a:lvl1pPr algn="ctr">
              <a:defRPr lang="en-US" altLang="zh-CN" sz="1867"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6192011" y="1124744"/>
            <a:ext cx="5760640" cy="4896544"/>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46244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8880309" y="4202122"/>
            <a:ext cx="3314204" cy="2583871"/>
          </a:xfrm>
          <a:prstGeom prst="rect">
            <a:avLst/>
          </a:prstGeom>
          <a:noFill/>
        </p:spPr>
      </p:pic>
      <p:sp>
        <p:nvSpPr>
          <p:cNvPr id="8" name="矩形 7"/>
          <p:cNvSpPr/>
          <p:nvPr userDrawn="1"/>
        </p:nvSpPr>
        <p:spPr bwMode="auto">
          <a:xfrm>
            <a:off x="143339" y="6381328"/>
            <a:ext cx="8448939"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389457" indent="-389457" algn="ctr" rtl="0" fontAlgn="base">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43339" y="44625"/>
            <a:ext cx="11809312" cy="692151"/>
          </a:xfrm>
          <a:prstGeom prst="rect">
            <a:avLst/>
          </a:prstGeom>
        </p:spPr>
        <p:txBody>
          <a:bodyPr/>
          <a:lstStyle>
            <a:lvl1pPr algn="l">
              <a:defRPr sz="4267">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335360" y="1124744"/>
            <a:ext cx="11523133" cy="4896544"/>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43339" y="764704"/>
            <a:ext cx="1008112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389457" indent="-389457" algn="ctr">
              <a:spcBef>
                <a:spcPts val="0"/>
              </a:spcBef>
              <a:spcAft>
                <a:spcPts val="400"/>
              </a:spcAft>
              <a:buClr>
                <a:srgbClr val="000066"/>
              </a:buClr>
              <a:buSzPct val="70000"/>
            </a:pPr>
            <a:endParaRPr lang="zh-CN" altLang="en-US" sz="24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10224459" y="764704"/>
            <a:ext cx="1824203"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389457" indent="-389457" algn="ctr" defTabSz="1219170" rtl="0" eaLnBrk="1" fontAlgn="base" latinLnBrk="0" hangingPunct="1">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8472264" y="5349214"/>
            <a:ext cx="432048" cy="2496277"/>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389457" indent="-389457" algn="ctr" rtl="0" fontAlgn="base">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10584499" y="5349214"/>
            <a:ext cx="432048" cy="2496277"/>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389457" indent="-389457" algn="ctr" rtl="0" fontAlgn="base">
              <a:spcBef>
                <a:spcPts val="0"/>
              </a:spcBef>
              <a:spcAft>
                <a:spcPts val="400"/>
              </a:spcAft>
              <a:buClr>
                <a:srgbClr val="000066"/>
              </a:buClr>
              <a:buSzPct val="70000"/>
            </a:pPr>
            <a:endParaRPr lang="zh-CN" altLang="en-US" sz="24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10416480" y="6366520"/>
            <a:ext cx="1632181" cy="523220"/>
          </a:xfrm>
          <a:prstGeom prst="rect">
            <a:avLst/>
          </a:prstGeom>
          <a:noFill/>
        </p:spPr>
        <p:txBody>
          <a:bodyPr wrap="square" rtlCol="0">
            <a:spAutoFit/>
          </a:bodyPr>
          <a:lstStyle/>
          <a:p>
            <a:r>
              <a:rPr lang="en-US" altLang="zh-CN" sz="1400" b="1" dirty="0">
                <a:solidFill>
                  <a:schemeClr val="bg1"/>
                </a:solidFill>
              </a:rPr>
              <a:t>CHINA TELECOME</a:t>
            </a:r>
            <a:endParaRPr lang="zh-CN" altLang="en-US" sz="1400" b="1" dirty="0">
              <a:solidFill>
                <a:schemeClr val="bg1"/>
              </a:solidFill>
            </a:endParaRPr>
          </a:p>
        </p:txBody>
      </p:sp>
      <p:sp>
        <p:nvSpPr>
          <p:cNvPr id="34" name="TextBox 33"/>
          <p:cNvSpPr txBox="1"/>
          <p:nvPr userDrawn="1"/>
        </p:nvSpPr>
        <p:spPr>
          <a:xfrm>
            <a:off x="9744406" y="6597354"/>
            <a:ext cx="2496277" cy="235898"/>
          </a:xfrm>
          <a:prstGeom prst="rect">
            <a:avLst/>
          </a:prstGeom>
          <a:noFill/>
        </p:spPr>
        <p:txBody>
          <a:bodyPr wrap="square" rtlCol="0">
            <a:spAutoFit/>
          </a:bodyPr>
          <a:lstStyle/>
          <a:p>
            <a:r>
              <a:rPr lang="en-US" altLang="zh-CN" sz="933" b="1" i="1" spc="400" dirty="0">
                <a:solidFill>
                  <a:schemeClr val="bg1"/>
                </a:solidFill>
              </a:rPr>
              <a:t>Connecting</a:t>
            </a:r>
            <a:r>
              <a:rPr lang="en-US" altLang="zh-CN" sz="933" b="1" i="1" spc="400" baseline="0" dirty="0">
                <a:solidFill>
                  <a:schemeClr val="bg1"/>
                </a:solidFill>
              </a:rPr>
              <a:t> the World</a:t>
            </a:r>
            <a:endParaRPr lang="zh-CN" altLang="en-US" sz="933" b="1" i="1" spc="4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10128450" y="6354637"/>
            <a:ext cx="304705" cy="242715"/>
          </a:xfrm>
          <a:prstGeom prst="rect">
            <a:avLst/>
          </a:prstGeom>
          <a:noFill/>
        </p:spPr>
      </p:pic>
      <p:cxnSp>
        <p:nvCxnSpPr>
          <p:cNvPr id="36" name="直接连接符 35"/>
          <p:cNvCxnSpPr/>
          <p:nvPr userDrawn="1"/>
        </p:nvCxnSpPr>
        <p:spPr>
          <a:xfrm>
            <a:off x="9936427" y="6597352"/>
            <a:ext cx="20162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239350" y="6426001"/>
            <a:ext cx="8256917" cy="748795"/>
          </a:xfrm>
          <a:prstGeom prst="rect">
            <a:avLst/>
          </a:prstGeom>
          <a:noFill/>
        </p:spPr>
        <p:txBody>
          <a:bodyPr wrap="square" rtlCol="0">
            <a:spAutoFit/>
          </a:bodyPr>
          <a:lstStyle/>
          <a:p>
            <a:r>
              <a:rPr lang="en-US" altLang="zh-CN" sz="2133" b="1" kern="1200" dirty="0">
                <a:solidFill>
                  <a:srgbClr val="D65700"/>
                </a:solidFill>
                <a:latin typeface="+mn-lt"/>
                <a:ea typeface="微软雅黑" pitchFamily="34" charset="-122"/>
                <a:cs typeface="+mn-cs"/>
              </a:rPr>
              <a:t>Becoming a World-class Integrated Information Service Provider</a:t>
            </a:r>
            <a:endParaRPr lang="zh-CN" altLang="en-US" sz="2133"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7632403" y="6480000"/>
            <a:ext cx="1631951" cy="288032"/>
          </a:xfrm>
          <a:prstGeom prst="rect">
            <a:avLst/>
          </a:prstGeom>
          <a:ln/>
        </p:spPr>
        <p:txBody>
          <a:bodyPr vert="horz" lIns="121920" tIns="60960" rIns="121920" bIns="6096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867"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867"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1219170" rtl="0" eaLnBrk="1" fontAlgn="auto" latinLnBrk="0" hangingPunct="1">
                <a:lnSpc>
                  <a:spcPct val="100000"/>
                </a:lnSpc>
                <a:spcBef>
                  <a:spcPts val="0"/>
                </a:spcBef>
                <a:spcAft>
                  <a:spcPts val="0"/>
                </a:spcAft>
                <a:buClrTx/>
                <a:buSzTx/>
                <a:buFontTx/>
                <a:buNone/>
                <a:tabLst/>
                <a:defRPr/>
              </a:pPr>
              <a:t>‹#›</a:t>
            </a:fld>
            <a:r>
              <a:rPr kumimoji="0" lang="en-US" altLang="zh-CN" sz="1867"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867"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805847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765175"/>
            <a:ext cx="12192000" cy="0"/>
          </a:xfrm>
          <a:prstGeom prst="line">
            <a:avLst/>
          </a:prstGeom>
          <a:noFill/>
          <a:ln w="57150" cmpd="thinThick">
            <a:solidFill>
              <a:srgbClr val="0070C0"/>
            </a:solidFill>
            <a:round/>
            <a:headEnd/>
            <a:tailEnd/>
          </a:ln>
          <a:effectLst/>
        </p:spPr>
        <p:txBody>
          <a:bodyPr lIns="121917" tIns="60959" rIns="121917" bIns="60959"/>
          <a:lstStyle/>
          <a:p>
            <a:endParaRPr lang="zh-CN" altLang="en-US" sz="2400"/>
          </a:p>
        </p:txBody>
      </p:sp>
      <p:sp>
        <p:nvSpPr>
          <p:cNvPr id="4102" name="Rectangle 6"/>
          <p:cNvSpPr>
            <a:spLocks noGrp="1" noChangeArrowheads="1"/>
          </p:cNvSpPr>
          <p:nvPr>
            <p:ph type="sldNum" sz="quarter" idx="4"/>
          </p:nvPr>
        </p:nvSpPr>
        <p:spPr bwMode="auto">
          <a:xfrm>
            <a:off x="5405973" y="6424615"/>
            <a:ext cx="1631951" cy="215900"/>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598988">
              <a:spcBef>
                <a:spcPct val="0"/>
              </a:spcBef>
              <a:buClrTx/>
              <a:buFontTx/>
              <a:buNone/>
              <a:defRPr sz="1867"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10176939" y="188916"/>
            <a:ext cx="1775884" cy="376237"/>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8113184" y="6445252"/>
            <a:ext cx="3860800" cy="3397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867">
                <a:solidFill>
                  <a:schemeClr val="bg1"/>
                </a:solidFill>
                <a:latin typeface="+mn-lt"/>
                <a:ea typeface="宋体" pitchFamily="2" charset="-122"/>
              </a:defRPr>
            </a:lvl1pPr>
          </a:lstStyle>
          <a:p>
            <a:pPr>
              <a:defRPr/>
            </a:pPr>
            <a:endParaRPr lang="en-US"/>
          </a:p>
        </p:txBody>
      </p:sp>
    </p:spTree>
    <p:extLst>
      <p:ext uri="{BB962C8B-B14F-4D97-AF65-F5344CB8AC3E}">
        <p14:creationId xmlns:p14="http://schemas.microsoft.com/office/powerpoint/2010/main" val="33930302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med">
    <p:pull/>
  </p:transition>
  <p:hf hdr="0" ftr="0" dt="0"/>
  <p:txStyles>
    <p:titleStyle>
      <a:lvl1pPr algn="l" rtl="0" eaLnBrk="1" fontAlgn="base" hangingPunct="1">
        <a:spcBef>
          <a:spcPct val="0"/>
        </a:spcBef>
        <a:spcAft>
          <a:spcPct val="0"/>
        </a:spcAft>
        <a:defRPr sz="4800">
          <a:solidFill>
            <a:srgbClr val="FF0000"/>
          </a:solidFill>
          <a:latin typeface="+mj-lt"/>
          <a:ea typeface="+mj-ea"/>
          <a:cs typeface="+mj-cs"/>
        </a:defRPr>
      </a:lvl1pPr>
      <a:lvl2pPr algn="l" rtl="0" eaLnBrk="1" fontAlgn="base" hangingPunct="1">
        <a:spcBef>
          <a:spcPct val="0"/>
        </a:spcBef>
        <a:spcAft>
          <a:spcPct val="0"/>
        </a:spcAft>
        <a:defRPr sz="4800">
          <a:solidFill>
            <a:srgbClr val="FF0000"/>
          </a:solidFill>
          <a:latin typeface="Arial" charset="0"/>
          <a:ea typeface="微软雅黑" pitchFamily="34" charset="-122"/>
        </a:defRPr>
      </a:lvl2pPr>
      <a:lvl3pPr algn="l" rtl="0" eaLnBrk="1" fontAlgn="base" hangingPunct="1">
        <a:spcBef>
          <a:spcPct val="0"/>
        </a:spcBef>
        <a:spcAft>
          <a:spcPct val="0"/>
        </a:spcAft>
        <a:defRPr sz="4800">
          <a:solidFill>
            <a:srgbClr val="FF0000"/>
          </a:solidFill>
          <a:latin typeface="Arial" charset="0"/>
          <a:ea typeface="微软雅黑" pitchFamily="34" charset="-122"/>
        </a:defRPr>
      </a:lvl3pPr>
      <a:lvl4pPr algn="l" rtl="0" eaLnBrk="1" fontAlgn="base" hangingPunct="1">
        <a:spcBef>
          <a:spcPct val="0"/>
        </a:spcBef>
        <a:spcAft>
          <a:spcPct val="0"/>
        </a:spcAft>
        <a:defRPr sz="4800">
          <a:solidFill>
            <a:srgbClr val="FF0000"/>
          </a:solidFill>
          <a:latin typeface="Arial" charset="0"/>
          <a:ea typeface="微软雅黑" pitchFamily="34" charset="-122"/>
        </a:defRPr>
      </a:lvl4pPr>
      <a:lvl5pPr algn="l" rtl="0" eaLnBrk="1" fontAlgn="base" hangingPunct="1">
        <a:spcBef>
          <a:spcPct val="0"/>
        </a:spcBef>
        <a:spcAft>
          <a:spcPct val="0"/>
        </a:spcAft>
        <a:defRPr sz="4800">
          <a:solidFill>
            <a:srgbClr val="FF0000"/>
          </a:solidFill>
          <a:latin typeface="Arial" charset="0"/>
          <a:ea typeface="微软雅黑" pitchFamily="34" charset="-122"/>
        </a:defRPr>
      </a:lvl5pPr>
      <a:lvl6pPr marL="609570" algn="l" rtl="0" eaLnBrk="1" fontAlgn="base" hangingPunct="1">
        <a:spcBef>
          <a:spcPct val="0"/>
        </a:spcBef>
        <a:spcAft>
          <a:spcPct val="0"/>
        </a:spcAft>
        <a:defRPr sz="4800">
          <a:solidFill>
            <a:srgbClr val="FF0000"/>
          </a:solidFill>
          <a:latin typeface="Arial" charset="0"/>
          <a:ea typeface="微软雅黑" pitchFamily="34" charset="-122"/>
        </a:defRPr>
      </a:lvl6pPr>
      <a:lvl7pPr marL="1219140" algn="l" rtl="0" eaLnBrk="1" fontAlgn="base" hangingPunct="1">
        <a:spcBef>
          <a:spcPct val="0"/>
        </a:spcBef>
        <a:spcAft>
          <a:spcPct val="0"/>
        </a:spcAft>
        <a:defRPr sz="4800">
          <a:solidFill>
            <a:srgbClr val="FF0000"/>
          </a:solidFill>
          <a:latin typeface="Arial" charset="0"/>
          <a:ea typeface="微软雅黑" pitchFamily="34" charset="-122"/>
        </a:defRPr>
      </a:lvl7pPr>
      <a:lvl8pPr marL="1828709" algn="l" rtl="0" eaLnBrk="1" fontAlgn="base" hangingPunct="1">
        <a:spcBef>
          <a:spcPct val="0"/>
        </a:spcBef>
        <a:spcAft>
          <a:spcPct val="0"/>
        </a:spcAft>
        <a:defRPr sz="4800">
          <a:solidFill>
            <a:srgbClr val="FF0000"/>
          </a:solidFill>
          <a:latin typeface="Arial" charset="0"/>
          <a:ea typeface="微软雅黑" pitchFamily="34" charset="-122"/>
        </a:defRPr>
      </a:lvl8pPr>
      <a:lvl9pPr marL="2438278" algn="l" rtl="0" eaLnBrk="1" fontAlgn="base" hangingPunct="1">
        <a:spcBef>
          <a:spcPct val="0"/>
        </a:spcBef>
        <a:spcAft>
          <a:spcPct val="0"/>
        </a:spcAft>
        <a:defRPr sz="4800">
          <a:solidFill>
            <a:srgbClr val="FF0000"/>
          </a:solidFill>
          <a:latin typeface="Arial" charset="0"/>
          <a:ea typeface="微软雅黑" pitchFamily="34" charset="-122"/>
        </a:defRPr>
      </a:lvl9pPr>
    </p:titleStyle>
    <p:bodyStyle>
      <a:lvl1pPr marL="457178" indent="-457178" algn="l" rtl="0" eaLnBrk="1" fontAlgn="base" hangingPunct="1">
        <a:lnSpc>
          <a:spcPct val="120000"/>
        </a:lnSpc>
        <a:spcBef>
          <a:spcPct val="20000"/>
        </a:spcBef>
        <a:spcAft>
          <a:spcPct val="0"/>
        </a:spcAft>
        <a:buClr>
          <a:srgbClr val="3333FF"/>
        </a:buClr>
        <a:buFont typeface="Wingdings" pitchFamily="2" charset="2"/>
        <a:buChar char="Ø"/>
        <a:defRPr sz="4267">
          <a:solidFill>
            <a:schemeClr val="tx1"/>
          </a:solidFill>
          <a:latin typeface="+mn-lt"/>
          <a:ea typeface="+mn-ea"/>
          <a:cs typeface="+mn-cs"/>
        </a:defRPr>
      </a:lvl1pPr>
      <a:lvl2pPr marL="990550" indent="-380981" algn="l" rtl="0" eaLnBrk="1" fontAlgn="base" hangingPunct="1">
        <a:lnSpc>
          <a:spcPct val="120000"/>
        </a:lnSpc>
        <a:spcBef>
          <a:spcPct val="20000"/>
        </a:spcBef>
        <a:spcAft>
          <a:spcPct val="0"/>
        </a:spcAft>
        <a:buClr>
          <a:srgbClr val="FF0000"/>
        </a:buClr>
        <a:buFont typeface="Wingdings" pitchFamily="2" charset="2"/>
        <a:buChar char="l"/>
        <a:defRPr sz="3733">
          <a:solidFill>
            <a:schemeClr val="tx1"/>
          </a:solidFill>
          <a:latin typeface="+mn-lt"/>
          <a:ea typeface="+mn-ea"/>
        </a:defRPr>
      </a:lvl2pPr>
      <a:lvl3pPr marL="1523925" indent="-304784" algn="l" rtl="0" eaLnBrk="1" fontAlgn="base" hangingPunct="1">
        <a:lnSpc>
          <a:spcPct val="120000"/>
        </a:lnSpc>
        <a:spcBef>
          <a:spcPct val="20000"/>
        </a:spcBef>
        <a:spcAft>
          <a:spcPct val="0"/>
        </a:spcAft>
        <a:buClr>
          <a:srgbClr val="339933"/>
        </a:buClr>
        <a:buFont typeface="Wingdings" pitchFamily="2" charset="2"/>
        <a:buChar char="ü"/>
        <a:defRPr sz="3200">
          <a:solidFill>
            <a:schemeClr val="tx1"/>
          </a:solidFill>
          <a:latin typeface="+mn-lt"/>
          <a:ea typeface="+mn-ea"/>
        </a:defRPr>
      </a:lvl3pPr>
      <a:lvl4pPr marL="2133493" indent="-304784" algn="l" rtl="0" eaLnBrk="1" fontAlgn="base" hangingPunct="1">
        <a:lnSpc>
          <a:spcPct val="120000"/>
        </a:lnSpc>
        <a:spcBef>
          <a:spcPct val="20000"/>
        </a:spcBef>
        <a:spcAft>
          <a:spcPct val="0"/>
        </a:spcAft>
        <a:buChar char="–"/>
        <a:defRPr sz="2667">
          <a:solidFill>
            <a:schemeClr val="tx1"/>
          </a:solidFill>
          <a:latin typeface="+mn-lt"/>
          <a:ea typeface="+mn-ea"/>
        </a:defRPr>
      </a:lvl4pPr>
      <a:lvl5pPr marL="2743062" indent="-304784" algn="l" rtl="0" eaLnBrk="1" fontAlgn="base" hangingPunct="1">
        <a:lnSpc>
          <a:spcPct val="120000"/>
        </a:lnSpc>
        <a:spcBef>
          <a:spcPct val="20000"/>
        </a:spcBef>
        <a:spcAft>
          <a:spcPct val="0"/>
        </a:spcAft>
        <a:buChar char="»"/>
        <a:defRPr sz="2667">
          <a:solidFill>
            <a:schemeClr val="tx1"/>
          </a:solidFill>
          <a:latin typeface="+mn-lt"/>
          <a:ea typeface="+mn-ea"/>
        </a:defRPr>
      </a:lvl5pPr>
      <a:lvl6pPr marL="3352632" indent="-304784" algn="l" rtl="0" eaLnBrk="1" fontAlgn="base" hangingPunct="1">
        <a:lnSpc>
          <a:spcPct val="120000"/>
        </a:lnSpc>
        <a:spcBef>
          <a:spcPct val="20000"/>
        </a:spcBef>
        <a:spcAft>
          <a:spcPct val="0"/>
        </a:spcAft>
        <a:buChar char="»"/>
        <a:defRPr sz="2667">
          <a:solidFill>
            <a:schemeClr val="tx1"/>
          </a:solidFill>
          <a:latin typeface="+mn-lt"/>
          <a:ea typeface="+mn-ea"/>
        </a:defRPr>
      </a:lvl6pPr>
      <a:lvl7pPr marL="3962202" indent="-304784" algn="l" rtl="0" eaLnBrk="1" fontAlgn="base" hangingPunct="1">
        <a:lnSpc>
          <a:spcPct val="120000"/>
        </a:lnSpc>
        <a:spcBef>
          <a:spcPct val="20000"/>
        </a:spcBef>
        <a:spcAft>
          <a:spcPct val="0"/>
        </a:spcAft>
        <a:buChar char="»"/>
        <a:defRPr sz="2667">
          <a:solidFill>
            <a:schemeClr val="tx1"/>
          </a:solidFill>
          <a:latin typeface="+mn-lt"/>
          <a:ea typeface="+mn-ea"/>
        </a:defRPr>
      </a:lvl7pPr>
      <a:lvl8pPr marL="4571772" indent="-304784" algn="l" rtl="0" eaLnBrk="1" fontAlgn="base" hangingPunct="1">
        <a:lnSpc>
          <a:spcPct val="120000"/>
        </a:lnSpc>
        <a:spcBef>
          <a:spcPct val="20000"/>
        </a:spcBef>
        <a:spcAft>
          <a:spcPct val="0"/>
        </a:spcAft>
        <a:buChar char="»"/>
        <a:defRPr sz="2667">
          <a:solidFill>
            <a:schemeClr val="tx1"/>
          </a:solidFill>
          <a:latin typeface="+mn-lt"/>
          <a:ea typeface="+mn-ea"/>
        </a:defRPr>
      </a:lvl8pPr>
      <a:lvl9pPr marL="5181341" indent="-304784" algn="l" rtl="0" eaLnBrk="1" fontAlgn="base" hangingPunct="1">
        <a:lnSpc>
          <a:spcPct val="120000"/>
        </a:lnSpc>
        <a:spcBef>
          <a:spcPct val="20000"/>
        </a:spcBef>
        <a:spcAft>
          <a:spcPct val="0"/>
        </a:spcAft>
        <a:buChar char="»"/>
        <a:defRPr sz="2667">
          <a:solidFill>
            <a:schemeClr val="tx1"/>
          </a:solidFill>
          <a:latin typeface="+mn-lt"/>
          <a:ea typeface="+mn-ea"/>
        </a:defRPr>
      </a:lvl9pPr>
    </p:bodyStyle>
    <p:otherStyle>
      <a:defPPr>
        <a:defRPr lang="zh-C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914400" y="1988841"/>
            <a:ext cx="10363200" cy="1470025"/>
          </a:xfrm>
        </p:spPr>
        <p:txBody>
          <a:bodyPr/>
          <a:lstStyle/>
          <a:p>
            <a:r>
              <a:rPr lang="en-US" altLang="zh-CN" sz="3733" b="1" dirty="0"/>
              <a:t>Motivation on AI/ML for NR air interface </a:t>
            </a:r>
            <a:br>
              <a:rPr lang="en-US" altLang="zh-CN" sz="3733" b="1" dirty="0"/>
            </a:br>
            <a:r>
              <a:rPr lang="en-US" altLang="zh-CN" sz="3733" b="1" dirty="0"/>
              <a:t>high layer</a:t>
            </a:r>
            <a:endParaRPr lang="zh-CN" altLang="en-US" sz="3733" b="1" dirty="0"/>
          </a:p>
        </p:txBody>
      </p:sp>
      <p:sp>
        <p:nvSpPr>
          <p:cNvPr id="3" name="副标题 2"/>
          <p:cNvSpPr>
            <a:spLocks noGrp="1"/>
          </p:cNvSpPr>
          <p:nvPr>
            <p:ph type="subTitle" sz="quarter" idx="1"/>
          </p:nvPr>
        </p:nvSpPr>
        <p:spPr>
          <a:xfrm>
            <a:off x="1775520" y="4581128"/>
            <a:ext cx="8534400" cy="1318372"/>
          </a:xfrm>
        </p:spPr>
        <p:txBody>
          <a:bodyPr>
            <a:spAutoFit/>
          </a:bodyPr>
          <a:lstStyle/>
          <a:p>
            <a:r>
              <a:rPr lang="en-US" altLang="zh-CN" sz="3200" dirty="0"/>
              <a:t>China Telecom</a:t>
            </a:r>
          </a:p>
          <a:p>
            <a:r>
              <a:rPr lang="en-US" altLang="zh-CN" sz="3200" dirty="0"/>
              <a:t>December 2022</a:t>
            </a:r>
            <a:endParaRPr lang="zh-CN" altLang="en-US" sz="3200" dirty="0"/>
          </a:p>
        </p:txBody>
      </p:sp>
      <p:sp>
        <p:nvSpPr>
          <p:cNvPr id="4" name="テキスト ボックス 3"/>
          <p:cNvSpPr txBox="1"/>
          <p:nvPr/>
        </p:nvSpPr>
        <p:spPr>
          <a:xfrm>
            <a:off x="302531" y="167734"/>
            <a:ext cx="5793469" cy="1566070"/>
          </a:xfrm>
          <a:prstGeom prst="rect">
            <a:avLst/>
          </a:prstGeom>
          <a:noFill/>
        </p:spPr>
        <p:txBody>
          <a:bodyPr wrap="square" rtlCol="0">
            <a:spAutoFit/>
          </a:bodyPr>
          <a:lstStyle/>
          <a:p>
            <a:pPr defTabSz="1219170" fontAlgn="base">
              <a:lnSpc>
                <a:spcPct val="120000"/>
              </a:lnSpc>
              <a:spcBef>
                <a:spcPct val="0"/>
              </a:spcBef>
              <a:spcAft>
                <a:spcPct val="0"/>
              </a:spcAft>
            </a:pPr>
            <a:r>
              <a:rPr lang="en-US" altLang="zh-CN" sz="2133" dirty="0">
                <a:solidFill>
                  <a:srgbClr val="000000"/>
                </a:solidFill>
                <a:latin typeface="Arial" charset="0"/>
                <a:ea typeface="宋体" charset="-122"/>
              </a:rPr>
              <a:t>3GPP TSG RAN #98-e</a:t>
            </a:r>
          </a:p>
          <a:p>
            <a:pPr defTabSz="1219170" fontAlgn="base">
              <a:spcBef>
                <a:spcPct val="0"/>
              </a:spcBef>
              <a:spcAft>
                <a:spcPct val="0"/>
              </a:spcAft>
            </a:pPr>
            <a:r>
              <a:rPr lang="en-US" altLang="zh-CN" sz="2133" dirty="0">
                <a:solidFill>
                  <a:srgbClr val="000000"/>
                </a:solidFill>
                <a:latin typeface="Arial" charset="0"/>
                <a:ea typeface="宋体" charset="-122"/>
              </a:rPr>
              <a:t>Electronic Meeting, December</a:t>
            </a:r>
            <a:r>
              <a:rPr lang="en-GB" sz="2133" dirty="0">
                <a:solidFill>
                  <a:srgbClr val="000000"/>
                </a:solidFill>
                <a:latin typeface="Arial" charset="0"/>
                <a:ea typeface="宋体" charset="-122"/>
              </a:rPr>
              <a:t> 12 – 16, 2022</a:t>
            </a:r>
            <a:endParaRPr lang="de-DE" altLang="zh-CN" sz="2133" dirty="0">
              <a:solidFill>
                <a:srgbClr val="000000"/>
              </a:solidFill>
              <a:latin typeface="Arial" charset="0"/>
              <a:ea typeface="宋体" charset="-122"/>
            </a:endParaRPr>
          </a:p>
          <a:p>
            <a:pPr defTabSz="1219170" fontAlgn="base">
              <a:lnSpc>
                <a:spcPct val="120000"/>
              </a:lnSpc>
              <a:spcBef>
                <a:spcPct val="0"/>
              </a:spcBef>
              <a:spcAft>
                <a:spcPct val="0"/>
              </a:spcAft>
            </a:pPr>
            <a:r>
              <a:rPr lang="en-US" altLang="ja-JP" sz="2133" dirty="0">
                <a:solidFill>
                  <a:srgbClr val="000000"/>
                </a:solidFill>
                <a:latin typeface="Arial" charset="0"/>
                <a:ea typeface="宋体" charset="-122"/>
              </a:rPr>
              <a:t>Agenda: 9.1.2</a:t>
            </a:r>
            <a:endParaRPr lang="en-US" altLang="zh-CN" sz="2133" dirty="0">
              <a:solidFill>
                <a:srgbClr val="000000"/>
              </a:solidFill>
              <a:latin typeface="Arial" charset="0"/>
              <a:ea typeface="宋体" charset="-122"/>
            </a:endParaRPr>
          </a:p>
          <a:p>
            <a:pPr defTabSz="1219170" fontAlgn="base">
              <a:lnSpc>
                <a:spcPct val="120000"/>
              </a:lnSpc>
              <a:spcBef>
                <a:spcPct val="0"/>
              </a:spcBef>
              <a:spcAft>
                <a:spcPct val="0"/>
              </a:spcAft>
            </a:pPr>
            <a:r>
              <a:rPr lang="en-US" altLang="zh-CN" sz="2133" dirty="0">
                <a:solidFill>
                  <a:srgbClr val="000000"/>
                </a:solidFill>
                <a:latin typeface="Arial" charset="0"/>
                <a:ea typeface="宋体" charset="-122"/>
              </a:rPr>
              <a:t>RP-222954 </a:t>
            </a:r>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E96F21-676F-3389-1C43-6521FBDCFA44}"/>
              </a:ext>
            </a:extLst>
          </p:cNvPr>
          <p:cNvSpPr>
            <a:spLocks noGrp="1"/>
          </p:cNvSpPr>
          <p:nvPr>
            <p:ph type="title"/>
          </p:nvPr>
        </p:nvSpPr>
        <p:spPr/>
        <p:txBody>
          <a:bodyPr/>
          <a:lstStyle/>
          <a:p>
            <a:r>
              <a:rPr lang="en-US" altLang="zh-CN" dirty="0"/>
              <a:t>Use case 3: mobility management</a:t>
            </a:r>
            <a:endParaRPr lang="zh-CN" altLang="en-US" dirty="0"/>
          </a:p>
        </p:txBody>
      </p:sp>
      <p:sp>
        <p:nvSpPr>
          <p:cNvPr id="3" name="内容占位符 2">
            <a:extLst>
              <a:ext uri="{FF2B5EF4-FFF2-40B4-BE49-F238E27FC236}">
                <a16:creationId xmlns:a16="http://schemas.microsoft.com/office/drawing/2014/main" id="{9152F1E4-94BE-5C25-C067-6EDF4E401DDB}"/>
              </a:ext>
            </a:extLst>
          </p:cNvPr>
          <p:cNvSpPr>
            <a:spLocks noGrp="1"/>
          </p:cNvSpPr>
          <p:nvPr>
            <p:ph idx="1"/>
          </p:nvPr>
        </p:nvSpPr>
        <p:spPr/>
        <p:txBody>
          <a:bodyPr/>
          <a:lstStyle/>
          <a:p>
            <a:pPr algn="just">
              <a:lnSpc>
                <a:spcPct val="110000"/>
              </a:lnSpc>
              <a:spcBef>
                <a:spcPts val="600"/>
              </a:spcBef>
            </a:pPr>
            <a:r>
              <a:rPr lang="en-US" altLang="zh-CN" sz="2400" dirty="0">
                <a:solidFill>
                  <a:srgbClr val="0070C0"/>
                </a:solidFill>
              </a:rPr>
              <a:t>Motivation</a:t>
            </a:r>
          </a:p>
          <a:p>
            <a:pPr lvl="1" algn="just">
              <a:lnSpc>
                <a:spcPct val="110000"/>
              </a:lnSpc>
              <a:spcBef>
                <a:spcPts val="600"/>
              </a:spcBef>
            </a:pPr>
            <a:r>
              <a:rPr lang="en-US" altLang="zh-CN" sz="2000" dirty="0"/>
              <a:t>Temporal beam prediction is studying as a sub-use case of AI/ML based beam management use case and is also helpful for improving mobility performance due to the UE trajectory prediction.</a:t>
            </a:r>
          </a:p>
          <a:p>
            <a:pPr lvl="1" algn="just">
              <a:lnSpc>
                <a:spcPct val="110000"/>
              </a:lnSpc>
              <a:spcBef>
                <a:spcPts val="600"/>
              </a:spcBef>
            </a:pPr>
            <a:r>
              <a:rPr lang="en-US" altLang="zh-CN" sz="2000" dirty="0"/>
              <a:t>Mobility enhancement specified at RAN3 is mainly focusing on AI/ML model deployed at Network-side. </a:t>
            </a:r>
          </a:p>
          <a:p>
            <a:pPr lvl="1" algn="just">
              <a:lnSpc>
                <a:spcPct val="110000"/>
              </a:lnSpc>
              <a:spcBef>
                <a:spcPts val="600"/>
              </a:spcBef>
            </a:pPr>
            <a:r>
              <a:rPr lang="en-US" altLang="zh-CN" sz="2000" dirty="0"/>
              <a:t>Therefore,</a:t>
            </a:r>
            <a:r>
              <a:rPr lang="zh-CN" altLang="en-US" sz="2000" dirty="0"/>
              <a:t> </a:t>
            </a:r>
            <a:r>
              <a:rPr lang="en-US" altLang="zh-CN" sz="2000" dirty="0"/>
              <a:t>further enhancements may be investigated to</a:t>
            </a:r>
            <a:r>
              <a:rPr lang="zh-CN" altLang="en-US" sz="2000" dirty="0"/>
              <a:t> </a:t>
            </a:r>
            <a:r>
              <a:rPr lang="en-US" altLang="zh-CN" sz="2000" dirty="0"/>
              <a:t>improve mobility performance of UE, especially for high-speed users.</a:t>
            </a:r>
          </a:p>
          <a:p>
            <a:pPr algn="just">
              <a:lnSpc>
                <a:spcPct val="110000"/>
              </a:lnSpc>
              <a:spcBef>
                <a:spcPts val="600"/>
              </a:spcBef>
            </a:pPr>
            <a:r>
              <a:rPr lang="en-US" altLang="zh-CN" sz="2400" dirty="0">
                <a:solidFill>
                  <a:srgbClr val="0070C0"/>
                </a:solidFill>
              </a:rPr>
              <a:t>Benefit and impact of AI/ML introduced</a:t>
            </a:r>
          </a:p>
          <a:p>
            <a:pPr lvl="1" algn="just">
              <a:lnSpc>
                <a:spcPct val="110000"/>
              </a:lnSpc>
              <a:spcBef>
                <a:spcPts val="600"/>
              </a:spcBef>
            </a:pPr>
            <a:r>
              <a:rPr lang="en-US" altLang="zh-CN" sz="2000" dirty="0"/>
              <a:t>AI/ML is expected to be used to make better HO decisions to reduce HOF rate, ping-pong HO rate and short time of stay rate.</a:t>
            </a:r>
          </a:p>
          <a:p>
            <a:pPr lvl="1" algn="just">
              <a:lnSpc>
                <a:spcPct val="110000"/>
              </a:lnSpc>
              <a:spcBef>
                <a:spcPts val="600"/>
              </a:spcBef>
            </a:pPr>
            <a:r>
              <a:rPr lang="en-US" altLang="zh-CN" sz="2000" dirty="0"/>
              <a:t>Model generalization should be investigated in terms of high-speed mobility. </a:t>
            </a:r>
          </a:p>
          <a:p>
            <a:pPr lvl="1" algn="just">
              <a:lnSpc>
                <a:spcPct val="110000"/>
              </a:lnSpc>
              <a:spcBef>
                <a:spcPts val="600"/>
              </a:spcBef>
            </a:pPr>
            <a:r>
              <a:rPr lang="en-US" altLang="zh-CN" sz="2000" dirty="0"/>
              <a:t>Besides, PC5-based coordination may be studied to improve model generalization and robustness.</a:t>
            </a:r>
            <a:endParaRPr lang="zh-CN" altLang="en-US" sz="2000" dirty="0"/>
          </a:p>
        </p:txBody>
      </p:sp>
      <p:sp>
        <p:nvSpPr>
          <p:cNvPr id="4" name="灯片编号占位符 3">
            <a:extLst>
              <a:ext uri="{FF2B5EF4-FFF2-40B4-BE49-F238E27FC236}">
                <a16:creationId xmlns:a16="http://schemas.microsoft.com/office/drawing/2014/main" id="{26DB9BA1-2323-76FB-5841-77EE51F00CF3}"/>
              </a:ext>
            </a:extLst>
          </p:cNvPr>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Tree>
    <p:extLst>
      <p:ext uri="{BB962C8B-B14F-4D97-AF65-F5344CB8AC3E}">
        <p14:creationId xmlns:p14="http://schemas.microsoft.com/office/powerpoint/2010/main" val="933352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E96F21-676F-3389-1C43-6521FBDCFA44}"/>
              </a:ext>
            </a:extLst>
          </p:cNvPr>
          <p:cNvSpPr>
            <a:spLocks noGrp="1"/>
          </p:cNvSpPr>
          <p:nvPr>
            <p:ph type="title"/>
          </p:nvPr>
        </p:nvSpPr>
        <p:spPr/>
        <p:txBody>
          <a:bodyPr/>
          <a:lstStyle/>
          <a:p>
            <a:r>
              <a:rPr lang="en-US" altLang="zh-CN" dirty="0"/>
              <a:t>Use case 4: service awareness RRM</a:t>
            </a:r>
            <a:endParaRPr lang="zh-CN" altLang="en-US" dirty="0"/>
          </a:p>
        </p:txBody>
      </p:sp>
      <p:sp>
        <p:nvSpPr>
          <p:cNvPr id="3" name="内容占位符 2">
            <a:extLst>
              <a:ext uri="{FF2B5EF4-FFF2-40B4-BE49-F238E27FC236}">
                <a16:creationId xmlns:a16="http://schemas.microsoft.com/office/drawing/2014/main" id="{9152F1E4-94BE-5C25-C067-6EDF4E401DDB}"/>
              </a:ext>
            </a:extLst>
          </p:cNvPr>
          <p:cNvSpPr>
            <a:spLocks noGrp="1"/>
          </p:cNvSpPr>
          <p:nvPr>
            <p:ph idx="1"/>
          </p:nvPr>
        </p:nvSpPr>
        <p:spPr/>
        <p:txBody>
          <a:bodyPr/>
          <a:lstStyle/>
          <a:p>
            <a:r>
              <a:rPr lang="en-US" altLang="zh-CN" dirty="0">
                <a:solidFill>
                  <a:srgbClr val="0070C0"/>
                </a:solidFill>
              </a:rPr>
              <a:t>Background </a:t>
            </a:r>
          </a:p>
          <a:p>
            <a:pPr lvl="1"/>
            <a:r>
              <a:rPr lang="en-US" altLang="zh-CN" sz="2300" dirty="0"/>
              <a:t>There are several service-oriented techniques supported in NR to satisfy the requirement of specific users.</a:t>
            </a:r>
          </a:p>
          <a:p>
            <a:pPr lvl="1"/>
            <a:r>
              <a:rPr lang="en-US" altLang="zh-CN" sz="2300" dirty="0"/>
              <a:t>Several resource allocation management mechanisms have been identified to improve QoS, decrease power consumption etc.</a:t>
            </a:r>
          </a:p>
          <a:p>
            <a:r>
              <a:rPr lang="en-US" altLang="zh-CN" sz="2800" dirty="0">
                <a:solidFill>
                  <a:srgbClr val="0070C0"/>
                </a:solidFill>
              </a:rPr>
              <a:t>Benefit and impact of AI/ML introduced</a:t>
            </a:r>
          </a:p>
          <a:p>
            <a:pPr lvl="1"/>
            <a:r>
              <a:rPr lang="en-US" altLang="zh-CN" sz="2300" dirty="0"/>
              <a:t>RRM mechanisms, such as DRX, power control, link adaptation etc., are expected to be improved by introducing AI/ML.</a:t>
            </a:r>
          </a:p>
          <a:p>
            <a:pPr lvl="1"/>
            <a:r>
              <a:rPr lang="en-US" altLang="zh-CN" sz="2300" dirty="0"/>
              <a:t>AI/ML can be used to process service awareness, interference management, user scheduling, as well as generate signalling and policy of UE or network.</a:t>
            </a:r>
          </a:p>
          <a:p>
            <a:pPr marL="351350" lvl="1" indent="0">
              <a:buNone/>
            </a:pPr>
            <a:endParaRPr lang="zh-CN" altLang="en-US" dirty="0"/>
          </a:p>
        </p:txBody>
      </p:sp>
      <p:sp>
        <p:nvSpPr>
          <p:cNvPr id="4" name="灯片编号占位符 3">
            <a:extLst>
              <a:ext uri="{FF2B5EF4-FFF2-40B4-BE49-F238E27FC236}">
                <a16:creationId xmlns:a16="http://schemas.microsoft.com/office/drawing/2014/main" id="{26DB9BA1-2323-76FB-5841-77EE51F00CF3}"/>
              </a:ext>
            </a:extLst>
          </p:cNvPr>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Tree>
    <p:extLst>
      <p:ext uri="{BB962C8B-B14F-4D97-AF65-F5344CB8AC3E}">
        <p14:creationId xmlns:p14="http://schemas.microsoft.com/office/powerpoint/2010/main" val="3129284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447401-6F52-C3FD-F62C-E3E9E7FD2E1F}"/>
              </a:ext>
            </a:extLst>
          </p:cNvPr>
          <p:cNvSpPr>
            <a:spLocks noGrp="1"/>
          </p:cNvSpPr>
          <p:nvPr>
            <p:ph type="title"/>
          </p:nvPr>
        </p:nvSpPr>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00CA2CBF-C122-2CDE-D56E-A538F59A889F}"/>
              </a:ext>
            </a:extLst>
          </p:cNvPr>
          <p:cNvSpPr>
            <a:spLocks noGrp="1"/>
          </p:cNvSpPr>
          <p:nvPr>
            <p:ph idx="1"/>
          </p:nvPr>
        </p:nvSpPr>
        <p:spPr/>
        <p:txBody>
          <a:bodyPr/>
          <a:lstStyle/>
          <a:p>
            <a:r>
              <a:rPr lang="en-US" altLang="zh-CN" sz="2800" dirty="0"/>
              <a:t>Start initial discussion on AI/ML for NR air interface high layer use cases</a:t>
            </a:r>
          </a:p>
          <a:p>
            <a:pPr lvl="1"/>
            <a:r>
              <a:rPr lang="en-US" altLang="zh-CN" sz="2800" dirty="0"/>
              <a:t>Identify AI/ML enabled high layer use cases.</a:t>
            </a:r>
          </a:p>
          <a:p>
            <a:pPr lvl="1"/>
            <a:r>
              <a:rPr lang="en-US" altLang="zh-CN" sz="2800" dirty="0"/>
              <a:t>Study performance evaluation methodology of AI/ML enabled high layer use cases.</a:t>
            </a:r>
          </a:p>
          <a:p>
            <a:pPr lvl="1"/>
            <a:r>
              <a:rPr lang="en-US" altLang="zh-CN" sz="2800" dirty="0"/>
              <a:t>Study specification impact of high layer use cases.</a:t>
            </a:r>
          </a:p>
          <a:p>
            <a:pPr lvl="1"/>
            <a:endParaRPr lang="zh-CN" altLang="en-US" dirty="0"/>
          </a:p>
        </p:txBody>
      </p:sp>
      <p:sp>
        <p:nvSpPr>
          <p:cNvPr id="4" name="灯片编号占位符 3">
            <a:extLst>
              <a:ext uri="{FF2B5EF4-FFF2-40B4-BE49-F238E27FC236}">
                <a16:creationId xmlns:a16="http://schemas.microsoft.com/office/drawing/2014/main" id="{72339E89-749C-7595-509B-A76D19EF69E4}"/>
              </a:ext>
            </a:extLst>
          </p:cNvPr>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Tree>
    <p:extLst>
      <p:ext uri="{BB962C8B-B14F-4D97-AF65-F5344CB8AC3E}">
        <p14:creationId xmlns:p14="http://schemas.microsoft.com/office/powerpoint/2010/main" val="3353792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42B9CA-78BF-AB87-5BDC-1044DEECD686}"/>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34FE3898-088B-832A-74BA-163182C9E07B}"/>
              </a:ext>
            </a:extLst>
          </p:cNvPr>
          <p:cNvSpPr>
            <a:spLocks noGrp="1"/>
          </p:cNvSpPr>
          <p:nvPr>
            <p:ph idx="1"/>
          </p:nvPr>
        </p:nvSpPr>
        <p:spPr/>
        <p:txBody>
          <a:bodyPr/>
          <a:lstStyle/>
          <a:p>
            <a:pPr algn="just"/>
            <a:r>
              <a:rPr lang="en-US" altLang="zh-CN" dirty="0"/>
              <a:t>AI/ML for NR air-interface study item focuses on the study of three typical physical layer use cases. </a:t>
            </a:r>
          </a:p>
          <a:p>
            <a:pPr algn="just"/>
            <a:r>
              <a:rPr lang="en-US" altLang="zh-CN" dirty="0"/>
              <a:t>AI/ML used for radio resource management (RRM) has been drawn a lot of interests in recent academic research. In Rel-18 workshop,</a:t>
            </a:r>
            <a:r>
              <a:rPr lang="zh-CN" altLang="en-US" dirty="0"/>
              <a:t> </a:t>
            </a:r>
            <a:r>
              <a:rPr lang="en-US" altLang="zh-CN" dirty="0"/>
              <a:t>many AI/ML enabled high-layer use cases have been raised by companies. </a:t>
            </a:r>
          </a:p>
          <a:p>
            <a:pPr algn="just"/>
            <a:r>
              <a:rPr lang="en-US" altLang="zh-CN" dirty="0"/>
              <a:t>Based on the current working progress, more use cases related with high layer may be initiated discussion to forward the AI/ML research on high layer use cases.</a:t>
            </a:r>
          </a:p>
          <a:p>
            <a:pPr marL="0" indent="0">
              <a:buNone/>
            </a:pPr>
            <a:endParaRPr lang="en-US" altLang="zh-CN" dirty="0"/>
          </a:p>
          <a:p>
            <a:endParaRPr lang="zh-CN" altLang="en-US" dirty="0"/>
          </a:p>
        </p:txBody>
      </p:sp>
      <p:sp>
        <p:nvSpPr>
          <p:cNvPr id="4" name="灯片编号占位符 3">
            <a:extLst>
              <a:ext uri="{FF2B5EF4-FFF2-40B4-BE49-F238E27FC236}">
                <a16:creationId xmlns:a16="http://schemas.microsoft.com/office/drawing/2014/main" id="{B04845B6-92BD-2CA6-DCB1-38DE64086A78}"/>
              </a:ext>
            </a:extLst>
          </p:cNvPr>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Tree>
    <p:extLst>
      <p:ext uri="{BB962C8B-B14F-4D97-AF65-F5344CB8AC3E}">
        <p14:creationId xmlns:p14="http://schemas.microsoft.com/office/powerpoint/2010/main" val="343695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DB94C3-6148-298C-A46E-42BD3B4BC919}"/>
              </a:ext>
            </a:extLst>
          </p:cNvPr>
          <p:cNvSpPr>
            <a:spLocks noGrp="1"/>
          </p:cNvSpPr>
          <p:nvPr>
            <p:ph type="title"/>
          </p:nvPr>
        </p:nvSpPr>
        <p:spPr/>
        <p:txBody>
          <a:bodyPr/>
          <a:lstStyle/>
          <a:p>
            <a:r>
              <a:rPr lang="en-US" altLang="zh-CN" dirty="0"/>
              <a:t>Motivation</a:t>
            </a:r>
            <a:endParaRPr lang="zh-CN" altLang="en-US" dirty="0"/>
          </a:p>
        </p:txBody>
      </p:sp>
      <p:sp>
        <p:nvSpPr>
          <p:cNvPr id="3" name="内容占位符 2">
            <a:extLst>
              <a:ext uri="{FF2B5EF4-FFF2-40B4-BE49-F238E27FC236}">
                <a16:creationId xmlns:a16="http://schemas.microsoft.com/office/drawing/2014/main" id="{A3A6BEB3-6D9B-C147-2C08-BFB772429EF3}"/>
              </a:ext>
            </a:extLst>
          </p:cNvPr>
          <p:cNvSpPr>
            <a:spLocks noGrp="1"/>
          </p:cNvSpPr>
          <p:nvPr>
            <p:ph idx="1"/>
          </p:nvPr>
        </p:nvSpPr>
        <p:spPr/>
        <p:txBody>
          <a:bodyPr/>
          <a:lstStyle/>
          <a:p>
            <a:pPr algn="just"/>
            <a:r>
              <a:rPr lang="en-US" altLang="zh-CN" sz="2000" dirty="0"/>
              <a:t>Three types of scenario (i.e., eMBB,</a:t>
            </a:r>
            <a:r>
              <a:rPr lang="zh-CN" altLang="en-US" sz="2000" dirty="0"/>
              <a:t> </a:t>
            </a:r>
            <a:r>
              <a:rPr lang="en-US" altLang="zh-CN" sz="2000" dirty="0"/>
              <a:t>URLLC, </a:t>
            </a:r>
            <a:r>
              <a:rPr lang="en-US" altLang="zh-CN" sz="2000" dirty="0" err="1"/>
              <a:t>mMTC</a:t>
            </a:r>
            <a:r>
              <a:rPr lang="en-US" altLang="zh-CN" sz="2000" dirty="0"/>
              <a:t>) have been defined in terms of new services and markets of 5G. Many new technologies and features, e.g., dynamic TDD, have been introduced to support diversified service requirements in the former releases.</a:t>
            </a:r>
          </a:p>
          <a:p>
            <a:pPr algn="just"/>
            <a:r>
              <a:rPr lang="en-US" altLang="zh-CN" sz="2000" dirty="0"/>
              <a:t>However, although the standardization of key technical features provides high degree of flexibility and potential performance improvement, the complexity of traditional implementation methods to solve RRM problem of multi-dimensional optimization is too high, and it is difficult to obtain best solution. Therefore, these well-defined features are usually applied practically with some simplifications and restrictions, which leads to inefficient use of radio resources and degraded performance.</a:t>
            </a:r>
          </a:p>
          <a:p>
            <a:pPr algn="just"/>
            <a:r>
              <a:rPr lang="en-US" altLang="zh-CN" sz="2000" dirty="0"/>
              <a:t>AI/ML is a powerful technology that can be used to solve extremely complex problems and is expected to realize RRM with more flexible, intelligent and efficient way.</a:t>
            </a:r>
          </a:p>
          <a:p>
            <a:pPr algn="just"/>
            <a:r>
              <a:rPr lang="en-US" altLang="zh-CN" sz="2000" dirty="0"/>
              <a:t>Besides, the performance of AI/ML is more reliable on tremendous and high-quality wireless big data, more high layer enhancements should be considered to enable specific use cases and take care of data privacy.</a:t>
            </a:r>
            <a:endParaRPr lang="zh-CN" altLang="en-US" sz="2000" dirty="0"/>
          </a:p>
        </p:txBody>
      </p:sp>
      <p:sp>
        <p:nvSpPr>
          <p:cNvPr id="4" name="灯片编号占位符 3">
            <a:extLst>
              <a:ext uri="{FF2B5EF4-FFF2-40B4-BE49-F238E27FC236}">
                <a16:creationId xmlns:a16="http://schemas.microsoft.com/office/drawing/2014/main" id="{566A84DD-7DDD-EACA-C16C-50C8838B520D}"/>
              </a:ext>
            </a:extLst>
          </p:cNvPr>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1258228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77EF9C-2DFA-3F11-A7B1-7CD7EADFB2FC}"/>
              </a:ext>
            </a:extLst>
          </p:cNvPr>
          <p:cNvSpPr>
            <a:spLocks noGrp="1"/>
          </p:cNvSpPr>
          <p:nvPr>
            <p:ph type="title"/>
          </p:nvPr>
        </p:nvSpPr>
        <p:spPr/>
        <p:txBody>
          <a:bodyPr/>
          <a:lstStyle/>
          <a:p>
            <a:r>
              <a:rPr lang="en-US" altLang="zh-CN" dirty="0"/>
              <a:t>Use case 1: dynamic TDD</a:t>
            </a:r>
            <a:endParaRPr lang="zh-CN" altLang="en-US" dirty="0"/>
          </a:p>
        </p:txBody>
      </p:sp>
      <p:sp>
        <p:nvSpPr>
          <p:cNvPr id="3" name="内容占位符 2">
            <a:extLst>
              <a:ext uri="{FF2B5EF4-FFF2-40B4-BE49-F238E27FC236}">
                <a16:creationId xmlns:a16="http://schemas.microsoft.com/office/drawing/2014/main" id="{A31501E2-88D2-A116-720F-0A9A9FA1451E}"/>
              </a:ext>
            </a:extLst>
          </p:cNvPr>
          <p:cNvSpPr>
            <a:spLocks noGrp="1"/>
          </p:cNvSpPr>
          <p:nvPr>
            <p:ph idx="1"/>
          </p:nvPr>
        </p:nvSpPr>
        <p:spPr/>
        <p:txBody>
          <a:bodyPr/>
          <a:lstStyle/>
          <a:p>
            <a:pPr>
              <a:spcBef>
                <a:spcPts val="300"/>
              </a:spcBef>
            </a:pPr>
            <a:r>
              <a:rPr lang="en-US" altLang="zh-CN" sz="2400" dirty="0">
                <a:solidFill>
                  <a:srgbClr val="0070C0"/>
                </a:solidFill>
              </a:rPr>
              <a:t>Background</a:t>
            </a:r>
          </a:p>
          <a:p>
            <a:pPr lvl="1">
              <a:spcBef>
                <a:spcPts val="300"/>
              </a:spcBef>
            </a:pPr>
            <a:r>
              <a:rPr lang="en-US" altLang="zh-CN" sz="2000" dirty="0"/>
              <a:t>Dynamic TDD describes a mode of operation in which a network adapts the DL/UL subframe pattern according to traffic conditions.</a:t>
            </a:r>
          </a:p>
          <a:p>
            <a:pPr lvl="1">
              <a:spcBef>
                <a:spcPts val="300"/>
              </a:spcBef>
            </a:pPr>
            <a:r>
              <a:rPr lang="en-US" altLang="zh-CN" sz="2000" dirty="0"/>
              <a:t>The transmission pattern depends on the following signalling combination: </a:t>
            </a:r>
          </a:p>
          <a:p>
            <a:pPr lvl="2">
              <a:spcBef>
                <a:spcPts val="300"/>
              </a:spcBef>
            </a:pPr>
            <a:r>
              <a:rPr lang="en-US" altLang="zh-CN" sz="2000" dirty="0"/>
              <a:t>Cell-level RRC signalling, UE-level RRC signalling, UE group common PDCCH signalling (SFI), and UE-specific PDCCH signalling (UL grant or DL scheduling assignment)</a:t>
            </a:r>
          </a:p>
          <a:p>
            <a:pPr lvl="1">
              <a:spcBef>
                <a:spcPts val="300"/>
              </a:spcBef>
            </a:pPr>
            <a:r>
              <a:rPr lang="en-US" altLang="zh-CN" sz="2000" dirty="0">
                <a:solidFill>
                  <a:schemeClr val="tx1">
                    <a:lumMod val="95000"/>
                    <a:lumOff val="5000"/>
                  </a:schemeClr>
                </a:solidFill>
              </a:rPr>
              <a:t>Former releases have made progresses and conclusions to deal with the technical barriers:</a:t>
            </a:r>
          </a:p>
          <a:p>
            <a:pPr lvl="2">
              <a:spcBef>
                <a:spcPts val="300"/>
              </a:spcBef>
            </a:pPr>
            <a:r>
              <a:rPr lang="en-US" altLang="zh-CN" sz="2000" dirty="0">
                <a:solidFill>
                  <a:schemeClr val="tx1">
                    <a:lumMod val="95000"/>
                    <a:lumOff val="5000"/>
                  </a:schemeClr>
                </a:solidFill>
              </a:rPr>
              <a:t>Rel-16 WI cross link interference (CLI) handling to</a:t>
            </a:r>
            <a:r>
              <a:rPr lang="zh-CN" altLang="en-US" sz="2000" dirty="0">
                <a:solidFill>
                  <a:schemeClr val="tx1">
                    <a:lumMod val="95000"/>
                    <a:lumOff val="5000"/>
                  </a:schemeClr>
                </a:solidFill>
              </a:rPr>
              <a:t> </a:t>
            </a:r>
            <a:r>
              <a:rPr lang="en-US" altLang="zh-CN" sz="2000" dirty="0">
                <a:solidFill>
                  <a:schemeClr val="tx1">
                    <a:lumMod val="95000"/>
                    <a:lumOff val="5000"/>
                  </a:schemeClr>
                </a:solidFill>
              </a:rPr>
              <a:t>support flexible resource adaptation for unpaired NR cells has specified CLI measurements and reporting at a UE(i.e., CLI-RSSI and SRS-RSRP), and network coordination mechanism(s) (i.e., exchange of intended DL/UL configuration) in order to avoid co-channel CLI within the same network.</a:t>
            </a:r>
          </a:p>
          <a:p>
            <a:pPr lvl="2">
              <a:spcBef>
                <a:spcPts val="300"/>
              </a:spcBef>
            </a:pPr>
            <a:r>
              <a:rPr lang="en-GB" altLang="zh-CN" sz="2000" dirty="0">
                <a:solidFill>
                  <a:schemeClr val="tx1">
                    <a:lumMod val="95000"/>
                    <a:lumOff val="5000"/>
                  </a:schemeClr>
                </a:solidFill>
              </a:rPr>
              <a:t>According to conclusions about </a:t>
            </a:r>
            <a:r>
              <a:rPr lang="en-US" altLang="zh-CN" sz="2000" dirty="0">
                <a:solidFill>
                  <a:schemeClr val="tx1">
                    <a:lumMod val="95000"/>
                    <a:lumOff val="5000"/>
                  </a:schemeClr>
                </a:solidFill>
              </a:rPr>
              <a:t>adjacent carrier leakage (ACL) in TR38.828,</a:t>
            </a:r>
            <a:r>
              <a:rPr lang="en-GB" altLang="zh-CN" sz="2000" dirty="0">
                <a:solidFill>
                  <a:schemeClr val="tx1">
                    <a:lumMod val="95000"/>
                    <a:lumOff val="5000"/>
                  </a:schemeClr>
                </a:solidFill>
              </a:rPr>
              <a:t> dynamic TDD can be used in indoors (indoor-2-indoor, indoor </a:t>
            </a:r>
            <a:r>
              <a:rPr lang="en-US" altLang="zh-CN" sz="2000" dirty="0">
                <a:solidFill>
                  <a:schemeClr val="tx1">
                    <a:lumMod val="95000"/>
                    <a:lumOff val="5000"/>
                  </a:schemeClr>
                </a:solidFill>
              </a:rPr>
              <a:t>and macro</a:t>
            </a:r>
            <a:r>
              <a:rPr lang="en-GB" altLang="zh-CN" sz="2000" dirty="0">
                <a:solidFill>
                  <a:schemeClr val="tx1">
                    <a:lumMod val="95000"/>
                    <a:lumOff val="5000"/>
                  </a:schemeClr>
                </a:solidFill>
              </a:rPr>
              <a:t>) and certain micro (</a:t>
            </a:r>
            <a:r>
              <a:rPr lang="en-US" altLang="zh-CN" sz="2000" dirty="0">
                <a:solidFill>
                  <a:schemeClr val="tx1">
                    <a:lumMod val="95000"/>
                    <a:lumOff val="5000"/>
                  </a:schemeClr>
                </a:solidFill>
              </a:rPr>
              <a:t>e.g., FR2</a:t>
            </a:r>
            <a:r>
              <a:rPr lang="en-GB" altLang="zh-CN" sz="2000" dirty="0">
                <a:solidFill>
                  <a:schemeClr val="tx1">
                    <a:lumMod val="95000"/>
                    <a:lumOff val="5000"/>
                  </a:schemeClr>
                </a:solidFill>
              </a:rPr>
              <a:t>) deployments as long as care is taken.</a:t>
            </a:r>
          </a:p>
          <a:p>
            <a:pPr lvl="2">
              <a:spcBef>
                <a:spcPts val="300"/>
              </a:spcBef>
            </a:pPr>
            <a:endParaRPr lang="zh-CN" altLang="en-US" sz="1800" dirty="0">
              <a:solidFill>
                <a:schemeClr val="tx1">
                  <a:lumMod val="95000"/>
                  <a:lumOff val="5000"/>
                </a:schemeClr>
              </a:solidFill>
            </a:endParaRPr>
          </a:p>
          <a:p>
            <a:endParaRPr lang="zh-CN" altLang="en-US" dirty="0"/>
          </a:p>
        </p:txBody>
      </p:sp>
      <p:sp>
        <p:nvSpPr>
          <p:cNvPr id="4" name="灯片编号占位符 3">
            <a:extLst>
              <a:ext uri="{FF2B5EF4-FFF2-40B4-BE49-F238E27FC236}">
                <a16:creationId xmlns:a16="http://schemas.microsoft.com/office/drawing/2014/main" id="{9E78993C-6040-23AA-B454-A845E0949454}"/>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2611817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ACC789-A218-4275-A0BB-1CC4111B9290}"/>
              </a:ext>
            </a:extLst>
          </p:cNvPr>
          <p:cNvSpPr>
            <a:spLocks noGrp="1"/>
          </p:cNvSpPr>
          <p:nvPr>
            <p:ph type="title"/>
          </p:nvPr>
        </p:nvSpPr>
        <p:spPr/>
        <p:txBody>
          <a:bodyPr/>
          <a:lstStyle/>
          <a:p>
            <a:r>
              <a:rPr lang="en-US" altLang="zh-CN" dirty="0"/>
              <a:t>Use case 1: dynamic TDD</a:t>
            </a:r>
            <a:endParaRPr lang="zh-CN" altLang="en-US" dirty="0"/>
          </a:p>
        </p:txBody>
      </p:sp>
      <p:sp>
        <p:nvSpPr>
          <p:cNvPr id="3" name="内容占位符 2">
            <a:extLst>
              <a:ext uri="{FF2B5EF4-FFF2-40B4-BE49-F238E27FC236}">
                <a16:creationId xmlns:a16="http://schemas.microsoft.com/office/drawing/2014/main" id="{A23AE492-6B7C-4E2B-AC11-03BAB2DEFF67}"/>
              </a:ext>
            </a:extLst>
          </p:cNvPr>
          <p:cNvSpPr>
            <a:spLocks noGrp="1"/>
          </p:cNvSpPr>
          <p:nvPr>
            <p:ph idx="1"/>
          </p:nvPr>
        </p:nvSpPr>
        <p:spPr>
          <a:xfrm>
            <a:off x="334435" y="908054"/>
            <a:ext cx="11523133" cy="5584821"/>
          </a:xfrm>
        </p:spPr>
        <p:txBody>
          <a:bodyPr>
            <a:normAutofit lnSpcReduction="10000"/>
          </a:bodyPr>
          <a:lstStyle/>
          <a:p>
            <a:pPr>
              <a:spcBef>
                <a:spcPts val="200"/>
              </a:spcBef>
              <a:spcAft>
                <a:spcPts val="600"/>
              </a:spcAft>
            </a:pPr>
            <a:r>
              <a:rPr lang="en-US" altLang="zh-CN" sz="2800" dirty="0">
                <a:solidFill>
                  <a:srgbClr val="0070C0"/>
                </a:solidFill>
              </a:rPr>
              <a:t>Motivation</a:t>
            </a:r>
          </a:p>
          <a:p>
            <a:pPr lvl="1">
              <a:spcBef>
                <a:spcPts val="200"/>
              </a:spcBef>
              <a:spcAft>
                <a:spcPts val="600"/>
              </a:spcAft>
            </a:pPr>
            <a:r>
              <a:rPr lang="en-US" altLang="zh-CN" dirty="0">
                <a:solidFill>
                  <a:schemeClr val="accent4"/>
                </a:solidFill>
              </a:rPr>
              <a:t>There are strong demands for dynamic TDD in B5G specific scenarios</a:t>
            </a:r>
            <a:endParaRPr lang="zh-CN" altLang="en-US" dirty="0">
              <a:solidFill>
                <a:schemeClr val="accent4"/>
              </a:solidFill>
            </a:endParaRPr>
          </a:p>
          <a:p>
            <a:pPr lvl="2">
              <a:spcBef>
                <a:spcPts val="0"/>
              </a:spcBef>
              <a:spcAft>
                <a:spcPts val="600"/>
              </a:spcAft>
            </a:pPr>
            <a:r>
              <a:rPr lang="en-US" altLang="zh-CN" sz="2000" dirty="0">
                <a:solidFill>
                  <a:schemeClr val="accent4"/>
                </a:solidFill>
              </a:rPr>
              <a:t>Requirements of low latency, high data-rate and hot plugging in smart factory, automation control and other industry scenarios will lead to the requirement of adaptive subframe configurations.</a:t>
            </a:r>
            <a:r>
              <a:rPr lang="zh-CN" altLang="en-US" sz="2000" dirty="0">
                <a:solidFill>
                  <a:schemeClr val="accent4"/>
                </a:solidFill>
              </a:rPr>
              <a:t> </a:t>
            </a:r>
            <a:endParaRPr lang="en-US" altLang="zh-CN" sz="2000" dirty="0">
              <a:solidFill>
                <a:schemeClr val="accent4"/>
              </a:solidFill>
            </a:endParaRPr>
          </a:p>
          <a:p>
            <a:pPr lvl="2">
              <a:spcBef>
                <a:spcPts val="0"/>
              </a:spcBef>
              <a:spcAft>
                <a:spcPts val="600"/>
              </a:spcAft>
            </a:pPr>
            <a:r>
              <a:rPr lang="en-US" altLang="zh-CN" sz="2000" dirty="0">
                <a:solidFill>
                  <a:schemeClr val="accent4"/>
                </a:solidFill>
              </a:rPr>
              <a:t>Smart Home, smart building and office have different service requirements at different time.</a:t>
            </a:r>
          </a:p>
          <a:p>
            <a:pPr lvl="1">
              <a:spcBef>
                <a:spcPts val="200"/>
              </a:spcBef>
              <a:spcAft>
                <a:spcPts val="600"/>
              </a:spcAft>
            </a:pPr>
            <a:r>
              <a:rPr lang="en-US" altLang="zh-CN" dirty="0">
                <a:solidFill>
                  <a:schemeClr val="accent4"/>
                </a:solidFill>
              </a:rPr>
              <a:t>Current 5G network configurations</a:t>
            </a:r>
          </a:p>
          <a:p>
            <a:pPr lvl="2">
              <a:spcBef>
                <a:spcPts val="0"/>
              </a:spcBef>
              <a:spcAft>
                <a:spcPts val="600"/>
              </a:spcAft>
            </a:pPr>
            <a:r>
              <a:rPr lang="en-US" altLang="zh-CN" sz="2000" dirty="0">
                <a:solidFill>
                  <a:schemeClr val="accent4"/>
                </a:solidFill>
              </a:rPr>
              <a:t>Usually adopt a fixed subframe configuration, which cannot meet the above scenarios’ requirements simultaneously.</a:t>
            </a:r>
            <a:endParaRPr lang="zh-CN" altLang="en-US" sz="2000" dirty="0">
              <a:solidFill>
                <a:schemeClr val="accent4"/>
              </a:solidFill>
            </a:endParaRPr>
          </a:p>
          <a:p>
            <a:pPr lvl="1">
              <a:spcBef>
                <a:spcPts val="200"/>
              </a:spcBef>
              <a:spcAft>
                <a:spcPts val="600"/>
              </a:spcAft>
            </a:pPr>
            <a:r>
              <a:rPr lang="en-US" altLang="zh-CN" dirty="0">
                <a:solidFill>
                  <a:schemeClr val="accent4"/>
                </a:solidFill>
              </a:rPr>
              <a:t>If we rely on manual configuration and optimization, it will lead to huge workloads and can not dynamically adapt to the requirement of service and network load as well as guarantee users’ QoS/</a:t>
            </a:r>
            <a:r>
              <a:rPr lang="en-US" altLang="zh-CN" dirty="0" err="1">
                <a:solidFill>
                  <a:schemeClr val="accent4"/>
                </a:solidFill>
              </a:rPr>
              <a:t>QoE</a:t>
            </a:r>
            <a:r>
              <a:rPr lang="en-US" altLang="zh-CN" dirty="0">
                <a:solidFill>
                  <a:schemeClr val="accent4"/>
                </a:solidFill>
              </a:rPr>
              <a:t>.</a:t>
            </a:r>
          </a:p>
          <a:p>
            <a:pPr lvl="1">
              <a:lnSpc>
                <a:spcPct val="100000"/>
              </a:lnSpc>
              <a:spcBef>
                <a:spcPts val="0"/>
              </a:spcBef>
            </a:pPr>
            <a:endParaRPr lang="en-US" altLang="zh-CN" dirty="0"/>
          </a:p>
          <a:p>
            <a:pPr>
              <a:lnSpc>
                <a:spcPct val="100000"/>
              </a:lnSpc>
            </a:pPr>
            <a:endParaRPr lang="zh-CN" altLang="en-US" sz="2400" dirty="0"/>
          </a:p>
          <a:p>
            <a:pPr lvl="2"/>
            <a:endParaRPr lang="en-US" altLang="zh-CN" sz="2200" dirty="0"/>
          </a:p>
          <a:p>
            <a:pPr lvl="2"/>
            <a:endParaRPr lang="en-US" altLang="zh-CN" sz="2200" dirty="0"/>
          </a:p>
          <a:p>
            <a:pPr lvl="2"/>
            <a:endParaRPr lang="zh-CN" altLang="en-US" sz="2400" dirty="0"/>
          </a:p>
        </p:txBody>
      </p:sp>
      <p:sp>
        <p:nvSpPr>
          <p:cNvPr id="6" name="灯片编号占位符 5">
            <a:extLst>
              <a:ext uri="{FF2B5EF4-FFF2-40B4-BE49-F238E27FC236}">
                <a16:creationId xmlns:a16="http://schemas.microsoft.com/office/drawing/2014/main" id="{FD873420-201C-4AB5-8A79-AD1D88B22FC8}"/>
              </a:ext>
            </a:extLst>
          </p:cNvPr>
          <p:cNvSpPr>
            <a:spLocks noGrp="1"/>
          </p:cNvSpPr>
          <p:nvPr>
            <p:ph type="sldNum" sz="quarter" idx="12"/>
          </p:nvPr>
        </p:nvSpPr>
        <p:spPr>
          <a:xfrm>
            <a:off x="8783392" y="649287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F37A0C8-3E73-4B42-9485-2B7098B60661}" type="slidenum">
              <a:rPr lang="zh-CN" altLang="en-US" smtClean="0"/>
              <a:pPr/>
              <a:t>5</a:t>
            </a:fld>
            <a:endParaRPr lang="zh-CN" altLang="en-US"/>
          </a:p>
        </p:txBody>
      </p:sp>
    </p:spTree>
    <p:extLst>
      <p:ext uri="{BB962C8B-B14F-4D97-AF65-F5344CB8AC3E}">
        <p14:creationId xmlns:p14="http://schemas.microsoft.com/office/powerpoint/2010/main" val="3919155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CDC802-07EB-4E51-8FDF-E47DB64EA8A2}"/>
              </a:ext>
            </a:extLst>
          </p:cNvPr>
          <p:cNvSpPr>
            <a:spLocks noGrp="1"/>
          </p:cNvSpPr>
          <p:nvPr>
            <p:ph type="title"/>
          </p:nvPr>
        </p:nvSpPr>
        <p:spPr/>
        <p:txBody>
          <a:bodyPr/>
          <a:lstStyle/>
          <a:p>
            <a:r>
              <a:rPr lang="en-US" altLang="zh-CN" dirty="0"/>
              <a:t>Use case 1: dynamic TDD</a:t>
            </a:r>
            <a:endParaRPr lang="zh-CN" altLang="en-US" dirty="0"/>
          </a:p>
        </p:txBody>
      </p:sp>
      <p:sp>
        <p:nvSpPr>
          <p:cNvPr id="3" name="内容占位符 2">
            <a:extLst>
              <a:ext uri="{FF2B5EF4-FFF2-40B4-BE49-F238E27FC236}">
                <a16:creationId xmlns:a16="http://schemas.microsoft.com/office/drawing/2014/main" id="{05DFAFE2-2011-4FCB-AE7D-D8F1E698E0D6}"/>
              </a:ext>
            </a:extLst>
          </p:cNvPr>
          <p:cNvSpPr>
            <a:spLocks noGrp="1"/>
          </p:cNvSpPr>
          <p:nvPr>
            <p:ph idx="1"/>
          </p:nvPr>
        </p:nvSpPr>
        <p:spPr>
          <a:xfrm>
            <a:off x="334435" y="908054"/>
            <a:ext cx="11523133" cy="5725221"/>
          </a:xfrm>
        </p:spPr>
        <p:txBody>
          <a:bodyPr/>
          <a:lstStyle/>
          <a:p>
            <a:r>
              <a:rPr lang="en-US" altLang="zh-CN" sz="2400" dirty="0">
                <a:solidFill>
                  <a:srgbClr val="0070C0"/>
                </a:solidFill>
                <a:latin typeface="+mj-lt"/>
                <a:ea typeface="+mj-ea"/>
              </a:rPr>
              <a:t>Benefit and impact of AI/ML introduced</a:t>
            </a:r>
          </a:p>
          <a:p>
            <a:pPr lvl="1"/>
            <a:r>
              <a:rPr lang="en-US" altLang="zh-CN" sz="1800" dirty="0">
                <a:latin typeface="+mj-lt"/>
                <a:ea typeface="+mj-ea"/>
              </a:rPr>
              <a:t>AI/ML can be introduced to learn from the environment and service and help to generate flexible subframe configurations accordingly.</a:t>
            </a:r>
          </a:p>
          <a:p>
            <a:pPr lvl="2">
              <a:spcBef>
                <a:spcPts val="200"/>
              </a:spcBef>
              <a:spcAft>
                <a:spcPts val="600"/>
              </a:spcAft>
            </a:pPr>
            <a:r>
              <a:rPr lang="en-US" altLang="zh-CN" sz="1800" dirty="0">
                <a:latin typeface="+mj-lt"/>
                <a:ea typeface="+mj-ea"/>
              </a:rPr>
              <a:t>AI/ML based subframe optimization with semi-static/dynamic configurations can be studied:</a:t>
            </a:r>
          </a:p>
          <a:p>
            <a:pPr marL="1440000" lvl="3">
              <a:spcBef>
                <a:spcPts val="0"/>
              </a:spcBef>
              <a:spcAft>
                <a:spcPts val="600"/>
              </a:spcAft>
              <a:buFont typeface="Wingdings" panose="05000000000000000000" pitchFamily="2" charset="2"/>
              <a:buChar char="ü"/>
            </a:pPr>
            <a:r>
              <a:rPr lang="en-US" altLang="zh-CN" sz="1600" dirty="0">
                <a:latin typeface="+mj-lt"/>
                <a:ea typeface="+mj-ea"/>
              </a:rPr>
              <a:t>At least AI/ML based semi-static configuration of cell-level RRC signalling and UE-level RRC signalling (UL/DL configuration dedicated message) can be considered.</a:t>
            </a:r>
          </a:p>
          <a:p>
            <a:pPr marL="1440000" lvl="3">
              <a:spcBef>
                <a:spcPts val="0"/>
              </a:spcBef>
              <a:spcAft>
                <a:spcPts val="600"/>
              </a:spcAft>
              <a:buFont typeface="Wingdings" panose="05000000000000000000" pitchFamily="2" charset="2"/>
              <a:buChar char="ü"/>
            </a:pPr>
            <a:r>
              <a:rPr lang="en-US" altLang="zh-CN" sz="1600" dirty="0">
                <a:latin typeface="+mj-lt"/>
                <a:ea typeface="+mj-ea"/>
              </a:rPr>
              <a:t>At least AI/ML based dynamic configuration with CLI management can be considered for UE group common PDCCH signalling. UE specific PDCCH signalling may be included or not.</a:t>
            </a:r>
          </a:p>
          <a:p>
            <a:pPr lvl="1"/>
            <a:r>
              <a:rPr lang="en-US" altLang="zh-CN" sz="1800" dirty="0">
                <a:latin typeface="+mj-lt"/>
                <a:ea typeface="+mj-ea"/>
              </a:rPr>
              <a:t>The existing CLI measurement reports and performance metrics can be reused or need enhancement for AI/ML life cycle management.</a:t>
            </a:r>
            <a:endParaRPr lang="zh-CN" altLang="en-US" sz="1800" dirty="0">
              <a:latin typeface="+mj-lt"/>
              <a:ea typeface="+mj-ea"/>
            </a:endParaRPr>
          </a:p>
          <a:p>
            <a:pPr lvl="1"/>
            <a:r>
              <a:rPr lang="en-US" altLang="zh-CN" sz="1800" dirty="0">
                <a:latin typeface="+mj-lt"/>
                <a:ea typeface="+mj-ea"/>
              </a:rPr>
              <a:t>AI/ML may be implemented based on a centralized or distributed architecture, for which L2/L3 enhancement may be required.</a:t>
            </a:r>
          </a:p>
          <a:p>
            <a:pPr lvl="1"/>
            <a:r>
              <a:rPr lang="en-US" altLang="zh-CN" sz="1800" dirty="0">
                <a:latin typeface="+mj-lt"/>
                <a:ea typeface="+mj-ea"/>
              </a:rPr>
              <a:t>Multi-TRP coordination will benefit flexible and dynamic subframe configurations as well as improve network operation efficiency.</a:t>
            </a:r>
            <a:endParaRPr lang="zh-CN" altLang="en-US" dirty="0">
              <a:latin typeface="+mj-lt"/>
            </a:endParaRPr>
          </a:p>
        </p:txBody>
      </p:sp>
      <p:sp>
        <p:nvSpPr>
          <p:cNvPr id="5" name="灯片编号占位符 4">
            <a:extLst>
              <a:ext uri="{FF2B5EF4-FFF2-40B4-BE49-F238E27FC236}">
                <a16:creationId xmlns:a16="http://schemas.microsoft.com/office/drawing/2014/main" id="{5EE4D6BC-272E-4812-97B8-6D9D3F031B35}"/>
              </a:ext>
            </a:extLst>
          </p:cNvPr>
          <p:cNvSpPr>
            <a:spLocks noGrp="1"/>
          </p:cNvSpPr>
          <p:nvPr>
            <p:ph type="sldNum" sz="quarter" idx="12"/>
          </p:nvPr>
        </p:nvSpPr>
        <p:spPr>
          <a:xfrm>
            <a:off x="8783392" y="6492875"/>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F37A0C8-3E73-4B42-9485-2B7098B60661}" type="slidenum">
              <a:rPr lang="zh-CN" altLang="en-US" smtClean="0"/>
              <a:pPr/>
              <a:t>6</a:t>
            </a:fld>
            <a:endParaRPr lang="zh-CN" altLang="en-US"/>
          </a:p>
        </p:txBody>
      </p:sp>
    </p:spTree>
    <p:extLst>
      <p:ext uri="{BB962C8B-B14F-4D97-AF65-F5344CB8AC3E}">
        <p14:creationId xmlns:p14="http://schemas.microsoft.com/office/powerpoint/2010/main" val="2501250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BE608B-8569-F4A8-0488-C63921CE0FBA}"/>
              </a:ext>
            </a:extLst>
          </p:cNvPr>
          <p:cNvSpPr>
            <a:spLocks noGrp="1"/>
          </p:cNvSpPr>
          <p:nvPr>
            <p:ph type="title"/>
          </p:nvPr>
        </p:nvSpPr>
        <p:spPr/>
        <p:txBody>
          <a:bodyPr/>
          <a:lstStyle/>
          <a:p>
            <a:r>
              <a:rPr lang="en-US" altLang="zh-CN" dirty="0"/>
              <a:t>Use case 2: positioning </a:t>
            </a:r>
            <a:endParaRPr lang="zh-CN" altLang="en-US" dirty="0"/>
          </a:p>
        </p:txBody>
      </p:sp>
      <p:sp>
        <p:nvSpPr>
          <p:cNvPr id="3" name="内容占位符 2">
            <a:extLst>
              <a:ext uri="{FF2B5EF4-FFF2-40B4-BE49-F238E27FC236}">
                <a16:creationId xmlns:a16="http://schemas.microsoft.com/office/drawing/2014/main" id="{E1ED1C64-AB13-08D1-63FF-CB584D4382AA}"/>
              </a:ext>
            </a:extLst>
          </p:cNvPr>
          <p:cNvSpPr>
            <a:spLocks noGrp="1"/>
          </p:cNvSpPr>
          <p:nvPr>
            <p:ph idx="1"/>
          </p:nvPr>
        </p:nvSpPr>
        <p:spPr>
          <a:xfrm>
            <a:off x="334435" y="908054"/>
            <a:ext cx="10883294" cy="5218113"/>
          </a:xfrm>
        </p:spPr>
        <p:txBody>
          <a:bodyPr/>
          <a:lstStyle/>
          <a:p>
            <a:r>
              <a:rPr lang="en-US" altLang="zh-CN" sz="2800" dirty="0">
                <a:solidFill>
                  <a:srgbClr val="0070C0"/>
                </a:solidFill>
              </a:rPr>
              <a:t>Motivation</a:t>
            </a:r>
          </a:p>
          <a:p>
            <a:pPr lvl="1"/>
            <a:r>
              <a:rPr lang="en-US" altLang="zh-CN" dirty="0"/>
              <a:t>Ongoing evaluations of AI/ML based positioning enhancement demonstrate the remarkable performance compared with the traditional positioning method.</a:t>
            </a:r>
          </a:p>
          <a:p>
            <a:pPr lvl="1"/>
            <a:r>
              <a:rPr lang="en-US" altLang="zh-CN" dirty="0"/>
              <a:t>In practice, high-quality labeled data samples are relatively small compared with the present evaluation assumptions. </a:t>
            </a:r>
          </a:p>
          <a:p>
            <a:pPr lvl="1"/>
            <a:r>
              <a:rPr lang="en-US" altLang="zh-CN" dirty="0"/>
              <a:t>Data security and personal privacy are crucial</a:t>
            </a:r>
          </a:p>
          <a:p>
            <a:pPr marL="351350" lvl="1" indent="0">
              <a:buNone/>
            </a:pPr>
            <a:r>
              <a:rPr lang="en-US" altLang="zh-CN" dirty="0"/>
              <a:t>     issues with public concern.</a:t>
            </a:r>
          </a:p>
          <a:p>
            <a:pPr lvl="1"/>
            <a:r>
              <a:rPr lang="en-GB" altLang="zh-CN" dirty="0"/>
              <a:t>Further enhancement may be investigated </a:t>
            </a:r>
          </a:p>
          <a:p>
            <a:pPr marL="351350" lvl="1" indent="0">
              <a:buNone/>
            </a:pPr>
            <a:r>
              <a:rPr lang="en-GB" altLang="zh-CN" dirty="0"/>
              <a:t>    on AI/ML based positioning enhancement.</a:t>
            </a:r>
          </a:p>
        </p:txBody>
      </p:sp>
      <p:sp>
        <p:nvSpPr>
          <p:cNvPr id="4" name="灯片编号占位符 3">
            <a:extLst>
              <a:ext uri="{FF2B5EF4-FFF2-40B4-BE49-F238E27FC236}">
                <a16:creationId xmlns:a16="http://schemas.microsoft.com/office/drawing/2014/main" id="{C2B8134A-F0B5-8D73-203F-A574B98EDEA6}"/>
              </a:ext>
            </a:extLst>
          </p:cNvPr>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17" name="文本框 16">
            <a:extLst>
              <a:ext uri="{FF2B5EF4-FFF2-40B4-BE49-F238E27FC236}">
                <a16:creationId xmlns:a16="http://schemas.microsoft.com/office/drawing/2014/main" id="{0BF48419-5363-4908-F325-C6C1250976D2}"/>
              </a:ext>
            </a:extLst>
          </p:cNvPr>
          <p:cNvSpPr txBox="1"/>
          <p:nvPr/>
        </p:nvSpPr>
        <p:spPr>
          <a:xfrm>
            <a:off x="7199447" y="5750567"/>
            <a:ext cx="4992553" cy="461665"/>
          </a:xfrm>
          <a:prstGeom prst="rect">
            <a:avLst/>
          </a:prstGeom>
          <a:noFill/>
        </p:spPr>
        <p:txBody>
          <a:bodyPr wrap="square" rtlCol="0">
            <a:spAutoFit/>
          </a:bodyPr>
          <a:lstStyle/>
          <a:p>
            <a:pPr algn="ctr" defTabSz="1219170" fontAlgn="base">
              <a:spcBef>
                <a:spcPct val="0"/>
              </a:spcBef>
              <a:spcAft>
                <a:spcPct val="0"/>
              </a:spcAft>
            </a:pPr>
            <a:r>
              <a:rPr lang="en-US" altLang="zh-CN" sz="1200" dirty="0">
                <a:solidFill>
                  <a:srgbClr val="000000"/>
                </a:solidFill>
                <a:latin typeface="微软雅黑"/>
                <a:ea typeface="微软雅黑"/>
              </a:rPr>
              <a:t>Figure1 - Diverse applicable scenarios for AI/ML based positioning enhancement</a:t>
            </a:r>
          </a:p>
        </p:txBody>
      </p:sp>
      <p:grpSp>
        <p:nvGrpSpPr>
          <p:cNvPr id="21" name="组合 20">
            <a:extLst>
              <a:ext uri="{FF2B5EF4-FFF2-40B4-BE49-F238E27FC236}">
                <a16:creationId xmlns:a16="http://schemas.microsoft.com/office/drawing/2014/main" id="{9B4D0805-BF54-E4A4-CD81-17EA6B50A840}"/>
              </a:ext>
            </a:extLst>
          </p:cNvPr>
          <p:cNvGrpSpPr/>
          <p:nvPr/>
        </p:nvGrpSpPr>
        <p:grpSpPr>
          <a:xfrm>
            <a:off x="7611324" y="3778973"/>
            <a:ext cx="4131278" cy="1877366"/>
            <a:chOff x="7645223" y="3787136"/>
            <a:chExt cx="4131278" cy="1877366"/>
          </a:xfrm>
        </p:grpSpPr>
        <p:sp>
          <p:nvSpPr>
            <p:cNvPr id="5" name="矩形: 圆角 4">
              <a:extLst>
                <a:ext uri="{FF2B5EF4-FFF2-40B4-BE49-F238E27FC236}">
                  <a16:creationId xmlns:a16="http://schemas.microsoft.com/office/drawing/2014/main" id="{B9346801-6482-AB76-80A6-F4A650EF0F0D}"/>
                </a:ext>
              </a:extLst>
            </p:cNvPr>
            <p:cNvSpPr/>
            <p:nvPr/>
          </p:nvSpPr>
          <p:spPr>
            <a:xfrm>
              <a:off x="7645223" y="3787136"/>
              <a:ext cx="4131278" cy="1877366"/>
            </a:xfrm>
            <a:prstGeom prst="roundRect">
              <a:avLst>
                <a:gd name="adj" fmla="val 13243"/>
              </a:avLst>
            </a:prstGeom>
            <a:solidFill>
              <a:sysClr val="window" lastClr="FFFFFF">
                <a:lumMod val="95000"/>
              </a:sys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endParaRPr>
            </a:p>
          </p:txBody>
        </p:sp>
        <p:sp>
          <p:nvSpPr>
            <p:cNvPr id="6" name="矩形: 圆角 5">
              <a:extLst>
                <a:ext uri="{FF2B5EF4-FFF2-40B4-BE49-F238E27FC236}">
                  <a16:creationId xmlns:a16="http://schemas.microsoft.com/office/drawing/2014/main" id="{0CE02971-5E1A-49B3-0FC6-F8934C6D812D}"/>
                </a:ext>
              </a:extLst>
            </p:cNvPr>
            <p:cNvSpPr/>
            <p:nvPr/>
          </p:nvSpPr>
          <p:spPr>
            <a:xfrm>
              <a:off x="10363785" y="3945202"/>
              <a:ext cx="1253617" cy="99608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7" name="矩形: 圆角 6">
              <a:extLst>
                <a:ext uri="{FF2B5EF4-FFF2-40B4-BE49-F238E27FC236}">
                  <a16:creationId xmlns:a16="http://schemas.microsoft.com/office/drawing/2014/main" id="{92B72D76-DBAC-E75E-3CD9-960644BF001B}"/>
                </a:ext>
              </a:extLst>
            </p:cNvPr>
            <p:cNvSpPr/>
            <p:nvPr/>
          </p:nvSpPr>
          <p:spPr>
            <a:xfrm>
              <a:off x="9046114" y="3945202"/>
              <a:ext cx="1253617" cy="99608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8" name="矩形: 圆角 7">
              <a:extLst>
                <a:ext uri="{FF2B5EF4-FFF2-40B4-BE49-F238E27FC236}">
                  <a16:creationId xmlns:a16="http://schemas.microsoft.com/office/drawing/2014/main" id="{9FDBCC9F-D543-9947-1904-C4418D284A47}"/>
                </a:ext>
              </a:extLst>
            </p:cNvPr>
            <p:cNvSpPr/>
            <p:nvPr/>
          </p:nvSpPr>
          <p:spPr>
            <a:xfrm>
              <a:off x="7751167" y="3949603"/>
              <a:ext cx="1253617" cy="99608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9" name="图片 8">
              <a:extLst>
                <a:ext uri="{FF2B5EF4-FFF2-40B4-BE49-F238E27FC236}">
                  <a16:creationId xmlns:a16="http://schemas.microsoft.com/office/drawing/2014/main" id="{4B6A5F87-AB6E-F9E1-3B72-6BD4E7687B7D}"/>
                </a:ext>
              </a:extLst>
            </p:cNvPr>
            <p:cNvPicPr>
              <a:picLocks noChangeAspect="1"/>
            </p:cNvPicPr>
            <p:nvPr/>
          </p:nvPicPr>
          <p:blipFill>
            <a:blip r:embed="rId3"/>
            <a:stretch>
              <a:fillRect/>
            </a:stretch>
          </p:blipFill>
          <p:spPr>
            <a:xfrm>
              <a:off x="7843816" y="4305414"/>
              <a:ext cx="1087862" cy="533855"/>
            </a:xfrm>
            <a:prstGeom prst="rect">
              <a:avLst/>
            </a:prstGeom>
          </p:spPr>
        </p:pic>
        <p:sp>
          <p:nvSpPr>
            <p:cNvPr id="10" name="文本框 9">
              <a:extLst>
                <a:ext uri="{FF2B5EF4-FFF2-40B4-BE49-F238E27FC236}">
                  <a16:creationId xmlns:a16="http://schemas.microsoft.com/office/drawing/2014/main" id="{E32DBFE4-0A59-C1EE-1B9E-DFB216FE16CB}"/>
                </a:ext>
              </a:extLst>
            </p:cNvPr>
            <p:cNvSpPr txBox="1"/>
            <p:nvPr/>
          </p:nvSpPr>
          <p:spPr>
            <a:xfrm>
              <a:off x="7751168" y="4010789"/>
              <a:ext cx="1299906" cy="230832"/>
            </a:xfrm>
            <a:prstGeom prst="rect">
              <a:avLst/>
            </a:prstGeom>
            <a:noFill/>
          </p:spPr>
          <p:txBody>
            <a:bodyPr wrap="square" rtlCol="0">
              <a:spAutoFit/>
            </a:bodyPr>
            <a:lstStyle/>
            <a:p>
              <a:pPr algn="ctr"/>
              <a:r>
                <a:rPr lang="en-US" altLang="zh-CN" sz="900" b="1" dirty="0">
                  <a:solidFill>
                    <a:prstClr val="black"/>
                  </a:solidFill>
                  <a:latin typeface="微软雅黑" panose="020B0503020204020204" pitchFamily="34" charset="-122"/>
                </a:rPr>
                <a:t>Intelligent Factory </a:t>
              </a:r>
              <a:endParaRPr lang="zh-CN" altLang="en-US" sz="900" dirty="0">
                <a:solidFill>
                  <a:prstClr val="black"/>
                </a:solidFill>
                <a:latin typeface="微软雅黑" panose="020B0503020204020204" pitchFamily="34" charset="-122"/>
              </a:endParaRPr>
            </a:p>
          </p:txBody>
        </p:sp>
        <p:sp>
          <p:nvSpPr>
            <p:cNvPr id="11" name="文本框 10">
              <a:extLst>
                <a:ext uri="{FF2B5EF4-FFF2-40B4-BE49-F238E27FC236}">
                  <a16:creationId xmlns:a16="http://schemas.microsoft.com/office/drawing/2014/main" id="{38B06A38-4270-2A89-C652-8384255A3D3F}"/>
                </a:ext>
              </a:extLst>
            </p:cNvPr>
            <p:cNvSpPr txBox="1"/>
            <p:nvPr/>
          </p:nvSpPr>
          <p:spPr>
            <a:xfrm>
              <a:off x="9018426" y="4010789"/>
              <a:ext cx="1346195" cy="230832"/>
            </a:xfrm>
            <a:prstGeom prst="rect">
              <a:avLst/>
            </a:prstGeom>
            <a:noFill/>
          </p:spPr>
          <p:txBody>
            <a:bodyPr wrap="square" rtlCol="0">
              <a:spAutoFit/>
            </a:bodyPr>
            <a:lstStyle/>
            <a:p>
              <a:pPr algn="ctr" fontAlgn="base">
                <a:spcBef>
                  <a:spcPct val="0"/>
                </a:spcBef>
                <a:spcAft>
                  <a:spcPct val="0"/>
                </a:spcAft>
              </a:pPr>
              <a:r>
                <a:rPr lang="en-US" altLang="zh-CN" sz="900" b="1" dirty="0">
                  <a:solidFill>
                    <a:prstClr val="black"/>
                  </a:solidFill>
                  <a:latin typeface="微软雅黑" panose="020B0503020204020204" pitchFamily="34" charset="-122"/>
                </a:rPr>
                <a:t>XR/Metaverse</a:t>
              </a:r>
              <a:endParaRPr lang="zh-CN" altLang="en-US" sz="900" b="1" dirty="0">
                <a:solidFill>
                  <a:prstClr val="black"/>
                </a:solidFill>
                <a:latin typeface="微软雅黑" panose="020B0503020204020204" pitchFamily="34" charset="-122"/>
              </a:endParaRPr>
            </a:p>
          </p:txBody>
        </p:sp>
        <p:sp>
          <p:nvSpPr>
            <p:cNvPr id="12" name="文本框 11">
              <a:extLst>
                <a:ext uri="{FF2B5EF4-FFF2-40B4-BE49-F238E27FC236}">
                  <a16:creationId xmlns:a16="http://schemas.microsoft.com/office/drawing/2014/main" id="{EEE16731-F83C-DF56-02C7-76CDA2AAD278}"/>
                </a:ext>
              </a:extLst>
            </p:cNvPr>
            <p:cNvSpPr txBox="1"/>
            <p:nvPr/>
          </p:nvSpPr>
          <p:spPr>
            <a:xfrm>
              <a:off x="10312923" y="4010789"/>
              <a:ext cx="1346195" cy="230832"/>
            </a:xfrm>
            <a:prstGeom prst="rect">
              <a:avLst/>
            </a:prstGeom>
            <a:noFill/>
          </p:spPr>
          <p:txBody>
            <a:bodyPr wrap="square" rtlCol="0">
              <a:spAutoFit/>
            </a:bodyPr>
            <a:lstStyle/>
            <a:p>
              <a:pPr algn="ctr" fontAlgn="base">
                <a:spcBef>
                  <a:spcPct val="0"/>
                </a:spcBef>
                <a:spcAft>
                  <a:spcPct val="0"/>
                </a:spcAft>
              </a:pPr>
              <a:r>
                <a:rPr lang="en-US" altLang="zh-CN" sz="900" b="1" dirty="0">
                  <a:solidFill>
                    <a:prstClr val="black"/>
                  </a:solidFill>
                  <a:latin typeface="微软雅黑" panose="020B0503020204020204" pitchFamily="34" charset="-122"/>
                </a:rPr>
                <a:t>Automatic Driving</a:t>
              </a:r>
              <a:endParaRPr lang="zh-CN" altLang="en-US" sz="900" b="1" dirty="0">
                <a:solidFill>
                  <a:prstClr val="black"/>
                </a:solidFill>
                <a:latin typeface="微软雅黑" panose="020B0503020204020204" pitchFamily="34" charset="-122"/>
              </a:endParaRPr>
            </a:p>
          </p:txBody>
        </p:sp>
        <p:pic>
          <p:nvPicPr>
            <p:cNvPr id="13" name="图片 12">
              <a:extLst>
                <a:ext uri="{FF2B5EF4-FFF2-40B4-BE49-F238E27FC236}">
                  <a16:creationId xmlns:a16="http://schemas.microsoft.com/office/drawing/2014/main" id="{ED6A7FFD-57DC-DBBD-35EB-DF1F81656004}"/>
                </a:ext>
              </a:extLst>
            </p:cNvPr>
            <p:cNvPicPr>
              <a:picLocks noChangeAspect="1"/>
            </p:cNvPicPr>
            <p:nvPr/>
          </p:nvPicPr>
          <p:blipFill>
            <a:blip r:embed="rId4"/>
            <a:stretch>
              <a:fillRect/>
            </a:stretch>
          </p:blipFill>
          <p:spPr>
            <a:xfrm>
              <a:off x="10472571" y="4305414"/>
              <a:ext cx="1039601" cy="531096"/>
            </a:xfrm>
            <a:prstGeom prst="rect">
              <a:avLst/>
            </a:prstGeom>
          </p:spPr>
        </p:pic>
        <p:pic>
          <p:nvPicPr>
            <p:cNvPr id="14" name="图片 13">
              <a:extLst>
                <a:ext uri="{FF2B5EF4-FFF2-40B4-BE49-F238E27FC236}">
                  <a16:creationId xmlns:a16="http://schemas.microsoft.com/office/drawing/2014/main" id="{56A76107-BE1F-5F38-0875-BB5804734AF6}"/>
                </a:ext>
              </a:extLst>
            </p:cNvPr>
            <p:cNvPicPr>
              <a:picLocks noChangeAspect="1"/>
            </p:cNvPicPr>
            <p:nvPr/>
          </p:nvPicPr>
          <p:blipFill rotWithShape="1">
            <a:blip r:embed="rId5"/>
            <a:srcRect t="4772" r="2547" b="22478"/>
            <a:stretch/>
          </p:blipFill>
          <p:spPr>
            <a:xfrm>
              <a:off x="9129619" y="4305414"/>
              <a:ext cx="1087862" cy="539039"/>
            </a:xfrm>
            <a:prstGeom prst="rect">
              <a:avLst/>
            </a:prstGeom>
          </p:spPr>
        </p:pic>
        <p:sp>
          <p:nvSpPr>
            <p:cNvPr id="15" name="矩形: 圆角 14">
              <a:extLst>
                <a:ext uri="{FF2B5EF4-FFF2-40B4-BE49-F238E27FC236}">
                  <a16:creationId xmlns:a16="http://schemas.microsoft.com/office/drawing/2014/main" id="{3FAA5046-964A-A51B-F9BB-45ADE5656125}"/>
                </a:ext>
              </a:extLst>
            </p:cNvPr>
            <p:cNvSpPr/>
            <p:nvPr/>
          </p:nvSpPr>
          <p:spPr>
            <a:xfrm>
              <a:off x="7838538" y="4996053"/>
              <a:ext cx="1158456" cy="38885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rPr>
                <a:t>Multi-TRP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rPr>
                <a:t>coordination</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endParaRPr>
            </a:p>
          </p:txBody>
        </p:sp>
        <p:sp>
          <p:nvSpPr>
            <p:cNvPr id="16" name="矩形: 圆角 15">
              <a:extLst>
                <a:ext uri="{FF2B5EF4-FFF2-40B4-BE49-F238E27FC236}">
                  <a16:creationId xmlns:a16="http://schemas.microsoft.com/office/drawing/2014/main" id="{D03EA478-8A0B-F63D-2F85-2218B8C15414}"/>
                </a:ext>
              </a:extLst>
            </p:cNvPr>
            <p:cNvSpPr/>
            <p:nvPr/>
          </p:nvSpPr>
          <p:spPr>
            <a:xfrm>
              <a:off x="9133819" y="4996053"/>
              <a:ext cx="1158456" cy="38885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rPr>
                <a:t>Multi-carrier coordination</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endParaRPr>
            </a:p>
          </p:txBody>
        </p:sp>
        <p:sp>
          <p:nvSpPr>
            <p:cNvPr id="18" name="矩形: 圆角 17">
              <a:extLst>
                <a:ext uri="{FF2B5EF4-FFF2-40B4-BE49-F238E27FC236}">
                  <a16:creationId xmlns:a16="http://schemas.microsoft.com/office/drawing/2014/main" id="{0C5F791E-2AC7-6754-1DD4-E561FBAB82BA}"/>
                </a:ext>
              </a:extLst>
            </p:cNvPr>
            <p:cNvSpPr/>
            <p:nvPr/>
          </p:nvSpPr>
          <p:spPr>
            <a:xfrm>
              <a:off x="10429100" y="4996053"/>
              <a:ext cx="1158456" cy="388850"/>
            </a:xfrm>
            <a:prstGeom prst="roundRect">
              <a:avLst/>
            </a:prstGeom>
            <a:solidFill>
              <a:srgbClr val="5B9BD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rPr>
                <a:t>Multi-RAT coordination</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等线" panose="02010600030101010101" pitchFamily="2" charset="-122"/>
                <a:cs typeface="+mn-cs"/>
              </a:endParaRPr>
            </a:p>
          </p:txBody>
        </p:sp>
      </p:grpSp>
    </p:spTree>
    <p:extLst>
      <p:ext uri="{BB962C8B-B14F-4D97-AF65-F5344CB8AC3E}">
        <p14:creationId xmlns:p14="http://schemas.microsoft.com/office/powerpoint/2010/main" val="19959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BE608B-8569-F4A8-0488-C63921CE0FBA}"/>
              </a:ext>
            </a:extLst>
          </p:cNvPr>
          <p:cNvSpPr>
            <a:spLocks noGrp="1"/>
          </p:cNvSpPr>
          <p:nvPr>
            <p:ph type="title"/>
          </p:nvPr>
        </p:nvSpPr>
        <p:spPr/>
        <p:txBody>
          <a:bodyPr/>
          <a:lstStyle/>
          <a:p>
            <a:r>
              <a:rPr lang="en-US" altLang="zh-CN" dirty="0"/>
              <a:t>Use case 2: positioning </a:t>
            </a:r>
            <a:endParaRPr lang="zh-CN" altLang="en-US" dirty="0"/>
          </a:p>
        </p:txBody>
      </p:sp>
      <p:sp>
        <p:nvSpPr>
          <p:cNvPr id="3" name="内容占位符 2">
            <a:extLst>
              <a:ext uri="{FF2B5EF4-FFF2-40B4-BE49-F238E27FC236}">
                <a16:creationId xmlns:a16="http://schemas.microsoft.com/office/drawing/2014/main" id="{E1ED1C64-AB13-08D1-63FF-CB584D4382AA}"/>
              </a:ext>
            </a:extLst>
          </p:cNvPr>
          <p:cNvSpPr>
            <a:spLocks noGrp="1"/>
          </p:cNvSpPr>
          <p:nvPr>
            <p:ph idx="1"/>
          </p:nvPr>
        </p:nvSpPr>
        <p:spPr>
          <a:xfrm>
            <a:off x="334435" y="908054"/>
            <a:ext cx="11262653" cy="5218113"/>
          </a:xfrm>
        </p:spPr>
        <p:txBody>
          <a:bodyPr/>
          <a:lstStyle/>
          <a:p>
            <a:r>
              <a:rPr lang="en-US" altLang="zh-CN" sz="2800" dirty="0">
                <a:solidFill>
                  <a:srgbClr val="0070C0"/>
                </a:solidFill>
              </a:rPr>
              <a:t>Benefit and impact of AI/ML introduced</a:t>
            </a:r>
          </a:p>
          <a:p>
            <a:pPr lvl="1"/>
            <a:r>
              <a:rPr lang="en-US" altLang="zh-CN" dirty="0"/>
              <a:t>Study distributed/federal learning based positioning enhancement to satisfy data security and personal privacy requirements.</a:t>
            </a:r>
          </a:p>
          <a:p>
            <a:pPr lvl="1"/>
            <a:r>
              <a:rPr lang="en-US" altLang="zh-CN" dirty="0"/>
              <a:t>Study data integrated based positioning enhancement, such as data integrated based on multi-TRP,</a:t>
            </a:r>
            <a:r>
              <a:rPr lang="zh-CN" altLang="en-US" dirty="0"/>
              <a:t> </a:t>
            </a:r>
            <a:r>
              <a:rPr lang="en-US" altLang="zh-CN" dirty="0"/>
              <a:t>multi-carrier and multi-RAT.</a:t>
            </a:r>
          </a:p>
          <a:p>
            <a:pPr lvl="1"/>
            <a:r>
              <a:rPr lang="en-US" altLang="zh-CN" dirty="0"/>
              <a:t>Study potential </a:t>
            </a:r>
            <a:r>
              <a:rPr lang="en-US" altLang="zh-CN" dirty="0" err="1"/>
              <a:t>Xn</a:t>
            </a:r>
            <a:r>
              <a:rPr lang="en-US" altLang="zh-CN" dirty="0"/>
              <a:t> and F1 interface enhancements.</a:t>
            </a:r>
          </a:p>
          <a:p>
            <a:pPr lvl="1"/>
            <a:endParaRPr lang="en-US" altLang="zh-CN" sz="2000" dirty="0"/>
          </a:p>
          <a:p>
            <a:pPr marL="351350" lvl="1" indent="0">
              <a:buNone/>
            </a:pPr>
            <a:endParaRPr lang="zh-CN" altLang="en-US" sz="2000" dirty="0"/>
          </a:p>
        </p:txBody>
      </p:sp>
      <p:sp>
        <p:nvSpPr>
          <p:cNvPr id="4" name="灯片编号占位符 3">
            <a:extLst>
              <a:ext uri="{FF2B5EF4-FFF2-40B4-BE49-F238E27FC236}">
                <a16:creationId xmlns:a16="http://schemas.microsoft.com/office/drawing/2014/main" id="{C2B8134A-F0B5-8D73-203F-A574B98EDEA6}"/>
              </a:ext>
            </a:extLst>
          </p:cNvPr>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438526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BE608B-8569-F4A8-0488-C63921CE0FBA}"/>
              </a:ext>
            </a:extLst>
          </p:cNvPr>
          <p:cNvSpPr>
            <a:spLocks noGrp="1"/>
          </p:cNvSpPr>
          <p:nvPr>
            <p:ph type="title"/>
          </p:nvPr>
        </p:nvSpPr>
        <p:spPr/>
        <p:txBody>
          <a:bodyPr/>
          <a:lstStyle/>
          <a:p>
            <a:r>
              <a:rPr lang="en-US" altLang="zh-CN" dirty="0"/>
              <a:t>Use case 2: positioning </a:t>
            </a:r>
            <a:endParaRPr lang="zh-CN" altLang="en-US" dirty="0"/>
          </a:p>
        </p:txBody>
      </p:sp>
      <p:sp>
        <p:nvSpPr>
          <p:cNvPr id="3" name="内容占位符 2">
            <a:extLst>
              <a:ext uri="{FF2B5EF4-FFF2-40B4-BE49-F238E27FC236}">
                <a16:creationId xmlns:a16="http://schemas.microsoft.com/office/drawing/2014/main" id="{E1ED1C64-AB13-08D1-63FF-CB584D4382AA}"/>
              </a:ext>
            </a:extLst>
          </p:cNvPr>
          <p:cNvSpPr>
            <a:spLocks noGrp="1"/>
          </p:cNvSpPr>
          <p:nvPr>
            <p:ph idx="1"/>
          </p:nvPr>
        </p:nvSpPr>
        <p:spPr>
          <a:xfrm>
            <a:off x="334435" y="908054"/>
            <a:ext cx="11639550" cy="5218113"/>
          </a:xfrm>
        </p:spPr>
        <p:txBody>
          <a:bodyPr/>
          <a:lstStyle/>
          <a:p>
            <a:r>
              <a:rPr lang="en-US" altLang="zh-CN" sz="2800" dirty="0">
                <a:solidFill>
                  <a:srgbClr val="0070C0"/>
                </a:solidFill>
              </a:rPr>
              <a:t>Simulation results</a:t>
            </a:r>
          </a:p>
          <a:p>
            <a:pPr lvl="1"/>
            <a:r>
              <a:rPr lang="en-US" altLang="zh-CN" dirty="0"/>
              <a:t>Observation 1: Federal learning based positioning enhancement can achieve faster convergence and better positioning accuracy.</a:t>
            </a:r>
          </a:p>
          <a:p>
            <a:pPr lvl="1"/>
            <a:r>
              <a:rPr lang="en-US" altLang="zh-CN" dirty="0"/>
              <a:t>Observation2: The data integrated positioning enhancement may significantly improve the performance of AI/ML based positioning.</a:t>
            </a:r>
          </a:p>
          <a:p>
            <a:pPr lvl="1"/>
            <a:endParaRPr lang="en-US" altLang="zh-CN" dirty="0"/>
          </a:p>
          <a:p>
            <a:pPr lvl="1"/>
            <a:endParaRPr lang="en-US" altLang="zh-CN" sz="2000" dirty="0"/>
          </a:p>
          <a:p>
            <a:pPr marL="351350" lvl="1" indent="0">
              <a:buNone/>
            </a:pPr>
            <a:endParaRPr lang="zh-CN" altLang="en-US" sz="2000" dirty="0"/>
          </a:p>
        </p:txBody>
      </p:sp>
      <p:sp>
        <p:nvSpPr>
          <p:cNvPr id="4" name="灯片编号占位符 3">
            <a:extLst>
              <a:ext uri="{FF2B5EF4-FFF2-40B4-BE49-F238E27FC236}">
                <a16:creationId xmlns:a16="http://schemas.microsoft.com/office/drawing/2014/main" id="{C2B8134A-F0B5-8D73-203F-A574B98EDEA6}"/>
              </a:ext>
            </a:extLst>
          </p:cNvPr>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pic>
        <p:nvPicPr>
          <p:cNvPr id="27" name="图片 26">
            <a:extLst>
              <a:ext uri="{FF2B5EF4-FFF2-40B4-BE49-F238E27FC236}">
                <a16:creationId xmlns:a16="http://schemas.microsoft.com/office/drawing/2014/main" id="{F56CFF48-F56A-EC4A-1B34-3882059A9F36}"/>
              </a:ext>
            </a:extLst>
          </p:cNvPr>
          <p:cNvPicPr>
            <a:picLocks noChangeAspect="1"/>
          </p:cNvPicPr>
          <p:nvPr/>
        </p:nvPicPr>
        <p:blipFill>
          <a:blip r:embed="rId3"/>
          <a:stretch>
            <a:fillRect/>
          </a:stretch>
        </p:blipFill>
        <p:spPr>
          <a:xfrm>
            <a:off x="5109259" y="3719589"/>
            <a:ext cx="3026852" cy="1936058"/>
          </a:xfrm>
          <a:prstGeom prst="rect">
            <a:avLst/>
          </a:prstGeom>
        </p:spPr>
      </p:pic>
      <p:pic>
        <p:nvPicPr>
          <p:cNvPr id="28" name="图片 27">
            <a:extLst>
              <a:ext uri="{FF2B5EF4-FFF2-40B4-BE49-F238E27FC236}">
                <a16:creationId xmlns:a16="http://schemas.microsoft.com/office/drawing/2014/main" id="{C22AD2C8-265B-5DD1-A0BB-A31BE576F099}"/>
              </a:ext>
            </a:extLst>
          </p:cNvPr>
          <p:cNvPicPr>
            <a:picLocks noChangeAspect="1"/>
          </p:cNvPicPr>
          <p:nvPr/>
        </p:nvPicPr>
        <p:blipFill>
          <a:blip r:embed="rId4"/>
          <a:stretch>
            <a:fillRect/>
          </a:stretch>
        </p:blipFill>
        <p:spPr>
          <a:xfrm>
            <a:off x="8250485" y="3719589"/>
            <a:ext cx="3346603" cy="1936058"/>
          </a:xfrm>
          <a:prstGeom prst="rect">
            <a:avLst/>
          </a:prstGeom>
        </p:spPr>
      </p:pic>
      <p:pic>
        <p:nvPicPr>
          <p:cNvPr id="30" name="图片 29" descr="图形用户界面, 图表, 直方图&#10;&#10;描述已自动生成">
            <a:extLst>
              <a:ext uri="{FF2B5EF4-FFF2-40B4-BE49-F238E27FC236}">
                <a16:creationId xmlns:a16="http://schemas.microsoft.com/office/drawing/2014/main" id="{586BCD78-334A-C0A7-46CE-F1270D268D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5358" y="3481950"/>
            <a:ext cx="3048022" cy="2286017"/>
          </a:xfrm>
          <a:prstGeom prst="rect">
            <a:avLst/>
          </a:prstGeom>
        </p:spPr>
      </p:pic>
      <p:sp>
        <p:nvSpPr>
          <p:cNvPr id="5" name="文本框 4">
            <a:extLst>
              <a:ext uri="{FF2B5EF4-FFF2-40B4-BE49-F238E27FC236}">
                <a16:creationId xmlns:a16="http://schemas.microsoft.com/office/drawing/2014/main" id="{FB1153FF-FE49-0277-9313-3896C6BDB7DE}"/>
              </a:ext>
            </a:extLst>
          </p:cNvPr>
          <p:cNvSpPr txBox="1"/>
          <p:nvPr/>
        </p:nvSpPr>
        <p:spPr>
          <a:xfrm>
            <a:off x="6516306" y="5904427"/>
            <a:ext cx="4099135" cy="307777"/>
          </a:xfrm>
          <a:prstGeom prst="rect">
            <a:avLst/>
          </a:prstGeom>
          <a:noFill/>
        </p:spPr>
        <p:txBody>
          <a:bodyPr wrap="none" rtlCol="0">
            <a:spAutoFit/>
          </a:bodyPr>
          <a:lstStyle/>
          <a:p>
            <a:r>
              <a:rPr lang="en-US" altLang="zh-CN" sz="1400" dirty="0"/>
              <a:t>Figure2. performance with different dataset sizes</a:t>
            </a:r>
            <a:endParaRPr lang="zh-CN" altLang="en-US" sz="1400" dirty="0"/>
          </a:p>
        </p:txBody>
      </p:sp>
      <p:sp>
        <p:nvSpPr>
          <p:cNvPr id="6" name="文本框 5">
            <a:extLst>
              <a:ext uri="{FF2B5EF4-FFF2-40B4-BE49-F238E27FC236}">
                <a16:creationId xmlns:a16="http://schemas.microsoft.com/office/drawing/2014/main" id="{499E9F5B-84D9-24AA-9663-39FFF03907E7}"/>
              </a:ext>
            </a:extLst>
          </p:cNvPr>
          <p:cNvSpPr txBox="1"/>
          <p:nvPr/>
        </p:nvSpPr>
        <p:spPr>
          <a:xfrm>
            <a:off x="954995" y="5904427"/>
            <a:ext cx="3496469" cy="307777"/>
          </a:xfrm>
          <a:prstGeom prst="rect">
            <a:avLst/>
          </a:prstGeom>
          <a:noFill/>
        </p:spPr>
        <p:txBody>
          <a:bodyPr wrap="square" rtlCol="0">
            <a:spAutoFit/>
          </a:bodyPr>
          <a:lstStyle/>
          <a:p>
            <a:pPr algn="ctr"/>
            <a:r>
              <a:rPr lang="en-US" altLang="zh-CN" sz="1400" dirty="0"/>
              <a:t>Figure1. performance of federal learning</a:t>
            </a:r>
            <a:endParaRPr lang="zh-CN" altLang="en-US" sz="1400" dirty="0"/>
          </a:p>
        </p:txBody>
      </p:sp>
      <p:sp>
        <p:nvSpPr>
          <p:cNvPr id="7" name="文本框 6">
            <a:extLst>
              <a:ext uri="{FF2B5EF4-FFF2-40B4-BE49-F238E27FC236}">
                <a16:creationId xmlns:a16="http://schemas.microsoft.com/office/drawing/2014/main" id="{E9EEDDAF-8E8A-F0F3-E6A6-AA1F6B03CB54}"/>
              </a:ext>
            </a:extLst>
          </p:cNvPr>
          <p:cNvSpPr txBox="1"/>
          <p:nvPr/>
        </p:nvSpPr>
        <p:spPr>
          <a:xfrm>
            <a:off x="6332570" y="5616477"/>
            <a:ext cx="402674" cy="307777"/>
          </a:xfrm>
          <a:prstGeom prst="rect">
            <a:avLst/>
          </a:prstGeom>
          <a:noFill/>
        </p:spPr>
        <p:txBody>
          <a:bodyPr wrap="none" rtlCol="0">
            <a:spAutoFit/>
          </a:bodyPr>
          <a:lstStyle/>
          <a:p>
            <a:r>
              <a:rPr lang="en-US" altLang="zh-CN" sz="1400" dirty="0"/>
              <a:t>(a)</a:t>
            </a:r>
            <a:endParaRPr lang="zh-CN" altLang="en-US" sz="1400" dirty="0"/>
          </a:p>
        </p:txBody>
      </p:sp>
      <p:sp>
        <p:nvSpPr>
          <p:cNvPr id="8" name="文本框 7">
            <a:extLst>
              <a:ext uri="{FF2B5EF4-FFF2-40B4-BE49-F238E27FC236}">
                <a16:creationId xmlns:a16="http://schemas.microsoft.com/office/drawing/2014/main" id="{E455EE89-6317-A70C-5F78-A7FA450283D7}"/>
              </a:ext>
            </a:extLst>
          </p:cNvPr>
          <p:cNvSpPr txBox="1"/>
          <p:nvPr/>
        </p:nvSpPr>
        <p:spPr>
          <a:xfrm>
            <a:off x="9667781" y="5602706"/>
            <a:ext cx="402674" cy="307777"/>
          </a:xfrm>
          <a:prstGeom prst="rect">
            <a:avLst/>
          </a:prstGeom>
          <a:noFill/>
        </p:spPr>
        <p:txBody>
          <a:bodyPr wrap="none" rtlCol="0">
            <a:spAutoFit/>
          </a:bodyPr>
          <a:lstStyle/>
          <a:p>
            <a:r>
              <a:rPr lang="en-US" altLang="zh-CN" sz="1400" dirty="0"/>
              <a:t>(b)</a:t>
            </a:r>
            <a:endParaRPr lang="zh-CN" altLang="en-US" sz="1400" dirty="0"/>
          </a:p>
        </p:txBody>
      </p:sp>
    </p:spTree>
    <p:extLst>
      <p:ext uri="{BB962C8B-B14F-4D97-AF65-F5344CB8AC3E}">
        <p14:creationId xmlns:p14="http://schemas.microsoft.com/office/powerpoint/2010/main" val="3052792735"/>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14207</TotalTime>
  <Words>1335</Words>
  <Application>Microsoft Office PowerPoint</Application>
  <PresentationFormat>宽屏</PresentationFormat>
  <Paragraphs>114</Paragraphs>
  <Slides>13</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等线</vt:lpstr>
      <vt:lpstr>微软雅黑</vt:lpstr>
      <vt:lpstr>Arial</vt:lpstr>
      <vt:lpstr>Calibri</vt:lpstr>
      <vt:lpstr>Wingdings</vt:lpstr>
      <vt:lpstr>胶片模板-移动通信研究所-16比9-20150113</vt:lpstr>
      <vt:lpstr>Motivation on AI/ML for NR air interface  high layer</vt:lpstr>
      <vt:lpstr>Background</vt:lpstr>
      <vt:lpstr>Motivation</vt:lpstr>
      <vt:lpstr>Use case 1: dynamic TDD</vt:lpstr>
      <vt:lpstr>Use case 1: dynamic TDD</vt:lpstr>
      <vt:lpstr>Use case 1: dynamic TDD</vt:lpstr>
      <vt:lpstr>Use case 2: positioning </vt:lpstr>
      <vt:lpstr>Use case 2: positioning </vt:lpstr>
      <vt:lpstr>Use case 2: positioning </vt:lpstr>
      <vt:lpstr>Use case 3: mobility management</vt:lpstr>
      <vt:lpstr>Use case 4: service awareness RRM</vt:lpstr>
      <vt:lpstr>Proposal</vt:lpstr>
      <vt:lpstr>Thanks！</vt:lpstr>
    </vt:vector>
  </TitlesOfParts>
  <Company>China Telecom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on AI/ML for NR air interface  high layer</dc:title>
  <dc:creator>杨蓓</dc:creator>
  <cp:lastModifiedBy>杨蓓</cp:lastModifiedBy>
  <cp:revision>50</cp:revision>
  <dcterms:created xsi:type="dcterms:W3CDTF">2022-11-16T03:42:10Z</dcterms:created>
  <dcterms:modified xsi:type="dcterms:W3CDTF">2022-12-05T06:15:23Z</dcterms:modified>
</cp:coreProperties>
</file>