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03" r:id="rId9"/>
    <p:sldId id="484" r:id="rId10"/>
    <p:sldId id="504" r:id="rId11"/>
    <p:sldId id="496" r:id="rId12"/>
    <p:sldId id="505" r:id="rId13"/>
    <p:sldId id="507" r:id="rId14"/>
    <p:sldId id="506" r:id="rId15"/>
    <p:sldId id="478" r:id="rId16"/>
  </p:sldIdLst>
  <p:sldSz cx="9144000" cy="5143500" type="screen16x9"/>
  <p:notesSz cx="6646863" cy="9777413"/>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80" userDrawn="1">
          <p15:clr>
            <a:srgbClr val="A4A3A4"/>
          </p15:clr>
        </p15:guide>
        <p15:guide id="2" pos="209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lsn-1123" initials="CT" lastIdx="1" clrIdx="2">
    <p:extLst>
      <p:ext uri="{19B8F6BF-5375-455C-9EA6-DF929625EA0E}">
        <p15:presenceInfo xmlns:p15="http://schemas.microsoft.com/office/powerpoint/2012/main" userId="lsn-1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00FF"/>
    <a:srgbClr val="E1FFC3"/>
    <a:srgbClr val="FF6600"/>
    <a:srgbClr val="FF9966"/>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9" autoAdjust="0"/>
    <p:restoredTop sz="94322" autoAdjust="0"/>
  </p:normalViewPr>
  <p:slideViewPr>
    <p:cSldViewPr>
      <p:cViewPr varScale="1">
        <p:scale>
          <a:sx n="143" d="100"/>
          <a:sy n="143" d="100"/>
        </p:scale>
        <p:origin x="300" y="11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080"/>
        <p:guide pos="209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881032" cy="489340"/>
          </a:xfrm>
          <a:prstGeom prst="rect">
            <a:avLst/>
          </a:prstGeom>
        </p:spPr>
        <p:txBody>
          <a:bodyPr vert="horz" lIns="90079" tIns="45039" rIns="90079" bIns="45039" rtlCol="0"/>
          <a:lstStyle>
            <a:lvl1pPr algn="l">
              <a:defRPr sz="1100"/>
            </a:lvl1pPr>
          </a:lstStyle>
          <a:p>
            <a:endParaRPr lang="zh-CN" altLang="en-US"/>
          </a:p>
        </p:txBody>
      </p:sp>
      <p:sp>
        <p:nvSpPr>
          <p:cNvPr id="3" name="日期占位符 2"/>
          <p:cNvSpPr>
            <a:spLocks noGrp="1"/>
          </p:cNvSpPr>
          <p:nvPr>
            <p:ph type="dt" sz="quarter" idx="1"/>
          </p:nvPr>
        </p:nvSpPr>
        <p:spPr>
          <a:xfrm>
            <a:off x="3764280" y="1"/>
            <a:ext cx="2881032" cy="489340"/>
          </a:xfrm>
          <a:prstGeom prst="rect">
            <a:avLst/>
          </a:prstGeom>
        </p:spPr>
        <p:txBody>
          <a:bodyPr vert="horz" lIns="90079" tIns="45039" rIns="90079" bIns="45039" rtlCol="0"/>
          <a:lstStyle>
            <a:lvl1pPr algn="r">
              <a:defRPr sz="1100"/>
            </a:lvl1pPr>
          </a:lstStyle>
          <a:p>
            <a:fld id="{150A64BD-23B2-4E7A-9730-6D4935F9BFD0}" type="datetimeFigureOut">
              <a:rPr lang="zh-CN" altLang="en-US" smtClean="0"/>
              <a:pPr/>
              <a:t>2022/12/4</a:t>
            </a:fld>
            <a:endParaRPr lang="zh-CN" altLang="en-US"/>
          </a:p>
        </p:txBody>
      </p:sp>
      <p:sp>
        <p:nvSpPr>
          <p:cNvPr id="4" name="页脚占位符 3"/>
          <p:cNvSpPr>
            <a:spLocks noGrp="1"/>
          </p:cNvSpPr>
          <p:nvPr>
            <p:ph type="ftr" sz="quarter" idx="2"/>
          </p:nvPr>
        </p:nvSpPr>
        <p:spPr>
          <a:xfrm>
            <a:off x="0" y="9286511"/>
            <a:ext cx="2881032" cy="489340"/>
          </a:xfrm>
          <a:prstGeom prst="rect">
            <a:avLst/>
          </a:prstGeom>
        </p:spPr>
        <p:txBody>
          <a:bodyPr vert="horz" lIns="90079" tIns="45039" rIns="90079" bIns="45039"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764280" y="9286511"/>
            <a:ext cx="2881032" cy="489340"/>
          </a:xfrm>
          <a:prstGeom prst="rect">
            <a:avLst/>
          </a:prstGeom>
        </p:spPr>
        <p:txBody>
          <a:bodyPr vert="horz" lIns="90079" tIns="45039" rIns="90079" bIns="45039" rtlCol="0" anchor="b"/>
          <a:lstStyle>
            <a:lvl1pPr algn="r">
              <a:defRPr sz="11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0307" cy="488870"/>
          </a:xfrm>
          <a:prstGeom prst="rect">
            <a:avLst/>
          </a:prstGeom>
        </p:spPr>
        <p:txBody>
          <a:bodyPr vert="horz" lIns="90079" tIns="45039" rIns="90079" bIns="45039" rtlCol="0"/>
          <a:lstStyle>
            <a:lvl1pPr algn="l" fontAlgn="auto">
              <a:spcBef>
                <a:spcPts val="0"/>
              </a:spcBef>
              <a:spcAft>
                <a:spcPts val="0"/>
              </a:spcAft>
              <a:defRPr sz="1100">
                <a:latin typeface="+mn-lt"/>
                <a:ea typeface="+mn-ea"/>
              </a:defRPr>
            </a:lvl1pPr>
          </a:lstStyle>
          <a:p>
            <a:pPr>
              <a:defRPr/>
            </a:pPr>
            <a:endParaRPr lang="en-US"/>
          </a:p>
        </p:txBody>
      </p:sp>
      <p:sp>
        <p:nvSpPr>
          <p:cNvPr id="3" name="Date Placeholder 2"/>
          <p:cNvSpPr>
            <a:spLocks noGrp="1"/>
          </p:cNvSpPr>
          <p:nvPr>
            <p:ph type="dt" idx="1"/>
          </p:nvPr>
        </p:nvSpPr>
        <p:spPr>
          <a:xfrm>
            <a:off x="3765020" y="1"/>
            <a:ext cx="2880307" cy="488870"/>
          </a:xfrm>
          <a:prstGeom prst="rect">
            <a:avLst/>
          </a:prstGeom>
        </p:spPr>
        <p:txBody>
          <a:bodyPr vert="horz" lIns="90079" tIns="45039" rIns="90079" bIns="45039" rtlCol="0"/>
          <a:lstStyle>
            <a:lvl1pPr algn="r" fontAlgn="auto">
              <a:spcBef>
                <a:spcPts val="0"/>
              </a:spcBef>
              <a:spcAft>
                <a:spcPts val="0"/>
              </a:spcAft>
              <a:defRPr sz="1100">
                <a:latin typeface="+mn-lt"/>
                <a:ea typeface="+mn-ea"/>
              </a:defRPr>
            </a:lvl1pPr>
          </a:lstStyle>
          <a:p>
            <a:pPr>
              <a:defRPr/>
            </a:pPr>
            <a:fld id="{2CA20A83-B52E-40D0-8C5B-5BB10619EF4E}" type="datetimeFigureOut">
              <a:rPr lang="en-US"/>
              <a:pPr>
                <a:defRPr/>
              </a:pPr>
              <a:t>12/4/2022</a:t>
            </a:fld>
            <a:endParaRPr lang="en-US"/>
          </a:p>
        </p:txBody>
      </p:sp>
      <p:sp>
        <p:nvSpPr>
          <p:cNvPr id="4" name="Slide Image Placeholder 3"/>
          <p:cNvSpPr>
            <a:spLocks noGrp="1" noRot="1" noChangeAspect="1"/>
          </p:cNvSpPr>
          <p:nvPr>
            <p:ph type="sldImg" idx="2"/>
          </p:nvPr>
        </p:nvSpPr>
        <p:spPr>
          <a:xfrm>
            <a:off x="65088" y="731838"/>
            <a:ext cx="6516687" cy="3667125"/>
          </a:xfrm>
          <a:prstGeom prst="rect">
            <a:avLst/>
          </a:prstGeom>
          <a:noFill/>
          <a:ln w="12700">
            <a:solidFill>
              <a:prstClr val="black"/>
            </a:solidFill>
          </a:ln>
        </p:spPr>
        <p:txBody>
          <a:bodyPr vert="horz" lIns="90079" tIns="45039" rIns="90079" bIns="45039" rtlCol="0" anchor="ctr"/>
          <a:lstStyle/>
          <a:p>
            <a:pPr lvl="0"/>
            <a:endParaRPr lang="en-US" noProof="0"/>
          </a:p>
        </p:txBody>
      </p:sp>
      <p:sp>
        <p:nvSpPr>
          <p:cNvPr id="5" name="Notes Placeholder 4"/>
          <p:cNvSpPr>
            <a:spLocks noGrp="1"/>
          </p:cNvSpPr>
          <p:nvPr>
            <p:ph type="body" sz="quarter" idx="3"/>
          </p:nvPr>
        </p:nvSpPr>
        <p:spPr>
          <a:xfrm>
            <a:off x="664687" y="4644272"/>
            <a:ext cx="5317490" cy="4399835"/>
          </a:xfrm>
          <a:prstGeom prst="rect">
            <a:avLst/>
          </a:prstGeom>
        </p:spPr>
        <p:txBody>
          <a:bodyPr vert="horz" lIns="90079" tIns="45039" rIns="90079" bIns="4503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286846"/>
            <a:ext cx="2880307" cy="488870"/>
          </a:xfrm>
          <a:prstGeom prst="rect">
            <a:avLst/>
          </a:prstGeom>
        </p:spPr>
        <p:txBody>
          <a:bodyPr vert="horz" lIns="90079" tIns="45039" rIns="90079" bIns="45039" rtlCol="0" anchor="b"/>
          <a:lstStyle>
            <a:lvl1pPr algn="l" fontAlgn="auto">
              <a:spcBef>
                <a:spcPts val="0"/>
              </a:spcBef>
              <a:spcAft>
                <a:spcPts val="0"/>
              </a:spcAft>
              <a:defRPr sz="11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765020" y="9286846"/>
            <a:ext cx="2880307" cy="488870"/>
          </a:xfrm>
          <a:prstGeom prst="rect">
            <a:avLst/>
          </a:prstGeom>
        </p:spPr>
        <p:txBody>
          <a:bodyPr vert="horz" lIns="90079" tIns="45039" rIns="90079" bIns="45039" rtlCol="0" anchor="b"/>
          <a:lstStyle>
            <a:lvl1pPr algn="r" fontAlgn="auto">
              <a:spcBef>
                <a:spcPts val="0"/>
              </a:spcBef>
              <a:spcAft>
                <a:spcPts val="0"/>
              </a:spcAft>
              <a:defRPr sz="11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10</a:t>
            </a:fld>
            <a:endParaRPr lang="en-US"/>
          </a:p>
        </p:txBody>
      </p:sp>
    </p:spTree>
    <p:extLst>
      <p:ext uri="{BB962C8B-B14F-4D97-AF65-F5344CB8AC3E}">
        <p14:creationId xmlns:p14="http://schemas.microsoft.com/office/powerpoint/2010/main" val="1505672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11</a:t>
            </a:fld>
            <a:endParaRPr lang="en-US"/>
          </a:p>
        </p:txBody>
      </p:sp>
    </p:spTree>
    <p:extLst>
      <p:ext uri="{BB962C8B-B14F-4D97-AF65-F5344CB8AC3E}">
        <p14:creationId xmlns:p14="http://schemas.microsoft.com/office/powerpoint/2010/main" val="150563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12</a:t>
            </a:fld>
            <a:endParaRPr lang="en-US"/>
          </a:p>
        </p:txBody>
      </p:sp>
    </p:spTree>
    <p:extLst>
      <p:ext uri="{BB962C8B-B14F-4D97-AF65-F5344CB8AC3E}">
        <p14:creationId xmlns:p14="http://schemas.microsoft.com/office/powerpoint/2010/main" val="180972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54462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9940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80079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95336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72374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44161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91630"/>
            <a:ext cx="7772400" cy="1102519"/>
          </a:xfrm>
        </p:spPr>
        <p:txBody>
          <a:bodyPr/>
          <a:lstStyle/>
          <a:p>
            <a:r>
              <a:rPr lang="en-US" altLang="zh-CN" sz="3200" b="1" dirty="0"/>
              <a:t>Motivation on Integrating Sensing and Communication in NR</a:t>
            </a:r>
            <a:endParaRPr lang="zh-CN" altLang="en-US" sz="3200" b="1" dirty="0"/>
          </a:p>
        </p:txBody>
      </p:sp>
      <p:sp>
        <p:nvSpPr>
          <p:cNvPr id="3" name="副标题 2"/>
          <p:cNvSpPr>
            <a:spLocks noGrp="1"/>
          </p:cNvSpPr>
          <p:nvPr>
            <p:ph type="subTitle" sz="quarter" idx="1"/>
          </p:nvPr>
        </p:nvSpPr>
        <p:spPr>
          <a:xfrm>
            <a:off x="1331640" y="3435846"/>
            <a:ext cx="6400800" cy="1011813"/>
          </a:xfrm>
        </p:spPr>
        <p:txBody>
          <a:bodyPr>
            <a:spAutoFit/>
          </a:bodyPr>
          <a:lstStyle/>
          <a:p>
            <a:r>
              <a:rPr lang="en-US" altLang="zh-CN" sz="2400" dirty="0"/>
              <a:t>China Telecom</a:t>
            </a:r>
          </a:p>
          <a:p>
            <a:r>
              <a:rPr lang="en-US" altLang="zh-CN" sz="2400" dirty="0"/>
              <a:t>December 2022</a:t>
            </a:r>
            <a:endParaRPr lang="zh-CN" altLang="en-US" sz="2400" dirty="0"/>
          </a:p>
        </p:txBody>
      </p:sp>
      <p:sp>
        <p:nvSpPr>
          <p:cNvPr id="4" name="テキスト ボックス 3"/>
          <p:cNvSpPr txBox="1"/>
          <p:nvPr/>
        </p:nvSpPr>
        <p:spPr>
          <a:xfrm>
            <a:off x="226898" y="125800"/>
            <a:ext cx="4345102" cy="1197764"/>
          </a:xfrm>
          <a:prstGeom prst="rect">
            <a:avLst/>
          </a:prstGeom>
          <a:noFill/>
        </p:spPr>
        <p:txBody>
          <a:bodyPr wrap="square" rtlCol="0">
            <a:spAutoFit/>
          </a:bodyPr>
          <a:lstStyle/>
          <a:p>
            <a:pPr>
              <a:lnSpc>
                <a:spcPct val="120000"/>
              </a:lnSpc>
            </a:pPr>
            <a:r>
              <a:rPr lang="en-US" altLang="zh-CN" sz="1600" dirty="0"/>
              <a:t>3GPP TSG RAN #98-e</a:t>
            </a:r>
          </a:p>
          <a:p>
            <a:r>
              <a:rPr lang="en-US" altLang="zh-CN" sz="1600" dirty="0"/>
              <a:t>Electronic Meeting, December</a:t>
            </a:r>
            <a:r>
              <a:rPr lang="en-GB" sz="1600" dirty="0"/>
              <a:t> 12 – 16, 2022</a:t>
            </a:r>
            <a:endParaRPr lang="de-DE" altLang="zh-CN" sz="1600" dirty="0"/>
          </a:p>
          <a:p>
            <a:pPr>
              <a:lnSpc>
                <a:spcPct val="120000"/>
              </a:lnSpc>
            </a:pPr>
            <a:r>
              <a:rPr lang="en-US" altLang="ja-JP" sz="1600" dirty="0"/>
              <a:t>Agenda: 9.1.1</a:t>
            </a:r>
            <a:endParaRPr lang="en-US" altLang="zh-CN" sz="1600" dirty="0"/>
          </a:p>
          <a:p>
            <a:pPr>
              <a:lnSpc>
                <a:spcPct val="120000"/>
              </a:lnSpc>
            </a:pPr>
            <a:r>
              <a:rPr lang="en-US" altLang="zh-CN" sz="1600"/>
              <a:t>RP-222952</a:t>
            </a:r>
            <a:endParaRPr lang="en-US" altLang="zh-CN" sz="1600" dirty="0"/>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3"/>
          <p:cNvSpPr txBox="1">
            <a:spLocks/>
          </p:cNvSpPr>
          <p:nvPr/>
        </p:nvSpPr>
        <p:spPr>
          <a:xfrm>
            <a:off x="683568" y="1563638"/>
            <a:ext cx="7848872" cy="3384376"/>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3: Study potential solution for sensing support and identify the potential specification impact: </a:t>
            </a:r>
          </a:p>
          <a:p>
            <a:pPr>
              <a:spcBef>
                <a:spcPts val="300"/>
              </a:spcBef>
              <a:buFont typeface="Wingdings" panose="05000000000000000000" pitchFamily="2" charset="2"/>
              <a:buChar char="p"/>
            </a:pPr>
            <a:r>
              <a:rPr lang="en-US" altLang="zh-CN" sz="1200" dirty="0"/>
              <a:t>Study and identify sensing wave form [RAN1];</a:t>
            </a:r>
          </a:p>
          <a:p>
            <a:pPr>
              <a:spcBef>
                <a:spcPts val="300"/>
              </a:spcBef>
              <a:buFont typeface="Wingdings" panose="05000000000000000000" pitchFamily="2" charset="2"/>
              <a:buChar char="p"/>
            </a:pPr>
            <a:r>
              <a:rPr lang="en-US" altLang="zh-CN" sz="1200" dirty="0"/>
              <a:t>Study and identify multiplexing transmission mode of communication and sensing [RAN1 led, RAN2]</a:t>
            </a:r>
            <a:r>
              <a:rPr lang="zh-CN" altLang="en-US" sz="1200" dirty="0"/>
              <a:t>：</a:t>
            </a:r>
          </a:p>
          <a:p>
            <a:pPr lvl="1">
              <a:spcBef>
                <a:spcPts val="300"/>
              </a:spcBef>
              <a:buFont typeface="Arial" panose="020B0604020202020204" pitchFamily="34" charset="0"/>
              <a:buChar char="•"/>
            </a:pPr>
            <a:r>
              <a:rPr lang="en-US" altLang="zh-CN" sz="1000" dirty="0"/>
              <a:t>Division Multiplexing Mode: TDM, FDM…</a:t>
            </a:r>
          </a:p>
          <a:p>
            <a:pPr lvl="1">
              <a:spcBef>
                <a:spcPts val="300"/>
              </a:spcBef>
              <a:buFont typeface="Arial" panose="020B0604020202020204" pitchFamily="34" charset="0"/>
              <a:buChar char="•"/>
            </a:pPr>
            <a:r>
              <a:rPr lang="en-US" altLang="zh-CN" sz="1000" dirty="0"/>
              <a:t>Frame design for sensing signal</a:t>
            </a:r>
          </a:p>
          <a:p>
            <a:pPr>
              <a:spcBef>
                <a:spcPts val="300"/>
              </a:spcBef>
              <a:buFont typeface="Wingdings" panose="05000000000000000000" pitchFamily="2" charset="2"/>
              <a:buChar char="p"/>
            </a:pPr>
            <a:r>
              <a:rPr lang="en-US" altLang="zh-CN" sz="1200" dirty="0"/>
              <a:t>Study and identify sensing mode: [RAN1 led, RAN2]</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Study and identify the method integrated sensing with communication on the top of the existing 5G network architecture [RAN1 led, RAN3, RAN2]:</a:t>
            </a:r>
          </a:p>
          <a:p>
            <a:pPr lvl="1">
              <a:spcBef>
                <a:spcPts val="300"/>
              </a:spcBef>
              <a:buFont typeface="Arial" panose="020B0604020202020204" pitchFamily="34" charset="0"/>
              <a:buChar char="•"/>
            </a:pPr>
            <a:r>
              <a:rPr lang="en-US" altLang="zh-CN" sz="1000" dirty="0"/>
              <a:t>Loose coupling to support sensing capability;</a:t>
            </a:r>
          </a:p>
          <a:p>
            <a:pPr lvl="1">
              <a:spcBef>
                <a:spcPts val="300"/>
              </a:spcBef>
              <a:buFont typeface="Arial" panose="020B0604020202020204" pitchFamily="34" charset="0"/>
              <a:buChar char="•"/>
            </a:pPr>
            <a:r>
              <a:rPr lang="en-US" altLang="zh-CN" sz="1000" dirty="0"/>
              <a:t>Tight integration of sensing and communication;</a:t>
            </a:r>
          </a:p>
          <a:p>
            <a:pPr>
              <a:spcBef>
                <a:spcPts val="300"/>
              </a:spcBef>
              <a:buFont typeface="Wingdings" panose="05000000000000000000" pitchFamily="2" charset="2"/>
              <a:buChar char="p"/>
            </a:pPr>
            <a:r>
              <a:rPr lang="en-US" altLang="zh-CN" sz="1200" dirty="0"/>
              <a:t>Other mechanism and procedure to support sensing in 5G [RAN1 led, RAN2, RAN3];</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7" name="内容占位符 2"/>
          <p:cNvSpPr txBox="1">
            <a:spLocks/>
          </p:cNvSpPr>
          <p:nvPr/>
        </p:nvSpPr>
        <p:spPr>
          <a:xfrm>
            <a:off x="275439" y="680960"/>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Based on the evaluation result, we need to further analyze the potential solutions to support wireless sensing and evaluate the specification impact, additional mechanisms and procedures to support sensing can also be studied in this study item.</a:t>
            </a:r>
            <a:endParaRPr lang="en-US" altLang="zh-CN" sz="1050" kern="0" dirty="0"/>
          </a:p>
        </p:txBody>
      </p:sp>
      <p:sp>
        <p:nvSpPr>
          <p:cNvPr id="11" name="矩形 10"/>
          <p:cNvSpPr/>
          <p:nvPr/>
        </p:nvSpPr>
        <p:spPr>
          <a:xfrm>
            <a:off x="827584" y="1394361"/>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Potential solutions for wireless sensing</a:t>
            </a:r>
          </a:p>
        </p:txBody>
      </p:sp>
    </p:spTree>
    <p:extLst>
      <p:ext uri="{BB962C8B-B14F-4D97-AF65-F5344CB8AC3E}">
        <p14:creationId xmlns:p14="http://schemas.microsoft.com/office/powerpoint/2010/main" val="2769544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7" name="内容占位符 2"/>
          <p:cNvSpPr txBox="1">
            <a:spLocks/>
          </p:cNvSpPr>
          <p:nvPr/>
        </p:nvSpPr>
        <p:spPr>
          <a:xfrm>
            <a:off x="251520" y="767578"/>
            <a:ext cx="8549927" cy="410881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hangingPunct="0">
              <a:lnSpc>
                <a:spcPct val="100000"/>
              </a:lnSpc>
              <a:spcBef>
                <a:spcPts val="0"/>
              </a:spcBef>
              <a:spcAft>
                <a:spcPts val="600"/>
              </a:spcAft>
              <a:buNone/>
            </a:pPr>
            <a:r>
              <a:rPr lang="en-GB" altLang="zh-CN" sz="1400" b="1" dirty="0"/>
              <a:t>The detailed objectives </a:t>
            </a:r>
            <a:r>
              <a:rPr lang="en-US" altLang="zh-CN" sz="1400" b="1" dirty="0"/>
              <a:t>of this SI </a:t>
            </a:r>
            <a:r>
              <a:rPr lang="en-GB" altLang="zh-CN" sz="1400" b="1" dirty="0"/>
              <a:t>are as follows: </a:t>
            </a:r>
            <a:endParaRPr lang="zh-CN" altLang="zh-CN" sz="1400" b="1" dirty="0"/>
          </a:p>
          <a:p>
            <a:pPr hangingPunct="0">
              <a:lnSpc>
                <a:spcPct val="100000"/>
              </a:lnSpc>
              <a:spcBef>
                <a:spcPts val="0"/>
              </a:spcBef>
            </a:pPr>
            <a:r>
              <a:rPr lang="en-GB" altLang="zh-CN" sz="1400" b="1" dirty="0"/>
              <a:t>Objective 1: </a:t>
            </a:r>
            <a:r>
              <a:rPr lang="en-US" altLang="zh-CN" sz="1400" b="1" dirty="0"/>
              <a:t>Identify and categorize use cases and related KPIs: </a:t>
            </a:r>
            <a:endParaRPr lang="zh-CN" altLang="zh-CN" sz="1400" dirty="0"/>
          </a:p>
          <a:p>
            <a:pPr lvl="1" fontAlgn="auto" hangingPunct="0">
              <a:lnSpc>
                <a:spcPct val="100000"/>
              </a:lnSpc>
              <a:spcBef>
                <a:spcPts val="0"/>
              </a:spcBef>
              <a:buFont typeface="Arial" panose="020B0604020202020204" pitchFamily="34" charset="0"/>
              <a:buChar char="•"/>
            </a:pPr>
            <a:r>
              <a:rPr lang="en-US" altLang="zh-CN" sz="1200" dirty="0"/>
              <a:t>Identify and categorize typical </a:t>
            </a:r>
            <a:r>
              <a:rPr lang="en-GB" altLang="zh-CN" sz="1200" dirty="0"/>
              <a:t>use cases and their related KPIs, such as:</a:t>
            </a:r>
            <a:endParaRPr lang="zh-CN" altLang="zh-CN" sz="1200" dirty="0"/>
          </a:p>
          <a:p>
            <a:pPr lvl="2" fontAlgn="auto" hangingPunct="0">
              <a:lnSpc>
                <a:spcPct val="100000"/>
              </a:lnSpc>
              <a:spcBef>
                <a:spcPts val="0"/>
              </a:spcBef>
            </a:pPr>
            <a:r>
              <a:rPr lang="en-GB" altLang="zh-CN" sz="1100" dirty="0"/>
              <a:t>Autonomous vehicles</a:t>
            </a:r>
            <a:endParaRPr lang="zh-CN" altLang="zh-CN" sz="1100" dirty="0"/>
          </a:p>
          <a:p>
            <a:pPr lvl="2" fontAlgn="auto" hangingPunct="0">
              <a:lnSpc>
                <a:spcPct val="100000"/>
              </a:lnSpc>
              <a:spcBef>
                <a:spcPts val="0"/>
              </a:spcBef>
            </a:pPr>
            <a:r>
              <a:rPr lang="en-GB" altLang="zh-CN" sz="1100" dirty="0"/>
              <a:t>UAV</a:t>
            </a:r>
            <a:endParaRPr lang="zh-CN" altLang="zh-CN" sz="1100" dirty="0"/>
          </a:p>
          <a:p>
            <a:pPr lvl="2" fontAlgn="auto" hangingPunct="0">
              <a:lnSpc>
                <a:spcPct val="100000"/>
              </a:lnSpc>
              <a:spcBef>
                <a:spcPts val="0"/>
              </a:spcBef>
            </a:pPr>
            <a:r>
              <a:rPr lang="en-GB" altLang="zh-CN" sz="1100" dirty="0"/>
              <a:t>Ultra-high precision positioning</a:t>
            </a:r>
            <a:endParaRPr lang="zh-CN" altLang="zh-CN" sz="1100" dirty="0"/>
          </a:p>
          <a:p>
            <a:pPr lvl="2" fontAlgn="auto" hangingPunct="0">
              <a:lnSpc>
                <a:spcPct val="100000"/>
              </a:lnSpc>
              <a:spcBef>
                <a:spcPts val="0"/>
              </a:spcBef>
            </a:pPr>
            <a:r>
              <a:rPr lang="en-GB" altLang="zh-CN" sz="1100" dirty="0"/>
              <a:t>Weather or air pollution monitoring</a:t>
            </a:r>
            <a:endParaRPr lang="zh-CN" altLang="zh-CN" sz="1100" dirty="0"/>
          </a:p>
          <a:p>
            <a:pPr lvl="2" fontAlgn="auto" hangingPunct="0">
              <a:lnSpc>
                <a:spcPct val="100000"/>
              </a:lnSpc>
              <a:spcBef>
                <a:spcPts val="0"/>
              </a:spcBef>
            </a:pPr>
            <a:r>
              <a:rPr lang="en-GB" altLang="zh-CN" sz="1100" dirty="0"/>
              <a:t>Real-time monitoring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Down-selection of use cases and KPIs for performance evaluation;</a:t>
            </a:r>
            <a:endParaRPr lang="zh-CN" altLang="zh-CN" sz="1200" dirty="0"/>
          </a:p>
          <a:p>
            <a:pPr hangingPunct="0">
              <a:lnSpc>
                <a:spcPct val="100000"/>
              </a:lnSpc>
            </a:pPr>
            <a:r>
              <a:rPr lang="en-GB" altLang="zh-CN" sz="1400" b="1" dirty="0"/>
              <a:t>Objective 2: </a:t>
            </a:r>
            <a:r>
              <a:rPr lang="en-US" altLang="zh-CN" sz="1400" b="1" dirty="0"/>
              <a:t>Study and develop ISAC evaluation methodology and conduct performance evaluation based on the conclusion of objective 1:</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Channel model analysis, extend and selection for I</a:t>
            </a:r>
            <a:r>
              <a:rPr lang="en-US" altLang="zh-CN" sz="1200" dirty="0"/>
              <a:t>S</a:t>
            </a:r>
            <a:r>
              <a:rPr lang="en-GB" altLang="zh-CN" sz="1200" dirty="0"/>
              <a:t>A</a:t>
            </a:r>
            <a:r>
              <a:rPr lang="en-US" altLang="zh-CN" sz="1200"/>
              <a:t>C</a:t>
            </a:r>
            <a:r>
              <a:rPr lang="en-GB" altLang="zh-CN" sz="1200"/>
              <a:t> </a:t>
            </a:r>
            <a:r>
              <a:rPr lang="en-GB" altLang="zh-CN" sz="1200" dirty="0"/>
              <a:t>[RAN1]; </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Sensing mode selection: [RAN1]</a:t>
            </a:r>
            <a:r>
              <a:rPr lang="zh-CN" altLang="zh-CN" sz="1200" dirty="0"/>
              <a:t>：</a:t>
            </a:r>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related </a:t>
            </a:r>
            <a:r>
              <a:rPr lang="en-GB" altLang="zh-CN" sz="1200" dirty="0" err="1"/>
              <a:t>paMultiplexing</a:t>
            </a:r>
            <a:r>
              <a:rPr lang="en-GB" altLang="zh-CN" sz="1200" dirty="0"/>
              <a:t> mode and frame design of sensing and communication signal transmission [RAN1];</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Other </a:t>
            </a:r>
            <a:r>
              <a:rPr lang="en-GB" altLang="zh-CN" sz="1200" dirty="0" err="1"/>
              <a:t>rameters</a:t>
            </a:r>
            <a:r>
              <a:rPr lang="en-GB" altLang="zh-CN" sz="1200" dirty="0"/>
              <a:t>, including but not limited to [RAN1]:</a:t>
            </a:r>
            <a:endParaRPr lang="zh-CN" altLang="zh-CN" sz="1200" dirty="0"/>
          </a:p>
          <a:p>
            <a:pPr lvl="2" fontAlgn="auto" hangingPunct="0">
              <a:lnSpc>
                <a:spcPct val="100000"/>
              </a:lnSpc>
              <a:spcBef>
                <a:spcPts val="0"/>
              </a:spcBef>
            </a:pPr>
            <a:r>
              <a:rPr lang="en-GB" altLang="zh-CN" sz="1100" dirty="0"/>
              <a:t>Sensing wave form, resource allocation; carrier frequency, bandwidth, transmission power of sensing signal, </a:t>
            </a:r>
            <a:r>
              <a:rPr lang="en-US" altLang="zh-CN" sz="1100" dirty="0"/>
              <a:t>the number of RX/TX chains, …… </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Evaluation and performance comparison between the existing 5G system with and without radio sensing support for each use cases concluded in Objective 1;</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(1)</a:t>
            </a:r>
          </a:p>
        </p:txBody>
      </p:sp>
    </p:spTree>
    <p:extLst>
      <p:ext uri="{BB962C8B-B14F-4D97-AF65-F5344CB8AC3E}">
        <p14:creationId xmlns:p14="http://schemas.microsoft.com/office/powerpoint/2010/main" val="158726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7" name="内容占位符 2"/>
          <p:cNvSpPr txBox="1">
            <a:spLocks/>
          </p:cNvSpPr>
          <p:nvPr/>
        </p:nvSpPr>
        <p:spPr>
          <a:xfrm>
            <a:off x="305703" y="915566"/>
            <a:ext cx="8549927" cy="264687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hangingPunct="0">
              <a:lnSpc>
                <a:spcPct val="100000"/>
              </a:lnSpc>
              <a:spcBef>
                <a:spcPts val="0"/>
              </a:spcBef>
            </a:pPr>
            <a:r>
              <a:rPr lang="en-GB" altLang="zh-CN" sz="1400" b="1" dirty="0"/>
              <a:t>Objective 3: Study potential solution for sensing support and identify the potential specification impact;</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Study and identify sensing wave form [RAN1];</a:t>
            </a:r>
            <a:endParaRPr lang="zh-CN" altLang="zh-CN" sz="12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multiplexing transmission mode of communication and sensing [RAN1 led, RAN2]:</a:t>
            </a:r>
            <a:endParaRPr lang="zh-CN" altLang="zh-CN" sz="1200" dirty="0"/>
          </a:p>
          <a:p>
            <a:pPr lvl="2" fontAlgn="auto" hangingPunct="0">
              <a:lnSpc>
                <a:spcPct val="100000"/>
              </a:lnSpc>
              <a:spcBef>
                <a:spcPts val="0"/>
              </a:spcBef>
            </a:pPr>
            <a:r>
              <a:rPr lang="en-GB" altLang="zh-CN" sz="1100" dirty="0"/>
              <a:t>Division Multiplexing Mode: TDM, FDM…</a:t>
            </a:r>
            <a:endParaRPr lang="zh-CN" altLang="zh-CN" sz="1100" dirty="0"/>
          </a:p>
          <a:p>
            <a:pPr lvl="2" fontAlgn="auto" hangingPunct="0">
              <a:lnSpc>
                <a:spcPct val="100000"/>
              </a:lnSpc>
              <a:spcBef>
                <a:spcPts val="0"/>
              </a:spcBef>
            </a:pPr>
            <a:r>
              <a:rPr lang="en-GB" altLang="zh-CN" sz="1100" dirty="0"/>
              <a:t>Frame design for sensing signal;</a:t>
            </a:r>
            <a:endParaRPr lang="zh-CN" altLang="zh-CN" sz="11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sensing mode: [RAN1 led, RAN2]</a:t>
            </a:r>
            <a:endParaRPr lang="zh-CN" altLang="zh-CN" sz="1200" dirty="0"/>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Study and identify the method integrated sensing with communication on the top of the existing 5G network architecture [RAN1 led, RAN3, RAN2]:</a:t>
            </a:r>
            <a:endParaRPr lang="zh-CN" altLang="zh-CN" sz="1200" dirty="0"/>
          </a:p>
          <a:p>
            <a:pPr lvl="2" fontAlgn="auto" hangingPunct="0">
              <a:lnSpc>
                <a:spcPct val="100000"/>
              </a:lnSpc>
              <a:spcBef>
                <a:spcPts val="0"/>
              </a:spcBef>
            </a:pPr>
            <a:r>
              <a:rPr lang="en-GB" altLang="zh-CN" sz="1100" dirty="0"/>
              <a:t>Loose coupling to support sensing capability;</a:t>
            </a:r>
            <a:endParaRPr lang="zh-CN" altLang="zh-CN" sz="1100" dirty="0"/>
          </a:p>
          <a:p>
            <a:pPr lvl="2" fontAlgn="auto" hangingPunct="0">
              <a:lnSpc>
                <a:spcPct val="100000"/>
              </a:lnSpc>
              <a:spcBef>
                <a:spcPts val="0"/>
              </a:spcBef>
            </a:pPr>
            <a:r>
              <a:rPr lang="en-GB" altLang="zh-CN" sz="1100" dirty="0"/>
              <a:t>Tight integration of sensing and communication;</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Other mechanism and procedure to support sensing in 5G [RAN1 led, RAN2, RAN3]</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(2)</a:t>
            </a:r>
          </a:p>
        </p:txBody>
      </p:sp>
    </p:spTree>
    <p:extLst>
      <p:ext uri="{BB962C8B-B14F-4D97-AF65-F5344CB8AC3E}">
        <p14:creationId xmlns:p14="http://schemas.microsoft.com/office/powerpoint/2010/main" val="574713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integrated </a:t>
            </a:r>
            <a:r>
              <a:rPr lang="en-US" altLang="zh-CN" sz="1300" b="1" kern="0" dirty="0"/>
              <a:t>sensing</a:t>
            </a:r>
            <a:r>
              <a:rPr lang="en-US" altLang="ko-KR" sz="1300" b="1" kern="0" dirty="0"/>
              <a:t> and </a:t>
            </a:r>
            <a:r>
              <a:rPr lang="en-US" altLang="zh-CN" sz="1300" b="1" kern="0" dirty="0"/>
              <a:t>communication</a:t>
            </a:r>
            <a:r>
              <a:rPr lang="en-US" altLang="ko-KR" sz="1300" b="1" kern="0" dirty="0"/>
              <a:t> (I</a:t>
            </a:r>
            <a:r>
              <a:rPr lang="en-US" altLang="zh-CN" sz="1300" b="1" kern="0" dirty="0"/>
              <a:t>S</a:t>
            </a:r>
            <a:r>
              <a:rPr lang="en-US" altLang="ko-KR" sz="1300" b="1" kern="0" dirty="0"/>
              <a:t>A</a:t>
            </a:r>
            <a:r>
              <a:rPr lang="en-US" altLang="zh-CN" sz="1300" b="1" kern="0" dirty="0"/>
              <a:t>C</a:t>
            </a:r>
            <a:r>
              <a:rPr lang="en-US" altLang="ko-KR" sz="1300" b="1" kern="0" dirty="0"/>
              <a:t>) </a:t>
            </a:r>
            <a:r>
              <a:rPr lang="en-US" altLang="ko-KR" sz="1300" kern="0" dirty="0"/>
              <a:t>is a key enabler to provide high quality services. The I</a:t>
            </a:r>
            <a:r>
              <a:rPr lang="en-US" altLang="zh-CN" sz="1300" kern="0" dirty="0"/>
              <a:t>S</a:t>
            </a:r>
            <a:r>
              <a:rPr lang="en-US" altLang="ko-KR" sz="1300" kern="0" dirty="0"/>
              <a:t>A</a:t>
            </a:r>
            <a:r>
              <a:rPr lang="en-US" altLang="zh-CN" sz="1300" kern="0" dirty="0"/>
              <a:t>C</a:t>
            </a:r>
            <a:r>
              <a:rPr lang="en-US" altLang="ko-KR" sz="1300" kern="0" dirty="0"/>
              <a:t>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a:t>
            </a:r>
            <a:r>
              <a:rPr lang="en-US" altLang="zh-CN" sz="1300" kern="0" dirty="0"/>
              <a:t>S</a:t>
            </a:r>
            <a:r>
              <a:rPr lang="en-US" altLang="ko-KR" sz="1300" kern="0" dirty="0"/>
              <a:t>A</a:t>
            </a:r>
            <a:r>
              <a:rPr lang="en-US" altLang="zh-CN" sz="1300" kern="0" dirty="0"/>
              <a:t>C</a:t>
            </a:r>
            <a:r>
              <a:rPr lang="en-US" altLang="ko-KR" sz="1300" kern="0" dirty="0"/>
              <a:t>,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ISAC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ISAC is very meaningful for promoting 5G network to provide more intelligent services to consumer and industrial customers, at the same time, it can also make technical preparations for 6G ISAC design. So, </a:t>
            </a:r>
            <a:r>
              <a:rPr lang="en-US" altLang="zh-CN" sz="1300" b="1" dirty="0"/>
              <a:t>it is proposed to start a study item of ISAC in Rel-18 to study the integrating sensing and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(1)</a:t>
            </a:r>
          </a:p>
        </p:txBody>
      </p:sp>
      <p:sp>
        <p:nvSpPr>
          <p:cNvPr id="3" name="内容占位符 2"/>
          <p:cNvSpPr>
            <a:spLocks noGrp="1"/>
          </p:cNvSpPr>
          <p:nvPr>
            <p:ph idx="1"/>
          </p:nvPr>
        </p:nvSpPr>
        <p:spPr>
          <a:xfrm>
            <a:off x="235770" y="699542"/>
            <a:ext cx="8477919" cy="2523766"/>
          </a:xfrm>
        </p:spPr>
        <p:txBody>
          <a:bodyPr wrap="square">
            <a:spAutoFit/>
          </a:bodyPr>
          <a:lstStyle/>
          <a:p>
            <a:pPr marL="263519" lvl="1" indent="-263519">
              <a:buClr>
                <a:srgbClr val="FF6600"/>
              </a:buClr>
              <a:buFont typeface="Wingdings" pitchFamily="2" charset="2"/>
              <a:buChar char="n"/>
            </a:pPr>
            <a:r>
              <a:rPr lang="en-US" altLang="zh-CN" sz="1600" dirty="0"/>
              <a:t>Typical use cases for ISAC:</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a:p>
            <a:pPr marL="527037" lvl="2">
              <a:buClr>
                <a:srgbClr val="FF6600"/>
              </a:buClr>
              <a:buFont typeface="Wingdings" pitchFamily="2" charset="2"/>
              <a:buChar char="n"/>
            </a:pPr>
            <a:endParaRPr lang="en-US" altLang="zh-CN" sz="1100"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2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ISAC:</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262628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4317" y="2341566"/>
            <a:ext cx="5393769" cy="2654297"/>
            <a:chOff x="536883" y="2232308"/>
            <a:chExt cx="7873785" cy="2763099"/>
          </a:xfrm>
        </p:grpSpPr>
        <p:sp>
          <p:nvSpPr>
            <p:cNvPr id="6" name="内容占位符 3"/>
            <p:cNvSpPr txBox="1">
              <a:spLocks/>
            </p:cNvSpPr>
            <p:nvPr/>
          </p:nvSpPr>
          <p:spPr>
            <a:xfrm>
              <a:off x="536883" y="2373178"/>
              <a:ext cx="7873785" cy="2622229"/>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buNone/>
              </a:pPr>
              <a:r>
                <a:rPr lang="en-US" altLang="zh-CN" sz="1200" b="1" dirty="0">
                  <a:solidFill>
                    <a:schemeClr val="accent4"/>
                  </a:solidFill>
                </a:rPr>
                <a:t>Objective 1: Identify and categorize use cases and related KPIs: </a:t>
              </a:r>
            </a:p>
            <a:p>
              <a:pPr>
                <a:buFont typeface="Wingdings" panose="05000000000000000000" pitchFamily="2" charset="2"/>
                <a:buChar char="p"/>
              </a:pPr>
              <a:r>
                <a:rPr lang="en-US" altLang="zh-CN" sz="1200" dirty="0"/>
                <a:t>Identify and categorize typical use cases and their related KPIs, such as:</a:t>
              </a:r>
            </a:p>
            <a:p>
              <a:pPr marL="698487" lvl="2" indent="-171450">
                <a:buClrTx/>
              </a:pPr>
              <a:r>
                <a:rPr lang="en-US" altLang="zh-CN" sz="1000" dirty="0"/>
                <a:t>Autonomous vehicles</a:t>
              </a:r>
            </a:p>
            <a:p>
              <a:pPr marL="698487" lvl="2" indent="-171450">
                <a:buClrTx/>
              </a:pPr>
              <a:r>
                <a:rPr lang="en-US" altLang="zh-CN" sz="1000" dirty="0"/>
                <a:t>UAV</a:t>
              </a:r>
            </a:p>
            <a:p>
              <a:pPr marL="698487" lvl="2" indent="-171450">
                <a:buClrTx/>
              </a:pPr>
              <a:r>
                <a:rPr lang="en-US" altLang="zh-CN" sz="1000" dirty="0"/>
                <a:t>Location</a:t>
              </a:r>
            </a:p>
            <a:p>
              <a:pPr marL="698487" lvl="2" indent="-171450">
                <a:buClrTx/>
              </a:pPr>
              <a:r>
                <a:rPr lang="en-US" altLang="zh-CN" sz="1000" dirty="0"/>
                <a:t>Weather or air pollution monitoring</a:t>
              </a:r>
            </a:p>
            <a:p>
              <a:pPr marL="698487" lvl="2" indent="-171450">
                <a:buClrTx/>
              </a:pPr>
              <a:r>
                <a:rPr lang="en-US" altLang="zh-CN" sz="1000" dirty="0"/>
                <a:t>Real-time monitoring…</a:t>
              </a:r>
              <a:endParaRPr lang="en-US" altLang="zh-CN" sz="1200" dirty="0"/>
            </a:p>
            <a:p>
              <a:pPr>
                <a:buFont typeface="Wingdings" panose="05000000000000000000" pitchFamily="2" charset="2"/>
                <a:buChar char="p"/>
              </a:pPr>
              <a:r>
                <a:rPr lang="en-US" altLang="zh-CN" sz="1200" dirty="0"/>
                <a:t>Down-selection of use cases and KPIs for performance evaluation;</a:t>
              </a:r>
            </a:p>
          </p:txBody>
        </p:sp>
        <p:sp>
          <p:nvSpPr>
            <p:cNvPr id="7" name="矩形 6"/>
            <p:cNvSpPr/>
            <p:nvPr/>
          </p:nvSpPr>
          <p:spPr>
            <a:xfrm>
              <a:off x="757631" y="2232308"/>
              <a:ext cx="2480762" cy="345895"/>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grpSp>
      <p:sp>
        <p:nvSpPr>
          <p:cNvPr id="3" name="内容占位符 2"/>
          <p:cNvSpPr>
            <a:spLocks noGrp="1"/>
          </p:cNvSpPr>
          <p:nvPr>
            <p:ph idx="1"/>
          </p:nvPr>
        </p:nvSpPr>
        <p:spPr>
          <a:xfrm>
            <a:off x="244317" y="663340"/>
            <a:ext cx="8288123" cy="1587612"/>
          </a:xfrm>
        </p:spPr>
        <p:txBody>
          <a:bodyPr wrap="square">
            <a:spAutoFit/>
          </a:bodyPr>
          <a:lstStyle/>
          <a:p>
            <a:pPr marL="263519" lvl="1" indent="-263519">
              <a:buClr>
                <a:srgbClr val="FF6600"/>
              </a:buClr>
              <a:buFont typeface="Wingdings" pitchFamily="2" charset="2"/>
              <a:buChar char="n"/>
            </a:pPr>
            <a:r>
              <a:rPr lang="en-US" altLang="zh-CN" sz="1300" dirty="0"/>
              <a:t>This study aims at studying integrated sensing and communication(ISAC) technic to enable the sensing services in 5G RAN system. As illustrate above, there are many use cases for wireless sensing, and each use case will meet the challenge of a number of key performance indicators (KPIs) including latency, reliability, connection density, sensing area, etc. </a:t>
            </a:r>
          </a:p>
          <a:p>
            <a:pPr marL="263519" lvl="1" indent="-263519">
              <a:buClr>
                <a:srgbClr val="FF6600"/>
              </a:buClr>
              <a:buFont typeface="Wingdings" pitchFamily="2" charset="2"/>
              <a:buChar char="n"/>
            </a:pPr>
            <a:r>
              <a:rPr lang="en-US" altLang="zh-CN" sz="1300" dirty="0"/>
              <a:t>Therefore, in this study item we need to identify and categorize use cases and related KPIs, as the applicable scenario inputs for simulation evaluation.</a:t>
            </a:r>
            <a:endParaRPr lang="en-US" altLang="zh-CN" sz="1400" dirty="0"/>
          </a:p>
        </p:txBody>
      </p:sp>
      <p:sp>
        <p:nvSpPr>
          <p:cNvPr id="2" name="标题 1"/>
          <p:cNvSpPr>
            <a:spLocks noGrp="1"/>
          </p:cNvSpPr>
          <p:nvPr>
            <p:ph type="title"/>
          </p:nvPr>
        </p:nvSpPr>
        <p:spPr/>
        <p:txBody>
          <a:bodyPr/>
          <a:lstStyle/>
          <a:p>
            <a:r>
              <a:rPr lang="en-US" altLang="zh-CN" dirty="0"/>
              <a:t>Identify and categorize use cases and related KPIs</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10" name="图片 9"/>
          <p:cNvPicPr>
            <a:picLocks noChangeAspect="1"/>
          </p:cNvPicPr>
          <p:nvPr/>
        </p:nvPicPr>
        <p:blipFill>
          <a:blip r:embed="rId4"/>
          <a:stretch>
            <a:fillRect/>
          </a:stretch>
        </p:blipFill>
        <p:spPr>
          <a:xfrm>
            <a:off x="5796136" y="2643758"/>
            <a:ext cx="3290400" cy="1741223"/>
          </a:xfrm>
          <a:prstGeom prst="rect">
            <a:avLst/>
          </a:prstGeom>
        </p:spPr>
      </p:pic>
      <p:sp>
        <p:nvSpPr>
          <p:cNvPr id="11" name="文本框 10"/>
          <p:cNvSpPr txBox="1"/>
          <p:nvPr/>
        </p:nvSpPr>
        <p:spPr>
          <a:xfrm>
            <a:off x="5638086" y="4494044"/>
            <a:ext cx="3744415" cy="230832"/>
          </a:xfrm>
          <a:prstGeom prst="rect">
            <a:avLst/>
          </a:prstGeom>
          <a:noFill/>
        </p:spPr>
        <p:txBody>
          <a:bodyPr wrap="square" rtlCol="0">
            <a:spAutoFit/>
          </a:bodyPr>
          <a:lstStyle/>
          <a:p>
            <a:pPr algn="ctr"/>
            <a:r>
              <a:rPr lang="en-US" altLang="zh-CN" sz="900" dirty="0">
                <a:latin typeface="+mn-ea"/>
                <a:ea typeface="+mn-ea"/>
              </a:rPr>
              <a:t>Figure 2 - Typical use cases and related KPIs</a:t>
            </a:r>
            <a:endParaRPr lang="zh-CN" altLang="en-US" sz="900" dirty="0">
              <a:latin typeface="+mn-ea"/>
              <a:ea typeface="+mn-ea"/>
            </a:endParaRPr>
          </a:p>
        </p:txBody>
      </p:sp>
    </p:spTree>
    <p:extLst>
      <p:ext uri="{BB962C8B-B14F-4D97-AF65-F5344CB8AC3E}">
        <p14:creationId xmlns:p14="http://schemas.microsoft.com/office/powerpoint/2010/main" val="3665115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002"/>
            <a:ext cx="7633543" cy="597591"/>
          </a:xfrm>
        </p:spPr>
        <p:txBody>
          <a:bodyPr/>
          <a:lstStyle/>
          <a:p>
            <a:r>
              <a:rPr lang="en-US" altLang="zh-CN" dirty="0"/>
              <a:t>Evaluation methodology and performance evaluation(1)</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7" name="内容占位符 2"/>
          <p:cNvSpPr txBox="1">
            <a:spLocks/>
          </p:cNvSpPr>
          <p:nvPr/>
        </p:nvSpPr>
        <p:spPr>
          <a:xfrm>
            <a:off x="250825" y="699542"/>
            <a:ext cx="8549927" cy="1231104"/>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600" kern="0" dirty="0"/>
              <a:t> </a:t>
            </a:r>
            <a:r>
              <a:rPr lang="en-US" altLang="zh-CN" sz="1600" b="1" kern="0" dirty="0"/>
              <a:t>Sensing Mode</a:t>
            </a:r>
            <a:r>
              <a:rPr lang="en-US" altLang="zh-CN" sz="1600" kern="0" dirty="0"/>
              <a:t>: </a:t>
            </a:r>
            <a:r>
              <a:rPr lang="en-US" altLang="zh-CN" sz="1400" kern="0" dirty="0"/>
              <a:t>the sensing can be classified into following two categories.</a:t>
            </a:r>
          </a:p>
          <a:p>
            <a:pPr lvl="1">
              <a:lnSpc>
                <a:spcPct val="100000"/>
              </a:lnSpc>
              <a:buFont typeface="Wingdings" panose="05000000000000000000" pitchFamily="2" charset="2"/>
              <a:buChar char=""/>
            </a:pPr>
            <a:r>
              <a:rPr lang="en-US" altLang="zh-CN" sz="1200" b="1" kern="0" dirty="0"/>
              <a:t>Active sensing</a:t>
            </a:r>
            <a:r>
              <a:rPr lang="en-US" altLang="zh-CN" sz="1200" kern="0" dirty="0"/>
              <a:t>: The perceiver (NG-RAN nodes</a:t>
            </a:r>
            <a:r>
              <a:rPr lang="zh-CN" altLang="en-US" sz="1200" kern="0" dirty="0"/>
              <a:t> </a:t>
            </a:r>
            <a:r>
              <a:rPr lang="en-US" altLang="zh-CN" sz="1200" kern="0" dirty="0"/>
              <a:t>or UEs) sends sensing signals, and after being reflected by the target object, the perceiver receives the echo signals for sensing.</a:t>
            </a:r>
          </a:p>
          <a:p>
            <a:pPr lvl="1">
              <a:lnSpc>
                <a:spcPct val="100000"/>
              </a:lnSpc>
              <a:buFont typeface="Wingdings" panose="05000000000000000000" pitchFamily="2" charset="2"/>
              <a:buChar char=""/>
            </a:pPr>
            <a:r>
              <a:rPr lang="en-US" altLang="zh-CN" sz="1200" b="1" kern="0" dirty="0"/>
              <a:t>Passive sensing</a:t>
            </a:r>
            <a:r>
              <a:rPr lang="en-US" altLang="zh-CN" sz="1200" kern="0" dirty="0"/>
              <a:t>: The perceiver (NG-RAN nodes</a:t>
            </a:r>
            <a:r>
              <a:rPr lang="zh-CN" altLang="en-US" sz="1200" kern="0" dirty="0"/>
              <a:t> </a:t>
            </a:r>
            <a:r>
              <a:rPr lang="en-US" altLang="zh-CN" sz="1200" kern="0" dirty="0"/>
              <a:t>or UEs) performs sensing by acquiring sensing signals emitted by the target object or reflected by the target object or other object. </a:t>
            </a:r>
          </a:p>
        </p:txBody>
      </p:sp>
      <p:grpSp>
        <p:nvGrpSpPr>
          <p:cNvPr id="3" name="组合 2"/>
          <p:cNvGrpSpPr/>
          <p:nvPr/>
        </p:nvGrpSpPr>
        <p:grpSpPr>
          <a:xfrm>
            <a:off x="467544" y="2094136"/>
            <a:ext cx="8367230" cy="2637854"/>
            <a:chOff x="467544" y="2094136"/>
            <a:chExt cx="8367230" cy="2637854"/>
          </a:xfrm>
        </p:grpSpPr>
        <p:sp>
          <p:nvSpPr>
            <p:cNvPr id="9" name="内容占位符 3"/>
            <p:cNvSpPr txBox="1">
              <a:spLocks/>
            </p:cNvSpPr>
            <p:nvPr/>
          </p:nvSpPr>
          <p:spPr>
            <a:xfrm>
              <a:off x="467544" y="2248026"/>
              <a:ext cx="4104456"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sp>
          <p:nvSpPr>
            <p:cNvPr id="10" name="内容占位符 3"/>
            <p:cNvSpPr txBox="1">
              <a:spLocks/>
            </p:cNvSpPr>
            <p:nvPr/>
          </p:nvSpPr>
          <p:spPr>
            <a:xfrm>
              <a:off x="4786326" y="2248026"/>
              <a:ext cx="4048448"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pic>
          <p:nvPicPr>
            <p:cNvPr id="6" name="图片 5"/>
            <p:cNvPicPr>
              <a:picLocks noChangeAspect="1"/>
            </p:cNvPicPr>
            <p:nvPr/>
          </p:nvPicPr>
          <p:blipFill>
            <a:blip r:embed="rId4"/>
            <a:stretch>
              <a:fillRect/>
            </a:stretch>
          </p:blipFill>
          <p:spPr>
            <a:xfrm>
              <a:off x="738375" y="2689289"/>
              <a:ext cx="1445731" cy="1695995"/>
            </a:xfrm>
            <a:prstGeom prst="rect">
              <a:avLst/>
            </a:prstGeom>
          </p:spPr>
        </p:pic>
        <p:cxnSp>
          <p:nvCxnSpPr>
            <p:cNvPr id="16" name="直接连接符 15"/>
            <p:cNvCxnSpPr/>
            <p:nvPr/>
          </p:nvCxnSpPr>
          <p:spPr bwMode="auto">
            <a:xfrm>
              <a:off x="2519772" y="2598442"/>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a:stretch>
              <a:fillRect/>
            </a:stretch>
          </p:blipFill>
          <p:spPr>
            <a:xfrm>
              <a:off x="2915816" y="2624882"/>
              <a:ext cx="1294677" cy="1665114"/>
            </a:xfrm>
            <a:prstGeom prst="rect">
              <a:avLst/>
            </a:prstGeom>
          </p:spPr>
        </p:pic>
        <p:cxnSp>
          <p:nvCxnSpPr>
            <p:cNvPr id="22" name="直接连接符 21"/>
            <p:cNvCxnSpPr/>
            <p:nvPr/>
          </p:nvCxnSpPr>
          <p:spPr bwMode="auto">
            <a:xfrm>
              <a:off x="6856569" y="2689289"/>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7946" y="2094137"/>
              <a:ext cx="1440160"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Active sensing:</a:t>
              </a:r>
            </a:p>
          </p:txBody>
        </p:sp>
        <p:sp>
          <p:nvSpPr>
            <p:cNvPr id="24" name="矩形 23"/>
            <p:cNvSpPr/>
            <p:nvPr/>
          </p:nvSpPr>
          <p:spPr>
            <a:xfrm>
              <a:off x="4951620" y="2094136"/>
              <a:ext cx="1560224"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Passive sensing:</a:t>
              </a:r>
            </a:p>
          </p:txBody>
        </p:sp>
        <p:sp>
          <p:nvSpPr>
            <p:cNvPr id="25" name="文本框 24"/>
            <p:cNvSpPr txBox="1"/>
            <p:nvPr/>
          </p:nvSpPr>
          <p:spPr>
            <a:xfrm>
              <a:off x="607946" y="4471832"/>
              <a:ext cx="1768930"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active sensing</a:t>
              </a:r>
              <a:endParaRPr lang="zh-CN" altLang="en-US" sz="900" dirty="0">
                <a:latin typeface="+mn-ea"/>
                <a:ea typeface="+mn-ea"/>
              </a:endParaRPr>
            </a:p>
          </p:txBody>
        </p:sp>
        <p:sp>
          <p:nvSpPr>
            <p:cNvPr id="26" name="文本框 25"/>
            <p:cNvSpPr txBox="1"/>
            <p:nvPr/>
          </p:nvSpPr>
          <p:spPr>
            <a:xfrm>
              <a:off x="2627050" y="4471832"/>
              <a:ext cx="1872208" cy="230832"/>
            </a:xfrm>
            <a:prstGeom prst="rect">
              <a:avLst/>
            </a:prstGeom>
            <a:noFill/>
          </p:spPr>
          <p:txBody>
            <a:bodyPr wrap="square" rtlCol="0">
              <a:spAutoFit/>
            </a:bodyPr>
            <a:lstStyle/>
            <a:p>
              <a:pPr algn="ctr"/>
              <a:r>
                <a:rPr lang="en-US" altLang="zh-CN" sz="900" dirty="0">
                  <a:latin typeface="+mn-ea"/>
                  <a:ea typeface="+mn-ea"/>
                </a:rPr>
                <a:t>UE performs active sensing</a:t>
              </a:r>
              <a:endParaRPr lang="zh-CN" altLang="en-US" sz="900" dirty="0">
                <a:latin typeface="+mn-ea"/>
                <a:ea typeface="+mn-ea"/>
              </a:endParaRPr>
            </a:p>
          </p:txBody>
        </p:sp>
        <p:sp>
          <p:nvSpPr>
            <p:cNvPr id="27" name="文本框 26"/>
            <p:cNvSpPr txBox="1"/>
            <p:nvPr/>
          </p:nvSpPr>
          <p:spPr>
            <a:xfrm>
              <a:off x="4902881" y="4466780"/>
              <a:ext cx="1899969"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passive sensing</a:t>
              </a:r>
              <a:endParaRPr lang="zh-CN" altLang="en-US" sz="900" dirty="0">
                <a:latin typeface="+mn-ea"/>
                <a:ea typeface="+mn-ea"/>
              </a:endParaRPr>
            </a:p>
          </p:txBody>
        </p:sp>
        <p:sp>
          <p:nvSpPr>
            <p:cNvPr id="28" name="文本框 27"/>
            <p:cNvSpPr txBox="1"/>
            <p:nvPr/>
          </p:nvSpPr>
          <p:spPr>
            <a:xfrm>
              <a:off x="6857202" y="4466780"/>
              <a:ext cx="1872208" cy="230832"/>
            </a:xfrm>
            <a:prstGeom prst="rect">
              <a:avLst/>
            </a:prstGeom>
            <a:noFill/>
          </p:spPr>
          <p:txBody>
            <a:bodyPr wrap="square" rtlCol="0">
              <a:spAutoFit/>
            </a:bodyPr>
            <a:lstStyle/>
            <a:p>
              <a:pPr algn="ctr"/>
              <a:r>
                <a:rPr lang="en-US" altLang="zh-CN" sz="900" dirty="0">
                  <a:latin typeface="+mn-ea"/>
                  <a:ea typeface="+mn-ea"/>
                </a:rPr>
                <a:t>UE performs passive sensing</a:t>
              </a:r>
              <a:endParaRPr lang="zh-CN" altLang="en-US" sz="900" dirty="0">
                <a:latin typeface="+mn-ea"/>
                <a:ea typeface="+mn-ea"/>
              </a:endParaRPr>
            </a:p>
          </p:txBody>
        </p:sp>
        <p:pic>
          <p:nvPicPr>
            <p:cNvPr id="20" name="图片 19"/>
            <p:cNvPicPr>
              <a:picLocks noChangeAspect="1"/>
            </p:cNvPicPr>
            <p:nvPr/>
          </p:nvPicPr>
          <p:blipFill>
            <a:blip r:embed="rId6"/>
            <a:stretch>
              <a:fillRect/>
            </a:stretch>
          </p:blipFill>
          <p:spPr>
            <a:xfrm>
              <a:off x="4951620" y="2611333"/>
              <a:ext cx="1851231" cy="1538067"/>
            </a:xfrm>
            <a:prstGeom prst="rect">
              <a:avLst/>
            </a:prstGeom>
          </p:spPr>
        </p:pic>
        <p:pic>
          <p:nvPicPr>
            <p:cNvPr id="30" name="图片 29"/>
            <p:cNvPicPr>
              <a:picLocks noChangeAspect="1"/>
            </p:cNvPicPr>
            <p:nvPr/>
          </p:nvPicPr>
          <p:blipFill>
            <a:blip r:embed="rId7"/>
            <a:stretch>
              <a:fillRect/>
            </a:stretch>
          </p:blipFill>
          <p:spPr>
            <a:xfrm>
              <a:off x="6934431" y="2611333"/>
              <a:ext cx="1794979" cy="1520470"/>
            </a:xfrm>
            <a:prstGeom prst="rect">
              <a:avLst/>
            </a:prstGeom>
          </p:spPr>
        </p:pic>
      </p:grpSp>
    </p:spTree>
    <p:extLst>
      <p:ext uri="{BB962C8B-B14F-4D97-AF65-F5344CB8AC3E}">
        <p14:creationId xmlns:p14="http://schemas.microsoft.com/office/powerpoint/2010/main" val="3341586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2739" y="2615212"/>
            <a:ext cx="8727749" cy="2299689"/>
            <a:chOff x="236739" y="2715766"/>
            <a:chExt cx="8727749" cy="2299689"/>
          </a:xfrm>
        </p:grpSpPr>
        <p:sp>
          <p:nvSpPr>
            <p:cNvPr id="10" name="内容占位符 3"/>
            <p:cNvSpPr txBox="1">
              <a:spLocks/>
            </p:cNvSpPr>
            <p:nvPr/>
          </p:nvSpPr>
          <p:spPr>
            <a:xfrm>
              <a:off x="6150667"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sp>
          <p:nvSpPr>
            <p:cNvPr id="9" name="内容占位符 3"/>
            <p:cNvSpPr txBox="1">
              <a:spLocks/>
            </p:cNvSpPr>
            <p:nvPr/>
          </p:nvSpPr>
          <p:spPr>
            <a:xfrm>
              <a:off x="3203848"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pPr>
                <a:spcBef>
                  <a:spcPts val="0"/>
                </a:spcBef>
              </a:pPr>
              <a:endParaRPr lang="en-US" altLang="zh-CN" sz="1400" dirty="0"/>
            </a:p>
          </p:txBody>
        </p:sp>
        <p:sp>
          <p:nvSpPr>
            <p:cNvPr id="8" name="内容占位符 3"/>
            <p:cNvSpPr txBox="1">
              <a:spLocks/>
            </p:cNvSpPr>
            <p:nvPr/>
          </p:nvSpPr>
          <p:spPr>
            <a:xfrm>
              <a:off x="236739"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pic>
          <p:nvPicPr>
            <p:cNvPr id="7" name="图片 6"/>
            <p:cNvPicPr>
              <a:picLocks noChangeAspect="1"/>
            </p:cNvPicPr>
            <p:nvPr/>
          </p:nvPicPr>
          <p:blipFill>
            <a:blip r:embed="rId4"/>
            <a:stretch>
              <a:fillRect/>
            </a:stretch>
          </p:blipFill>
          <p:spPr>
            <a:xfrm>
              <a:off x="246953" y="3176098"/>
              <a:ext cx="2811607" cy="1669495"/>
            </a:xfrm>
            <a:prstGeom prst="rect">
              <a:avLst/>
            </a:prstGeom>
          </p:spPr>
        </p:pic>
        <p:pic>
          <p:nvPicPr>
            <p:cNvPr id="16" name="图片 15"/>
            <p:cNvPicPr>
              <a:picLocks noChangeAspect="1"/>
            </p:cNvPicPr>
            <p:nvPr/>
          </p:nvPicPr>
          <p:blipFill>
            <a:blip r:embed="rId5"/>
            <a:stretch>
              <a:fillRect/>
            </a:stretch>
          </p:blipFill>
          <p:spPr>
            <a:xfrm>
              <a:off x="6250151" y="3126253"/>
              <a:ext cx="2498313" cy="1889202"/>
            </a:xfrm>
            <a:prstGeom prst="rect">
              <a:avLst/>
            </a:prstGeom>
          </p:spPr>
        </p:pic>
        <p:sp>
          <p:nvSpPr>
            <p:cNvPr id="20" name="矩形 19"/>
            <p:cNvSpPr/>
            <p:nvPr/>
          </p:nvSpPr>
          <p:spPr>
            <a:xfrm>
              <a:off x="379536" y="2735738"/>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Channel model analysis:</a:t>
              </a:r>
            </a:p>
          </p:txBody>
        </p:sp>
        <p:sp>
          <p:nvSpPr>
            <p:cNvPr id="21" name="矩形 20"/>
            <p:cNvSpPr/>
            <p:nvPr/>
          </p:nvSpPr>
          <p:spPr>
            <a:xfrm>
              <a:off x="3310108" y="2715766"/>
              <a:ext cx="228247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Sensing Waveform Design:</a:t>
              </a:r>
            </a:p>
          </p:txBody>
        </p:sp>
        <p:sp>
          <p:nvSpPr>
            <p:cNvPr id="22" name="矩形 21"/>
            <p:cNvSpPr/>
            <p:nvPr/>
          </p:nvSpPr>
          <p:spPr>
            <a:xfrm>
              <a:off x="6212138" y="2720885"/>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Frame Structure Design:</a:t>
              </a:r>
            </a:p>
          </p:txBody>
        </p:sp>
        <p:pic>
          <p:nvPicPr>
            <p:cNvPr id="15" name="图片 14"/>
            <p:cNvPicPr>
              <a:picLocks noChangeAspect="1"/>
            </p:cNvPicPr>
            <p:nvPr/>
          </p:nvPicPr>
          <p:blipFill>
            <a:blip r:embed="rId6"/>
            <a:stretch>
              <a:fillRect/>
            </a:stretch>
          </p:blipFill>
          <p:spPr>
            <a:xfrm>
              <a:off x="3253029" y="2977952"/>
              <a:ext cx="2754615" cy="2017912"/>
            </a:xfrm>
            <a:prstGeom prst="rect">
              <a:avLst/>
            </a:prstGeom>
          </p:spPr>
        </p:pic>
      </p:grpSp>
      <p:sp>
        <p:nvSpPr>
          <p:cNvPr id="3" name="内容占位符 2"/>
          <p:cNvSpPr>
            <a:spLocks noGrp="1"/>
          </p:cNvSpPr>
          <p:nvPr>
            <p:ph idx="1"/>
          </p:nvPr>
        </p:nvSpPr>
        <p:spPr>
          <a:xfrm>
            <a:off x="276978" y="693461"/>
            <a:ext cx="8703510" cy="1754324"/>
          </a:xfrm>
        </p:spPr>
        <p:txBody>
          <a:bodyPr wrap="square">
            <a:spAutoFit/>
          </a:bodyPr>
          <a:lstStyle/>
          <a:p>
            <a:pPr marL="263519" lvl="1" indent="-263519">
              <a:lnSpc>
                <a:spcPct val="100000"/>
              </a:lnSpc>
              <a:buClr>
                <a:srgbClr val="FF6600"/>
              </a:buClr>
              <a:buFont typeface="Wingdings" pitchFamily="2" charset="2"/>
              <a:buChar char="n"/>
            </a:pPr>
            <a:r>
              <a:rPr lang="en-US" altLang="zh-CN" sz="1400" b="1" dirty="0"/>
              <a:t>Channel Model Analysis</a:t>
            </a:r>
            <a:r>
              <a:rPr lang="en-US" altLang="zh-CN" sz="1400" dirty="0"/>
              <a:t>: The sensing channel may be different from the communication channels, whether we use a general channel model or multi-channel models in ISAC system is worth to be studied.</a:t>
            </a:r>
          </a:p>
          <a:p>
            <a:pPr marL="263519" lvl="1" indent="-263519">
              <a:lnSpc>
                <a:spcPct val="100000"/>
              </a:lnSpc>
              <a:buClr>
                <a:srgbClr val="FF6600"/>
              </a:buClr>
              <a:buFont typeface="Wingdings" pitchFamily="2" charset="2"/>
              <a:buChar char="n"/>
            </a:pPr>
            <a:r>
              <a:rPr lang="en-US" altLang="zh-CN" sz="1400" b="1" dirty="0"/>
              <a:t>Waveform Design</a:t>
            </a:r>
            <a:r>
              <a:rPr lang="en-US" altLang="zh-CN" sz="1400" dirty="0"/>
              <a:t>: The waveform should be modified to accommodate the requirement of the ISAC, the joint waveform optimization is needed to support both sensing and communication and optimize their performance jointly.</a:t>
            </a:r>
          </a:p>
          <a:p>
            <a:pPr marL="263519" lvl="1" indent="-263519">
              <a:lnSpc>
                <a:spcPct val="100000"/>
              </a:lnSpc>
              <a:buClr>
                <a:srgbClr val="FF6600"/>
              </a:buClr>
              <a:buFont typeface="Wingdings" pitchFamily="2" charset="2"/>
              <a:buChar char="n"/>
            </a:pPr>
            <a:r>
              <a:rPr lang="en-US" altLang="zh-CN" sz="1400" b="1" dirty="0"/>
              <a:t>Frame Structure Design</a:t>
            </a:r>
            <a:r>
              <a:rPr lang="en-US" altLang="zh-CN" sz="1400" dirty="0"/>
              <a:t>: Optimize the frame structure for introducing sensing signals in terms of length of packet, interval between packets, and the subcarrier allocation, </a:t>
            </a:r>
            <a:r>
              <a:rPr lang="en-US" altLang="zh-CN" sz="1400" dirty="0" err="1"/>
              <a:t>etc</a:t>
            </a:r>
            <a:r>
              <a:rPr lang="en-US" altLang="zh-CN" sz="1400" dirty="0"/>
              <a:t>…</a:t>
            </a:r>
          </a:p>
        </p:txBody>
      </p:sp>
      <p:sp>
        <p:nvSpPr>
          <p:cNvPr id="2" name="标题 1"/>
          <p:cNvSpPr>
            <a:spLocks noGrp="1"/>
          </p:cNvSpPr>
          <p:nvPr>
            <p:ph type="title"/>
          </p:nvPr>
        </p:nvSpPr>
        <p:spPr>
          <a:xfrm>
            <a:off x="0" y="45605"/>
            <a:ext cx="7705551" cy="519113"/>
          </a:xfrm>
        </p:spPr>
        <p:txBody>
          <a:bodyPr/>
          <a:lstStyle/>
          <a:p>
            <a:r>
              <a:rPr lang="en-US" altLang="zh-CN" dirty="0"/>
              <a:t>Evaluation methodology and performance evaluation(2)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67245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11" name="内容占位符 3"/>
          <p:cNvSpPr txBox="1">
            <a:spLocks/>
          </p:cNvSpPr>
          <p:nvPr/>
        </p:nvSpPr>
        <p:spPr>
          <a:xfrm>
            <a:off x="611560" y="1724711"/>
            <a:ext cx="7560840" cy="3044874"/>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2: Study and develop ISAC evaluation methodology and conduct performance evaluation based on the conclusion of objective 1: </a:t>
            </a:r>
          </a:p>
          <a:p>
            <a:pPr>
              <a:spcBef>
                <a:spcPts val="300"/>
              </a:spcBef>
              <a:buFont typeface="Wingdings" panose="05000000000000000000" pitchFamily="2" charset="2"/>
              <a:buChar char="p"/>
            </a:pPr>
            <a:r>
              <a:rPr lang="en-US" altLang="zh-CN" sz="1200" dirty="0"/>
              <a:t>Channel model analysis, extend and selection for ISAC [RAN1]; </a:t>
            </a:r>
          </a:p>
          <a:p>
            <a:pPr>
              <a:spcBef>
                <a:spcPts val="300"/>
              </a:spcBef>
              <a:buFont typeface="Wingdings" panose="05000000000000000000" pitchFamily="2" charset="2"/>
              <a:buChar char="p"/>
            </a:pPr>
            <a:r>
              <a:rPr lang="en-US" altLang="zh-CN" sz="1200" dirty="0"/>
              <a:t>Sensing mode selection: [RAN1]</a:t>
            </a:r>
            <a:r>
              <a:rPr lang="zh-CN" altLang="en-US" sz="1200" dirty="0"/>
              <a:t>：</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Multiplexing mode and frame design of sensing and communication signal transmission [RAN1];</a:t>
            </a:r>
          </a:p>
          <a:p>
            <a:pPr>
              <a:spcBef>
                <a:spcPts val="300"/>
              </a:spcBef>
              <a:buFont typeface="Wingdings" panose="05000000000000000000" pitchFamily="2" charset="2"/>
              <a:buChar char="p"/>
            </a:pPr>
            <a:r>
              <a:rPr lang="en-US" altLang="zh-CN" sz="1200" dirty="0"/>
              <a:t>Other related parameters, including but not limited to [RAN1]:</a:t>
            </a:r>
          </a:p>
          <a:p>
            <a:pPr lvl="1">
              <a:spcBef>
                <a:spcPts val="300"/>
              </a:spcBef>
              <a:buFont typeface="Arial" panose="020B0604020202020204" pitchFamily="34" charset="0"/>
              <a:buChar char="•"/>
            </a:pPr>
            <a:r>
              <a:rPr lang="en-US" altLang="zh-CN" sz="1000" dirty="0"/>
              <a:t>Sensing wave form, resource allocation; carrier frequency, bandwidth, transmission power of sensing signal, the number of RX/TX chains…</a:t>
            </a:r>
          </a:p>
          <a:p>
            <a:pPr>
              <a:spcBef>
                <a:spcPts val="300"/>
              </a:spcBef>
              <a:buFont typeface="Wingdings" panose="05000000000000000000" pitchFamily="2" charset="2"/>
              <a:buChar char="p"/>
            </a:pPr>
            <a:r>
              <a:rPr lang="en-US" altLang="zh-CN" sz="1200" dirty="0"/>
              <a:t>Evaluation and performance comparison between the existing 5G system with and without radio sensing support for each use cases concluded in Objective 1;</a:t>
            </a:r>
          </a:p>
        </p:txBody>
      </p:sp>
      <p:sp>
        <p:nvSpPr>
          <p:cNvPr id="12" name="矩形 11"/>
          <p:cNvSpPr/>
          <p:nvPr/>
        </p:nvSpPr>
        <p:spPr>
          <a:xfrm>
            <a:off x="827584" y="1563638"/>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3" name="内容占位符 2"/>
          <p:cNvSpPr txBox="1">
            <a:spLocks/>
          </p:cNvSpPr>
          <p:nvPr/>
        </p:nvSpPr>
        <p:spPr>
          <a:xfrm>
            <a:off x="250825" y="741817"/>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In order to evaluate how much benefit can sensing brings out into current communication system, we need to develop ISAC evaluation methodology and reach common simulation assumptions for each use case, and then evaluate the performance of related KPIs.</a:t>
            </a:r>
            <a:endParaRPr lang="en-US" altLang="zh-CN" sz="1050" kern="0" dirty="0"/>
          </a:p>
        </p:txBody>
      </p:sp>
      <p:sp>
        <p:nvSpPr>
          <p:cNvPr id="14" name="标题 1"/>
          <p:cNvSpPr txBox="1">
            <a:spLocks/>
          </p:cNvSpPr>
          <p:nvPr/>
        </p:nvSpPr>
        <p:spPr>
          <a:xfrm>
            <a:off x="232295" y="491748"/>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endParaRPr lang="en-US" altLang="zh-CN" kern="0" dirty="0"/>
          </a:p>
        </p:txBody>
      </p:sp>
      <p:sp>
        <p:nvSpPr>
          <p:cNvPr id="15" name="标题 1"/>
          <p:cNvSpPr>
            <a:spLocks noGrp="1"/>
          </p:cNvSpPr>
          <p:nvPr>
            <p:ph type="title"/>
          </p:nvPr>
        </p:nvSpPr>
        <p:spPr>
          <a:xfrm>
            <a:off x="250824" y="60779"/>
            <a:ext cx="7921575" cy="519113"/>
          </a:xfrm>
        </p:spPr>
        <p:txBody>
          <a:bodyPr/>
          <a:lstStyle/>
          <a:p>
            <a:r>
              <a:rPr lang="en-US" altLang="zh-CN" dirty="0"/>
              <a:t>Evaluation methodology and performance </a:t>
            </a:r>
            <a:r>
              <a:rPr lang="en-US" altLang="zh-CN" dirty="0" smtClean="0"/>
              <a:t>evaluation(3)</a:t>
            </a:r>
            <a:endParaRPr lang="en-US" altLang="zh-CN" dirty="0"/>
          </a:p>
        </p:txBody>
      </p:sp>
    </p:spTree>
    <p:extLst>
      <p:ext uri="{BB962C8B-B14F-4D97-AF65-F5344CB8AC3E}">
        <p14:creationId xmlns:p14="http://schemas.microsoft.com/office/powerpoint/2010/main" val="1186472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27237</TotalTime>
  <Words>1883</Words>
  <Application>Microsoft Office PowerPoint</Application>
  <PresentationFormat>全屏显示(16:9)</PresentationFormat>
  <Paragraphs>158</Paragraphs>
  <Slides>13</Slides>
  <Notes>12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13</vt:i4>
      </vt:variant>
    </vt:vector>
  </HeadingPairs>
  <TitlesOfParts>
    <vt:vector size="26" baseType="lpstr">
      <vt:lpstr>Lucida Grande</vt:lpstr>
      <vt:lpstr>Nokia Pure Headline Light</vt:lpstr>
      <vt:lpstr>Nokia Pure Text Light</vt:lpstr>
      <vt:lpstr>ヒラギノ角ゴ Pro W3</vt:lpstr>
      <vt:lpstr>华文中宋</vt:lpstr>
      <vt:lpstr>宋体</vt:lpstr>
      <vt:lpstr>微软雅黑</vt:lpstr>
      <vt:lpstr>Arial</vt:lpstr>
      <vt:lpstr>Calibri</vt:lpstr>
      <vt:lpstr>Wingdings</vt:lpstr>
      <vt:lpstr>胶片模板-移动通信研究所-16比9-20150113</vt:lpstr>
      <vt:lpstr>3_Nokia White Master with headline</vt:lpstr>
      <vt:lpstr>Brooklyn_5G_Summit_Slide_Template</vt:lpstr>
      <vt:lpstr>Motivation on Integrating Sensing and Communication in NR</vt:lpstr>
      <vt:lpstr>Background</vt:lpstr>
      <vt:lpstr>Motivation</vt:lpstr>
      <vt:lpstr>Use case description (1)</vt:lpstr>
      <vt:lpstr>Use case description (2)</vt:lpstr>
      <vt:lpstr>Identify and categorize use cases and related KPIs</vt:lpstr>
      <vt:lpstr>Evaluation methodology and performance evaluation(1)</vt:lpstr>
      <vt:lpstr>Evaluation methodology and performance evaluation(2)</vt:lpstr>
      <vt:lpstr>Evaluation methodology and performance evaluation(3)</vt:lpstr>
      <vt:lpstr>PowerPoint 演示文稿</vt:lpstr>
      <vt:lpstr>PowerPoint 演示文稿</vt:lpstr>
      <vt:lpstr>PowerPoint 演示文稿</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CTC_1</cp:lastModifiedBy>
  <cp:revision>1395</cp:revision>
  <cp:lastPrinted>2022-10-13T09:30:25Z</cp:lastPrinted>
  <dcterms:created xsi:type="dcterms:W3CDTF">2017-04-20T03:13:07Z</dcterms:created>
  <dcterms:modified xsi:type="dcterms:W3CDTF">2022-12-04T08:33:10Z</dcterms:modified>
</cp:coreProperties>
</file>