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 id="2147483694" r:id="rId2"/>
    <p:sldMasterId id="2147483698" r:id="rId3"/>
  </p:sldMasterIdLst>
  <p:notesMasterIdLst>
    <p:notesMasterId r:id="rId17"/>
  </p:notesMasterIdLst>
  <p:handoutMasterIdLst>
    <p:handoutMasterId r:id="rId18"/>
  </p:handoutMasterIdLst>
  <p:sldIdLst>
    <p:sldId id="497" r:id="rId4"/>
    <p:sldId id="495" r:id="rId5"/>
    <p:sldId id="498" r:id="rId6"/>
    <p:sldId id="499" r:id="rId7"/>
    <p:sldId id="502" r:id="rId8"/>
    <p:sldId id="526" r:id="rId9"/>
    <p:sldId id="527" r:id="rId10"/>
    <p:sldId id="508" r:id="rId11"/>
    <p:sldId id="511" r:id="rId12"/>
    <p:sldId id="512" r:id="rId13"/>
    <p:sldId id="520" r:id="rId14"/>
    <p:sldId id="521" r:id="rId15"/>
    <p:sldId id="478" r:id="rId16"/>
  </p:sldIdLst>
  <p:sldSz cx="9144000" cy="5143500" type="screen16x9"/>
  <p:notesSz cx="6646863" cy="9777413"/>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189" algn="l" rtl="0" fontAlgn="base">
      <a:spcBef>
        <a:spcPct val="0"/>
      </a:spcBef>
      <a:spcAft>
        <a:spcPct val="0"/>
      </a:spcAft>
      <a:defRPr kern="1200">
        <a:solidFill>
          <a:schemeClr val="tx1"/>
        </a:solidFill>
        <a:latin typeface="Arial" charset="0"/>
        <a:ea typeface="宋体" charset="-122"/>
        <a:cs typeface="+mn-cs"/>
      </a:defRPr>
    </a:lvl2pPr>
    <a:lvl3pPr marL="914378" algn="l" rtl="0" fontAlgn="base">
      <a:spcBef>
        <a:spcPct val="0"/>
      </a:spcBef>
      <a:spcAft>
        <a:spcPct val="0"/>
      </a:spcAft>
      <a:defRPr kern="1200">
        <a:solidFill>
          <a:schemeClr val="tx1"/>
        </a:solidFill>
        <a:latin typeface="Arial" charset="0"/>
        <a:ea typeface="宋体" charset="-122"/>
        <a:cs typeface="+mn-cs"/>
      </a:defRPr>
    </a:lvl3pPr>
    <a:lvl4pPr marL="1371566" algn="l" rtl="0" fontAlgn="base">
      <a:spcBef>
        <a:spcPct val="0"/>
      </a:spcBef>
      <a:spcAft>
        <a:spcPct val="0"/>
      </a:spcAft>
      <a:defRPr kern="1200">
        <a:solidFill>
          <a:schemeClr val="tx1"/>
        </a:solidFill>
        <a:latin typeface="Arial" charset="0"/>
        <a:ea typeface="宋体" charset="-122"/>
        <a:cs typeface="+mn-cs"/>
      </a:defRPr>
    </a:lvl4pPr>
    <a:lvl5pPr marL="1828754" algn="l" rtl="0" fontAlgn="base">
      <a:spcBef>
        <a:spcPct val="0"/>
      </a:spcBef>
      <a:spcAft>
        <a:spcPct val="0"/>
      </a:spcAft>
      <a:defRPr kern="1200">
        <a:solidFill>
          <a:schemeClr val="tx1"/>
        </a:solidFill>
        <a:latin typeface="Arial" charset="0"/>
        <a:ea typeface="宋体" charset="-122"/>
        <a:cs typeface="+mn-cs"/>
      </a:defRPr>
    </a:lvl5pPr>
    <a:lvl6pPr marL="2285943" algn="l" defTabSz="914378" rtl="0" eaLnBrk="1" latinLnBrk="0" hangingPunct="1">
      <a:defRPr kern="1200">
        <a:solidFill>
          <a:schemeClr val="tx1"/>
        </a:solidFill>
        <a:latin typeface="Arial" charset="0"/>
        <a:ea typeface="宋体" charset="-122"/>
        <a:cs typeface="+mn-cs"/>
      </a:defRPr>
    </a:lvl6pPr>
    <a:lvl7pPr marL="2743132" algn="l" defTabSz="914378" rtl="0" eaLnBrk="1" latinLnBrk="0" hangingPunct="1">
      <a:defRPr kern="1200">
        <a:solidFill>
          <a:schemeClr val="tx1"/>
        </a:solidFill>
        <a:latin typeface="Arial" charset="0"/>
        <a:ea typeface="宋体" charset="-122"/>
        <a:cs typeface="+mn-cs"/>
      </a:defRPr>
    </a:lvl7pPr>
    <a:lvl8pPr marL="3200320" algn="l" defTabSz="914378" rtl="0" eaLnBrk="1" latinLnBrk="0" hangingPunct="1">
      <a:defRPr kern="1200">
        <a:solidFill>
          <a:schemeClr val="tx1"/>
        </a:solidFill>
        <a:latin typeface="Arial" charset="0"/>
        <a:ea typeface="宋体" charset="-122"/>
        <a:cs typeface="+mn-cs"/>
      </a:defRPr>
    </a:lvl8pPr>
    <a:lvl9pPr marL="3657509" algn="l" defTabSz="914378"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080" userDrawn="1">
          <p15:clr>
            <a:srgbClr val="A4A3A4"/>
          </p15:clr>
        </p15:guide>
        <p15:guide id="2" pos="209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TC" initials="CTC" lastIdx="4" clrIdx="0"/>
  <p:cmAuthor id="2" name="HP" initials="H" lastIdx="5" clrIdx="1"/>
  <p:cmAuthor id="3" name="lsn-1123" initials="CT"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66"/>
    <a:srgbClr val="E1FFC3"/>
    <a:srgbClr val="324395"/>
    <a:srgbClr val="0070C0"/>
    <a:srgbClr val="B94A00"/>
    <a:srgbClr val="0000FF"/>
    <a:srgbClr val="FF6600"/>
    <a:srgbClr val="314395"/>
    <a:srgbClr val="FF0000"/>
    <a:srgbClr val="007E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8" autoAdjust="0"/>
    <p:restoredTop sz="89942" autoAdjust="0"/>
  </p:normalViewPr>
  <p:slideViewPr>
    <p:cSldViewPr>
      <p:cViewPr varScale="1">
        <p:scale>
          <a:sx n="111" d="100"/>
          <a:sy n="111" d="100"/>
        </p:scale>
        <p:origin x="72" y="243"/>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47" d="100"/>
          <a:sy n="47" d="100"/>
        </p:scale>
        <p:origin x="-3012" y="-102"/>
      </p:cViewPr>
      <p:guideLst>
        <p:guide orient="horz" pos="3080"/>
        <p:guide pos="209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4740862126430396"/>
          <c:y val="6.9609823803651508E-2"/>
          <c:w val="0.80408982335296075"/>
          <c:h val="0.60078109352154874"/>
        </c:manualLayout>
      </c:layout>
      <c:bar3DChart>
        <c:barDir val="col"/>
        <c:grouping val="clustered"/>
        <c:varyColors val="0"/>
        <c:ser>
          <c:idx val="0"/>
          <c:order val="0"/>
          <c:tx>
            <c:strRef>
              <c:f>Sheet1!$B$1</c:f>
              <c:strCache>
                <c:ptCount val="1"/>
                <c:pt idx="0">
                  <c:v>ranging accuracy [m]</c:v>
                </c:pt>
              </c:strCache>
            </c:strRef>
          </c:tx>
          <c:spPr>
            <a:solidFill>
              <a:schemeClr val="accent1"/>
            </a:solidFill>
            <a:ln>
              <a:noFill/>
            </a:ln>
            <a:effectLst/>
            <a:sp3d/>
          </c:spPr>
          <c:invertIfNegative val="0"/>
          <c:cat>
            <c:strRef>
              <c:f>Sheet1!$A$2:$A$5</c:f>
              <c:strCache>
                <c:ptCount val="3"/>
                <c:pt idx="0">
                  <c:v>Rel 17</c:v>
                </c:pt>
                <c:pt idx="1">
                  <c:v>Rel 18</c:v>
                </c:pt>
                <c:pt idx="2">
                  <c:v>ISAC</c:v>
                </c:pt>
              </c:strCache>
            </c:strRef>
          </c:cat>
          <c:val>
            <c:numRef>
              <c:f>Sheet1!$B$2:$B$5</c:f>
              <c:numCache>
                <c:formatCode>General</c:formatCode>
                <c:ptCount val="4"/>
                <c:pt idx="0">
                  <c:v>1</c:v>
                </c:pt>
                <c:pt idx="1">
                  <c:v>0.5</c:v>
                </c:pt>
                <c:pt idx="2">
                  <c:v>0.2</c:v>
                </c:pt>
              </c:numCache>
            </c:numRef>
          </c:val>
          <c:extLst>
            <c:ext xmlns:c16="http://schemas.microsoft.com/office/drawing/2014/chart" uri="{C3380CC4-5D6E-409C-BE32-E72D297353CC}">
              <c16:uniqueId val="{00000000-5EC2-40C9-9D64-B9BDB73660D1}"/>
            </c:ext>
          </c:extLst>
        </c:ser>
        <c:dLbls>
          <c:showLegendKey val="0"/>
          <c:showVal val="0"/>
          <c:showCatName val="0"/>
          <c:showSerName val="0"/>
          <c:showPercent val="0"/>
          <c:showBubbleSize val="0"/>
        </c:dLbls>
        <c:gapWidth val="150"/>
        <c:shape val="box"/>
        <c:axId val="711950720"/>
        <c:axId val="711952256"/>
        <c:axId val="0"/>
      </c:bar3DChart>
      <c:catAx>
        <c:axId val="711950720"/>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500" b="0" i="0" u="none" strike="noStrike" kern="1200" baseline="0">
                <a:solidFill>
                  <a:schemeClr val="tx1">
                    <a:lumMod val="65000"/>
                    <a:lumOff val="35000"/>
                  </a:schemeClr>
                </a:solidFill>
                <a:latin typeface="+mn-lt"/>
                <a:ea typeface="+mn-ea"/>
                <a:cs typeface="+mn-cs"/>
              </a:defRPr>
            </a:pPr>
            <a:endParaRPr lang="zh-CN"/>
          </a:p>
        </c:txPr>
        <c:crossAx val="711952256"/>
        <c:crosses val="autoZero"/>
        <c:auto val="1"/>
        <c:lblAlgn val="ctr"/>
        <c:lblOffset val="100"/>
        <c:noMultiLvlLbl val="0"/>
      </c:catAx>
      <c:valAx>
        <c:axId val="7119522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zh-CN"/>
          </a:p>
        </c:txPr>
        <c:crossAx val="71195072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9385324237438609"/>
          <c:y val="5.7191591890419544E-2"/>
          <c:w val="0.80408982335296075"/>
          <c:h val="0.60078109352154874"/>
        </c:manualLayout>
      </c:layout>
      <c:bar3DChart>
        <c:barDir val="col"/>
        <c:grouping val="clustered"/>
        <c:varyColors val="0"/>
        <c:ser>
          <c:idx val="0"/>
          <c:order val="0"/>
          <c:tx>
            <c:strRef>
              <c:f>Sheet1!$B$1</c:f>
              <c:strCache>
                <c:ptCount val="1"/>
                <c:pt idx="0">
                  <c:v>angle accuracy [deg]</c:v>
                </c:pt>
              </c:strCache>
            </c:strRef>
          </c:tx>
          <c:spPr>
            <a:solidFill>
              <a:schemeClr val="accent1"/>
            </a:solidFill>
            <a:ln>
              <a:noFill/>
            </a:ln>
            <a:effectLst/>
            <a:sp3d/>
          </c:spPr>
          <c:invertIfNegative val="0"/>
          <c:cat>
            <c:strRef>
              <c:f>Sheet1!$A$2:$A$5</c:f>
              <c:strCache>
                <c:ptCount val="3"/>
                <c:pt idx="0">
                  <c:v>Rel 17</c:v>
                </c:pt>
                <c:pt idx="1">
                  <c:v>Rel 18</c:v>
                </c:pt>
                <c:pt idx="2">
                  <c:v>ISAC</c:v>
                </c:pt>
              </c:strCache>
            </c:strRef>
          </c:cat>
          <c:val>
            <c:numRef>
              <c:f>Sheet1!$B$2:$B$5</c:f>
              <c:numCache>
                <c:formatCode>General</c:formatCode>
                <c:ptCount val="4"/>
                <c:pt idx="0">
                  <c:v>10</c:v>
                </c:pt>
                <c:pt idx="1">
                  <c:v>8</c:v>
                </c:pt>
                <c:pt idx="2">
                  <c:v>5</c:v>
                </c:pt>
              </c:numCache>
            </c:numRef>
          </c:val>
          <c:extLst>
            <c:ext xmlns:c16="http://schemas.microsoft.com/office/drawing/2014/chart" uri="{C3380CC4-5D6E-409C-BE32-E72D297353CC}">
              <c16:uniqueId val="{00000000-5963-41FF-96BE-FA1E9DE00E18}"/>
            </c:ext>
          </c:extLst>
        </c:ser>
        <c:dLbls>
          <c:showLegendKey val="0"/>
          <c:showVal val="0"/>
          <c:showCatName val="0"/>
          <c:showSerName val="0"/>
          <c:showPercent val="0"/>
          <c:showBubbleSize val="0"/>
        </c:dLbls>
        <c:gapWidth val="150"/>
        <c:shape val="box"/>
        <c:axId val="838323200"/>
        <c:axId val="838324992"/>
        <c:axId val="0"/>
      </c:bar3DChart>
      <c:catAx>
        <c:axId val="838323200"/>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500" b="0" i="0" u="none" strike="noStrike" kern="1200" baseline="0">
                <a:solidFill>
                  <a:schemeClr val="tx1">
                    <a:lumMod val="65000"/>
                    <a:lumOff val="35000"/>
                  </a:schemeClr>
                </a:solidFill>
                <a:latin typeface="+mn-lt"/>
                <a:ea typeface="+mn-ea"/>
                <a:cs typeface="+mn-cs"/>
              </a:defRPr>
            </a:pPr>
            <a:endParaRPr lang="zh-CN"/>
          </a:p>
        </c:txPr>
        <c:crossAx val="838324992"/>
        <c:crosses val="autoZero"/>
        <c:auto val="1"/>
        <c:lblAlgn val="ctr"/>
        <c:lblOffset val="100"/>
        <c:noMultiLvlLbl val="0"/>
      </c:catAx>
      <c:valAx>
        <c:axId val="8383249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zh-CN"/>
          </a:p>
        </c:txPr>
        <c:crossAx val="83832320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4740862126430396"/>
          <c:y val="6.9609823803651508E-2"/>
          <c:w val="0.80408982335296075"/>
          <c:h val="0.60078109352154874"/>
        </c:manualLayout>
      </c:layout>
      <c:bar3DChart>
        <c:barDir val="col"/>
        <c:grouping val="clustered"/>
        <c:varyColors val="0"/>
        <c:ser>
          <c:idx val="0"/>
          <c:order val="0"/>
          <c:tx>
            <c:strRef>
              <c:f>Sheet1!$B$1</c:f>
              <c:strCache>
                <c:ptCount val="1"/>
                <c:pt idx="0">
                  <c:v> velocity accuracy [m/s]</c:v>
                </c:pt>
              </c:strCache>
            </c:strRef>
          </c:tx>
          <c:spPr>
            <a:solidFill>
              <a:schemeClr val="accent1"/>
            </a:solidFill>
            <a:ln>
              <a:noFill/>
            </a:ln>
            <a:effectLst/>
            <a:sp3d/>
          </c:spPr>
          <c:invertIfNegative val="0"/>
          <c:cat>
            <c:strRef>
              <c:f>Sheet1!$A$2:$A$5</c:f>
              <c:strCache>
                <c:ptCount val="3"/>
                <c:pt idx="0">
                  <c:v>Rel 17</c:v>
                </c:pt>
                <c:pt idx="1">
                  <c:v>Rel 18</c:v>
                </c:pt>
                <c:pt idx="2">
                  <c:v>ISAC</c:v>
                </c:pt>
              </c:strCache>
            </c:strRef>
          </c:cat>
          <c:val>
            <c:numRef>
              <c:f>Sheet1!$B$2:$B$5</c:f>
              <c:numCache>
                <c:formatCode>General</c:formatCode>
                <c:ptCount val="4"/>
                <c:pt idx="0">
                  <c:v>0</c:v>
                </c:pt>
                <c:pt idx="1">
                  <c:v>0</c:v>
                </c:pt>
                <c:pt idx="2">
                  <c:v>0.2</c:v>
                </c:pt>
              </c:numCache>
            </c:numRef>
          </c:val>
          <c:extLst>
            <c:ext xmlns:c16="http://schemas.microsoft.com/office/drawing/2014/chart" uri="{C3380CC4-5D6E-409C-BE32-E72D297353CC}">
              <c16:uniqueId val="{00000000-A6D2-4954-9E38-588DC61F52CB}"/>
            </c:ext>
          </c:extLst>
        </c:ser>
        <c:dLbls>
          <c:showLegendKey val="0"/>
          <c:showVal val="0"/>
          <c:showCatName val="0"/>
          <c:showSerName val="0"/>
          <c:showPercent val="0"/>
          <c:showBubbleSize val="0"/>
        </c:dLbls>
        <c:gapWidth val="150"/>
        <c:shape val="box"/>
        <c:axId val="839615616"/>
        <c:axId val="839617152"/>
        <c:axId val="0"/>
      </c:bar3DChart>
      <c:catAx>
        <c:axId val="83961561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500" b="0" i="0" u="none" strike="noStrike" kern="1200" baseline="0">
                <a:solidFill>
                  <a:schemeClr val="tx1">
                    <a:lumMod val="65000"/>
                    <a:lumOff val="35000"/>
                  </a:schemeClr>
                </a:solidFill>
                <a:latin typeface="+mn-lt"/>
                <a:ea typeface="+mn-ea"/>
                <a:cs typeface="+mn-cs"/>
              </a:defRPr>
            </a:pPr>
            <a:endParaRPr lang="zh-CN"/>
          </a:p>
        </c:txPr>
        <c:crossAx val="839617152"/>
        <c:crosses val="autoZero"/>
        <c:auto val="1"/>
        <c:lblAlgn val="ctr"/>
        <c:lblOffset val="100"/>
        <c:noMultiLvlLbl val="0"/>
      </c:catAx>
      <c:valAx>
        <c:axId val="8396171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zh-CN"/>
          </a:p>
        </c:txPr>
        <c:crossAx val="83961561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7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2881032" cy="489340"/>
          </a:xfrm>
          <a:prstGeom prst="rect">
            <a:avLst/>
          </a:prstGeom>
        </p:spPr>
        <p:txBody>
          <a:bodyPr vert="horz" lIns="90079" tIns="45039" rIns="90079" bIns="45039" rtlCol="0"/>
          <a:lstStyle>
            <a:lvl1pPr algn="l">
              <a:defRPr sz="1100"/>
            </a:lvl1pPr>
          </a:lstStyle>
          <a:p>
            <a:endParaRPr lang="zh-CN" altLang="en-US"/>
          </a:p>
        </p:txBody>
      </p:sp>
      <p:sp>
        <p:nvSpPr>
          <p:cNvPr id="3" name="日期占位符 2"/>
          <p:cNvSpPr>
            <a:spLocks noGrp="1"/>
          </p:cNvSpPr>
          <p:nvPr>
            <p:ph type="dt" sz="quarter" idx="1"/>
          </p:nvPr>
        </p:nvSpPr>
        <p:spPr>
          <a:xfrm>
            <a:off x="3764280" y="1"/>
            <a:ext cx="2881032" cy="489340"/>
          </a:xfrm>
          <a:prstGeom prst="rect">
            <a:avLst/>
          </a:prstGeom>
        </p:spPr>
        <p:txBody>
          <a:bodyPr vert="horz" lIns="90079" tIns="45039" rIns="90079" bIns="45039" rtlCol="0"/>
          <a:lstStyle>
            <a:lvl1pPr algn="r">
              <a:defRPr sz="1100"/>
            </a:lvl1pPr>
          </a:lstStyle>
          <a:p>
            <a:fld id="{150A64BD-23B2-4E7A-9730-6D4935F9BFD0}" type="datetimeFigureOut">
              <a:rPr lang="zh-CN" altLang="en-US" smtClean="0"/>
              <a:pPr/>
              <a:t>2022/12/5</a:t>
            </a:fld>
            <a:endParaRPr lang="zh-CN" altLang="en-US"/>
          </a:p>
        </p:txBody>
      </p:sp>
      <p:sp>
        <p:nvSpPr>
          <p:cNvPr id="4" name="页脚占位符 3"/>
          <p:cNvSpPr>
            <a:spLocks noGrp="1"/>
          </p:cNvSpPr>
          <p:nvPr>
            <p:ph type="ftr" sz="quarter" idx="2"/>
          </p:nvPr>
        </p:nvSpPr>
        <p:spPr>
          <a:xfrm>
            <a:off x="0" y="9286511"/>
            <a:ext cx="2881032" cy="489340"/>
          </a:xfrm>
          <a:prstGeom prst="rect">
            <a:avLst/>
          </a:prstGeom>
        </p:spPr>
        <p:txBody>
          <a:bodyPr vert="horz" lIns="90079" tIns="45039" rIns="90079" bIns="45039" rtlCol="0" anchor="b"/>
          <a:lstStyle>
            <a:lvl1pPr algn="l">
              <a:defRPr sz="1100"/>
            </a:lvl1pPr>
          </a:lstStyle>
          <a:p>
            <a:endParaRPr lang="zh-CN" altLang="en-US"/>
          </a:p>
        </p:txBody>
      </p:sp>
      <p:sp>
        <p:nvSpPr>
          <p:cNvPr id="5" name="灯片编号占位符 4"/>
          <p:cNvSpPr>
            <a:spLocks noGrp="1"/>
          </p:cNvSpPr>
          <p:nvPr>
            <p:ph type="sldNum" sz="quarter" idx="3"/>
          </p:nvPr>
        </p:nvSpPr>
        <p:spPr>
          <a:xfrm>
            <a:off x="3764280" y="9286511"/>
            <a:ext cx="2881032" cy="489340"/>
          </a:xfrm>
          <a:prstGeom prst="rect">
            <a:avLst/>
          </a:prstGeom>
        </p:spPr>
        <p:txBody>
          <a:bodyPr vert="horz" lIns="90079" tIns="45039" rIns="90079" bIns="45039" rtlCol="0" anchor="b"/>
          <a:lstStyle>
            <a:lvl1pPr algn="r">
              <a:defRPr sz="1100"/>
            </a:lvl1pPr>
          </a:lstStyle>
          <a:p>
            <a:fld id="{75CFB782-A460-437C-BCC9-505A30A58B4E}" type="slidenum">
              <a:rPr lang="zh-CN" altLang="en-US" smtClean="0"/>
              <a:pPr/>
              <a:t>‹#›</a:t>
            </a:fld>
            <a:endParaRPr lang="zh-CN" altLang="en-US"/>
          </a:p>
        </p:txBody>
      </p:sp>
    </p:spTree>
    <p:extLst>
      <p:ext uri="{BB962C8B-B14F-4D97-AF65-F5344CB8AC3E}">
        <p14:creationId xmlns:p14="http://schemas.microsoft.com/office/powerpoint/2010/main" val="1829058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1"/>
            <a:ext cx="2880307" cy="488870"/>
          </a:xfrm>
          <a:prstGeom prst="rect">
            <a:avLst/>
          </a:prstGeom>
        </p:spPr>
        <p:txBody>
          <a:bodyPr vert="horz" lIns="90079" tIns="45039" rIns="90079" bIns="45039" rtlCol="0"/>
          <a:lstStyle>
            <a:lvl1pPr algn="l" fontAlgn="auto">
              <a:spcBef>
                <a:spcPts val="0"/>
              </a:spcBef>
              <a:spcAft>
                <a:spcPts val="0"/>
              </a:spcAft>
              <a:defRPr sz="1100">
                <a:latin typeface="+mn-lt"/>
                <a:ea typeface="+mn-ea"/>
              </a:defRPr>
            </a:lvl1pPr>
          </a:lstStyle>
          <a:p>
            <a:pPr>
              <a:defRPr/>
            </a:pPr>
            <a:endParaRPr lang="en-US"/>
          </a:p>
        </p:txBody>
      </p:sp>
      <p:sp>
        <p:nvSpPr>
          <p:cNvPr id="3" name="Date Placeholder 2"/>
          <p:cNvSpPr>
            <a:spLocks noGrp="1"/>
          </p:cNvSpPr>
          <p:nvPr>
            <p:ph type="dt" idx="1"/>
          </p:nvPr>
        </p:nvSpPr>
        <p:spPr>
          <a:xfrm>
            <a:off x="3765020" y="1"/>
            <a:ext cx="2880307" cy="488870"/>
          </a:xfrm>
          <a:prstGeom prst="rect">
            <a:avLst/>
          </a:prstGeom>
        </p:spPr>
        <p:txBody>
          <a:bodyPr vert="horz" lIns="90079" tIns="45039" rIns="90079" bIns="45039" rtlCol="0"/>
          <a:lstStyle>
            <a:lvl1pPr algn="r" fontAlgn="auto">
              <a:spcBef>
                <a:spcPts val="0"/>
              </a:spcBef>
              <a:spcAft>
                <a:spcPts val="0"/>
              </a:spcAft>
              <a:defRPr sz="1100">
                <a:latin typeface="+mn-lt"/>
                <a:ea typeface="+mn-ea"/>
              </a:defRPr>
            </a:lvl1pPr>
          </a:lstStyle>
          <a:p>
            <a:pPr>
              <a:defRPr/>
            </a:pPr>
            <a:fld id="{2CA20A83-B52E-40D0-8C5B-5BB10619EF4E}" type="datetimeFigureOut">
              <a:rPr lang="en-US"/>
              <a:pPr>
                <a:defRPr/>
              </a:pPr>
              <a:t>12/5/2022</a:t>
            </a:fld>
            <a:endParaRPr lang="en-US"/>
          </a:p>
        </p:txBody>
      </p:sp>
      <p:sp>
        <p:nvSpPr>
          <p:cNvPr id="4" name="Slide Image Placeholder 3"/>
          <p:cNvSpPr>
            <a:spLocks noGrp="1" noRot="1" noChangeAspect="1"/>
          </p:cNvSpPr>
          <p:nvPr>
            <p:ph type="sldImg" idx="2"/>
          </p:nvPr>
        </p:nvSpPr>
        <p:spPr>
          <a:xfrm>
            <a:off x="65088" y="731838"/>
            <a:ext cx="6516687" cy="3667125"/>
          </a:xfrm>
          <a:prstGeom prst="rect">
            <a:avLst/>
          </a:prstGeom>
          <a:noFill/>
          <a:ln w="12700">
            <a:solidFill>
              <a:prstClr val="black"/>
            </a:solidFill>
          </a:ln>
        </p:spPr>
        <p:txBody>
          <a:bodyPr vert="horz" lIns="90079" tIns="45039" rIns="90079" bIns="45039" rtlCol="0" anchor="ctr"/>
          <a:lstStyle/>
          <a:p>
            <a:pPr lvl="0"/>
            <a:endParaRPr lang="en-US" noProof="0"/>
          </a:p>
        </p:txBody>
      </p:sp>
      <p:sp>
        <p:nvSpPr>
          <p:cNvPr id="5" name="Notes Placeholder 4"/>
          <p:cNvSpPr>
            <a:spLocks noGrp="1"/>
          </p:cNvSpPr>
          <p:nvPr>
            <p:ph type="body" sz="quarter" idx="3"/>
          </p:nvPr>
        </p:nvSpPr>
        <p:spPr>
          <a:xfrm>
            <a:off x="664687" y="4644272"/>
            <a:ext cx="5317490" cy="4399835"/>
          </a:xfrm>
          <a:prstGeom prst="rect">
            <a:avLst/>
          </a:prstGeom>
        </p:spPr>
        <p:txBody>
          <a:bodyPr vert="horz" lIns="90079" tIns="45039" rIns="90079" bIns="4503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2" y="9286846"/>
            <a:ext cx="2880307" cy="488870"/>
          </a:xfrm>
          <a:prstGeom prst="rect">
            <a:avLst/>
          </a:prstGeom>
        </p:spPr>
        <p:txBody>
          <a:bodyPr vert="horz" lIns="90079" tIns="45039" rIns="90079" bIns="45039" rtlCol="0" anchor="b"/>
          <a:lstStyle>
            <a:lvl1pPr algn="l" fontAlgn="auto">
              <a:spcBef>
                <a:spcPts val="0"/>
              </a:spcBef>
              <a:spcAft>
                <a:spcPts val="0"/>
              </a:spcAft>
              <a:defRPr sz="11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765020" y="9286846"/>
            <a:ext cx="2880307" cy="488870"/>
          </a:xfrm>
          <a:prstGeom prst="rect">
            <a:avLst/>
          </a:prstGeom>
        </p:spPr>
        <p:txBody>
          <a:bodyPr vert="horz" lIns="90079" tIns="45039" rIns="90079" bIns="45039" rtlCol="0" anchor="b"/>
          <a:lstStyle>
            <a:lvl1pPr algn="r" fontAlgn="auto">
              <a:spcBef>
                <a:spcPts val="0"/>
              </a:spcBef>
              <a:spcAft>
                <a:spcPts val="0"/>
              </a:spcAft>
              <a:defRPr sz="1100">
                <a:latin typeface="+mn-lt"/>
                <a:ea typeface="+mn-ea"/>
              </a:defRPr>
            </a:lvl1pPr>
          </a:lstStyle>
          <a:p>
            <a:pPr>
              <a:defRPr/>
            </a:pPr>
            <a:fld id="{47CAF8E6-9DB6-446E-839F-9B72203145F0}" type="slidenum">
              <a:rPr lang="en-US"/>
              <a:pPr>
                <a:defRPr/>
              </a:pPr>
              <a:t>‹#›</a:t>
            </a:fld>
            <a:endParaRPr lang="en-US"/>
          </a:p>
        </p:txBody>
      </p:sp>
    </p:spTree>
    <p:extLst>
      <p:ext uri="{BB962C8B-B14F-4D97-AF65-F5344CB8AC3E}">
        <p14:creationId xmlns:p14="http://schemas.microsoft.com/office/powerpoint/2010/main" val="26090868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189" algn="l" rtl="0" eaLnBrk="0" fontAlgn="base" hangingPunct="0">
      <a:spcBef>
        <a:spcPct val="30000"/>
      </a:spcBef>
      <a:spcAft>
        <a:spcPct val="0"/>
      </a:spcAft>
      <a:defRPr sz="1200" kern="1200">
        <a:solidFill>
          <a:schemeClr val="tx1"/>
        </a:solidFill>
        <a:latin typeface="+mn-lt"/>
        <a:ea typeface="+mn-ea"/>
        <a:cs typeface="+mn-cs"/>
      </a:defRPr>
    </a:lvl2pPr>
    <a:lvl3pPr marL="914378" algn="l" rtl="0" eaLnBrk="0" fontAlgn="base" hangingPunct="0">
      <a:spcBef>
        <a:spcPct val="30000"/>
      </a:spcBef>
      <a:spcAft>
        <a:spcPct val="0"/>
      </a:spcAft>
      <a:defRPr sz="1200" kern="1200">
        <a:solidFill>
          <a:schemeClr val="tx1"/>
        </a:solidFill>
        <a:latin typeface="+mn-lt"/>
        <a:ea typeface="+mn-ea"/>
        <a:cs typeface="+mn-cs"/>
      </a:defRPr>
    </a:lvl3pPr>
    <a:lvl4pPr marL="1371566" algn="l" rtl="0" eaLnBrk="0" fontAlgn="base" hangingPunct="0">
      <a:spcBef>
        <a:spcPct val="30000"/>
      </a:spcBef>
      <a:spcAft>
        <a:spcPct val="0"/>
      </a:spcAft>
      <a:defRPr sz="1200" kern="1200">
        <a:solidFill>
          <a:schemeClr val="tx1"/>
        </a:solidFill>
        <a:latin typeface="+mn-lt"/>
        <a:ea typeface="+mn-ea"/>
        <a:cs typeface="+mn-cs"/>
      </a:defRPr>
    </a:lvl4pPr>
    <a:lvl5pPr marL="1828754" algn="l" rtl="0" eaLnBrk="0" fontAlgn="base" hangingPunct="0">
      <a:spcBef>
        <a:spcPct val="30000"/>
      </a:spcBef>
      <a:spcAft>
        <a:spcPct val="0"/>
      </a:spcAft>
      <a:defRPr sz="1200" kern="1200">
        <a:solidFill>
          <a:schemeClr val="tx1"/>
        </a:solidFill>
        <a:latin typeface="+mn-lt"/>
        <a:ea typeface="+mn-ea"/>
        <a:cs typeface="+mn-cs"/>
      </a:defRPr>
    </a:lvl5pPr>
    <a:lvl6pPr marL="2285943" algn="l" defTabSz="914378" rtl="0" eaLnBrk="1" latinLnBrk="0" hangingPunct="1">
      <a:defRPr sz="1200" kern="1200">
        <a:solidFill>
          <a:schemeClr val="tx1"/>
        </a:solidFill>
        <a:latin typeface="+mn-lt"/>
        <a:ea typeface="+mn-ea"/>
        <a:cs typeface="+mn-cs"/>
      </a:defRPr>
    </a:lvl6pPr>
    <a:lvl7pPr marL="2743132" algn="l" defTabSz="914378" rtl="0" eaLnBrk="1" latinLnBrk="0" hangingPunct="1">
      <a:defRPr sz="1200" kern="1200">
        <a:solidFill>
          <a:schemeClr val="tx1"/>
        </a:solidFill>
        <a:latin typeface="+mn-lt"/>
        <a:ea typeface="+mn-ea"/>
        <a:cs typeface="+mn-cs"/>
      </a:defRPr>
    </a:lvl7pPr>
    <a:lvl8pPr marL="3200320" algn="l" defTabSz="914378" rtl="0" eaLnBrk="1" latinLnBrk="0" hangingPunct="1">
      <a:defRPr sz="1200" kern="1200">
        <a:solidFill>
          <a:schemeClr val="tx1"/>
        </a:solidFill>
        <a:latin typeface="+mn-lt"/>
        <a:ea typeface="+mn-ea"/>
        <a:cs typeface="+mn-cs"/>
      </a:defRPr>
    </a:lvl8pPr>
    <a:lvl9pPr marL="3657509" algn="l" defTabSz="9143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1</a:t>
            </a:fld>
            <a:endParaRPr lang="en-US"/>
          </a:p>
        </p:txBody>
      </p:sp>
    </p:spTree>
    <p:extLst>
      <p:ext uri="{BB962C8B-B14F-4D97-AF65-F5344CB8AC3E}">
        <p14:creationId xmlns:p14="http://schemas.microsoft.com/office/powerpoint/2010/main" val="17825338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2</a:t>
            </a:fld>
            <a:endParaRPr lang="en-US"/>
          </a:p>
        </p:txBody>
      </p:sp>
    </p:spTree>
    <p:extLst>
      <p:ext uri="{BB962C8B-B14F-4D97-AF65-F5344CB8AC3E}">
        <p14:creationId xmlns:p14="http://schemas.microsoft.com/office/powerpoint/2010/main" val="28602292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3</a:t>
            </a:fld>
            <a:endParaRPr lang="en-US"/>
          </a:p>
        </p:txBody>
      </p:sp>
    </p:spTree>
    <p:extLst>
      <p:ext uri="{BB962C8B-B14F-4D97-AF65-F5344CB8AC3E}">
        <p14:creationId xmlns:p14="http://schemas.microsoft.com/office/powerpoint/2010/main" val="11700319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4</a:t>
            </a:fld>
            <a:endParaRPr lang="en-US"/>
          </a:p>
        </p:txBody>
      </p:sp>
    </p:spTree>
    <p:extLst>
      <p:ext uri="{BB962C8B-B14F-4D97-AF65-F5344CB8AC3E}">
        <p14:creationId xmlns:p14="http://schemas.microsoft.com/office/powerpoint/2010/main" val="8112687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5</a:t>
            </a:fld>
            <a:endParaRPr lang="en-US"/>
          </a:p>
        </p:txBody>
      </p:sp>
    </p:spTree>
    <p:extLst>
      <p:ext uri="{BB962C8B-B14F-4D97-AF65-F5344CB8AC3E}">
        <p14:creationId xmlns:p14="http://schemas.microsoft.com/office/powerpoint/2010/main" val="12704159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6</a:t>
            </a:fld>
            <a:endParaRPr lang="en-US"/>
          </a:p>
        </p:txBody>
      </p:sp>
    </p:spTree>
    <p:extLst>
      <p:ext uri="{BB962C8B-B14F-4D97-AF65-F5344CB8AC3E}">
        <p14:creationId xmlns:p14="http://schemas.microsoft.com/office/powerpoint/2010/main" val="29687580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7</a:t>
            </a:fld>
            <a:endParaRPr lang="en-US"/>
          </a:p>
        </p:txBody>
      </p:sp>
    </p:spTree>
    <p:extLst>
      <p:ext uri="{BB962C8B-B14F-4D97-AF65-F5344CB8AC3E}">
        <p14:creationId xmlns:p14="http://schemas.microsoft.com/office/powerpoint/2010/main" val="24409460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7"/>
            <a:ext cx="7772400" cy="1102519"/>
          </a:xfrm>
          <a:prstGeom prst="rect">
            <a:avLst/>
          </a:prstGeom>
        </p:spPr>
        <p:txBody>
          <a:bodyPr lIns="91438" tIns="45719" rIns="91438" bIns="45719"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lIns="91438" tIns="45719" rIns="91438" bIns="45719"/>
          <a:lstStyle>
            <a:lvl1pPr marL="0" indent="0" algn="ctr">
              <a:buFont typeface="Wingdings" pitchFamily="2" charset="2"/>
              <a:buNone/>
              <a:defRPr sz="2800">
                <a:solidFill>
                  <a:srgbClr val="C00000"/>
                </a:solidFill>
                <a:ea typeface="华文中宋"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headEnd/>
            <a:tailEnd/>
          </a:ln>
          <a:effectLst/>
        </p:spPr>
        <p:txBody>
          <a:bodyPr lIns="91438" tIns="45719" rIns="91438" bIns="45719"/>
          <a:lstStyle/>
          <a:p>
            <a:endParaRPr lang="zh-CN" altLang="en-US"/>
          </a:p>
        </p:txBody>
      </p:sp>
      <p:pic>
        <p:nvPicPr>
          <p:cNvPr id="5125" name="Picture 5"/>
          <p:cNvPicPr>
            <a:picLocks noChangeAspect="1" noChangeArrowheads="1"/>
          </p:cNvPicPr>
          <p:nvPr/>
        </p:nvPicPr>
        <p:blipFill>
          <a:blip r:embed="rId2" cstate="print"/>
          <a:srcRect/>
          <a:stretch>
            <a:fillRect/>
          </a:stretch>
        </p:blipFill>
        <p:spPr bwMode="auto">
          <a:xfrm>
            <a:off x="6948488" y="188121"/>
            <a:ext cx="1828800" cy="385763"/>
          </a:xfrm>
          <a:prstGeom prst="rect">
            <a:avLst/>
          </a:prstGeom>
          <a:noFill/>
          <a:ln w="9525">
            <a:noFill/>
            <a:miter lim="800000"/>
            <a:headEnd/>
            <a:tailEnd/>
          </a:ln>
          <a:effec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6" y="681040"/>
            <a:ext cx="8642350" cy="3913585"/>
          </a:xfrm>
          <a:prstGeom prst="rect">
            <a:avLst/>
          </a:prstGeom>
        </p:spPr>
        <p:txBody>
          <a:bodyPr lIns="91438" tIns="45719" rIns="91438" bIns="45719"/>
          <a:lstStyle>
            <a:lvl1pPr marL="263519" indent="-263519">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marL="803255" indent="-263519">
              <a:spcBef>
                <a:spcPts val="600"/>
              </a:spcBef>
              <a:buFont typeface="Arial" pitchFamily="34" charset="0"/>
              <a:buChar char="•"/>
              <a:defRPr sz="1600"/>
            </a:lvl3pPr>
            <a:lvl4pPr>
              <a:spcBef>
                <a:spcPts val="1200"/>
              </a:spcBef>
              <a:buFontTx/>
              <a:buBlip>
                <a:blip r:embed="rId2"/>
              </a:buBlip>
              <a:defRPr/>
            </a:lvl4pPr>
            <a:lvl5pPr>
              <a:spcBef>
                <a:spcPts val="1200"/>
              </a:spcBef>
              <a:defRPr/>
            </a:lvl5pPr>
          </a:lstStyle>
          <a:p>
            <a:pPr lvl="0"/>
            <a:r>
              <a:rPr lang="zh-CN" altLang="en-US"/>
              <a:t>单击此处编辑母版文本样式</a:t>
            </a:r>
          </a:p>
          <a:p>
            <a:pPr lvl="1"/>
            <a:r>
              <a:rPr lang="zh-CN" altLang="en-US"/>
              <a:t>第二级</a:t>
            </a:r>
          </a:p>
          <a:p>
            <a:pPr lvl="2"/>
            <a:r>
              <a:rPr lang="zh-CN" altLang="en-US"/>
              <a:t>第三级</a:t>
            </a:r>
          </a:p>
        </p:txBody>
      </p:sp>
      <p:sp>
        <p:nvSpPr>
          <p:cNvPr id="4" name="灯片编号占位符 3"/>
          <p:cNvSpPr>
            <a:spLocks noGrp="1"/>
          </p:cNvSpPr>
          <p:nvPr>
            <p:ph type="sldNum" sz="quarter" idx="10"/>
          </p:nvPr>
        </p:nvSpPr>
        <p:spPr>
          <a:xfrm>
            <a:off x="7756525" y="4833939"/>
            <a:ext cx="1223963" cy="161925"/>
          </a:xfrm>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9" y="681040"/>
            <a:ext cx="4244975" cy="3913585"/>
          </a:xfrm>
          <a:prstGeom prst="rect">
            <a:avLst/>
          </a:prstGeom>
        </p:spPr>
        <p:txBody>
          <a:bodyPr lIns="91438" tIns="45719" rIns="91438" bIns="45719"/>
          <a:lstStyle>
            <a:lvl1pPr marL="271457" indent="-271457">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4" y="681040"/>
            <a:ext cx="4244975" cy="3913585"/>
          </a:xfrm>
          <a:prstGeom prst="rect">
            <a:avLst/>
          </a:prstGeom>
        </p:spPr>
        <p:txBody>
          <a:bodyPr lIns="91438" tIns="45719" rIns="91438" bIns="45719"/>
          <a:lstStyle>
            <a:lvl1pPr marL="271457" indent="-271457" algn="l" rtl="0" eaLnBrk="1" fontAlgn="base" hangingPunct="1">
              <a:lnSpc>
                <a:spcPct val="120000"/>
              </a:lnSpc>
              <a:spcBef>
                <a:spcPts val="600"/>
              </a:spcBef>
              <a:spcAft>
                <a:spcPct val="0"/>
              </a:spcAft>
              <a:buClr>
                <a:srgbClr val="FF6600"/>
              </a:buClr>
              <a:buFont typeface="Wingdings" pitchFamily="2" charset="2"/>
              <a:buChar char="n"/>
              <a:defRPr lang="zh-CN" altLang="en-US" sz="2000" dirty="0" smtClean="0">
                <a:solidFill>
                  <a:schemeClr val="tx1"/>
                </a:solidFill>
                <a:latin typeface="+mn-lt"/>
                <a:ea typeface="+mn-ea"/>
                <a:cs typeface="+mn-cs"/>
              </a:defRPr>
            </a:lvl1pPr>
            <a:lvl2pPr marL="542912" indent="-271457" algn="l" rtl="0" eaLnBrk="1" fontAlgn="base" hangingPunct="1">
              <a:lnSpc>
                <a:spcPct val="120000"/>
              </a:lnSpc>
              <a:spcBef>
                <a:spcPts val="600"/>
              </a:spcBef>
              <a:spcAft>
                <a:spcPct val="0"/>
              </a:spcAft>
              <a:buClrTx/>
              <a:buFont typeface="Arial"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7020273" y="2931792"/>
            <a:ext cx="2125612" cy="2157704"/>
          </a:xfrm>
          <a:prstGeom prst="rect">
            <a:avLst/>
          </a:prstGeom>
          <a:noFill/>
        </p:spPr>
      </p:pic>
      <p:sp>
        <p:nvSpPr>
          <p:cNvPr id="8" name="矩形 7"/>
          <p:cNvSpPr/>
          <p:nvPr userDrawn="1"/>
        </p:nvSpPr>
        <p:spPr bwMode="auto">
          <a:xfrm>
            <a:off x="107505" y="4731990"/>
            <a:ext cx="6336704" cy="378042"/>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lvl="0" indent="-292093" algn="ctr" fontAlgn="base">
              <a:spcBef>
                <a:spcPts val="0"/>
              </a:spcBef>
              <a:spcAft>
                <a:spcPts val="300"/>
              </a:spcAft>
              <a:buClr>
                <a:srgbClr val="000066"/>
              </a:buClr>
              <a:buSzPct val="70000"/>
            </a:pPr>
            <a:endParaRPr lang="zh-CN" altLang="en-US" b="1" dirty="0">
              <a:solidFill>
                <a:schemeClr val="tx1"/>
              </a:solidFill>
              <a:latin typeface="微软雅黑" pitchFamily="34" charset="-122"/>
              <a:ea typeface="微软雅黑" pitchFamily="34" charset="-122"/>
              <a:sym typeface="微软雅黑" pitchFamily="34" charset="-122"/>
            </a:endParaRPr>
          </a:p>
        </p:txBody>
      </p:sp>
      <p:sp>
        <p:nvSpPr>
          <p:cNvPr id="9" name="流程图: 手动输入 8"/>
          <p:cNvSpPr/>
          <p:nvPr userDrawn="1"/>
        </p:nvSpPr>
        <p:spPr bwMode="auto">
          <a:xfrm rot="16200000">
            <a:off x="7911371" y="3984908"/>
            <a:ext cx="378042"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9"/>
            <a:ext cx="8856984" cy="519113"/>
          </a:xfrm>
          <a:prstGeom prst="rect">
            <a:avLst/>
          </a:prstGeom>
        </p:spPr>
        <p:txBody>
          <a:bodyPr lIns="91438" tIns="45719" rIns="91438" bIns="45719"/>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107504"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5"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defTabSz="914378"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5" name="TextBox 14"/>
          <p:cNvSpPr txBox="1"/>
          <p:nvPr userDrawn="1"/>
        </p:nvSpPr>
        <p:spPr>
          <a:xfrm>
            <a:off x="179512" y="4731991"/>
            <a:ext cx="4427984" cy="369332"/>
          </a:xfrm>
          <a:prstGeom prst="rect">
            <a:avLst/>
          </a:prstGeom>
          <a:noFill/>
        </p:spPr>
        <p:txBody>
          <a:bodyPr wrap="square" lIns="91438" tIns="45719" rIns="91438" bIns="45719" rtlCol="0">
            <a:spAutoFit/>
          </a:bodyPr>
          <a:lstStyle/>
          <a:p>
            <a:r>
              <a:rPr lang="zh-CN" altLang="en-US" sz="1800" b="1" dirty="0">
                <a:solidFill>
                  <a:srgbClr val="D65700"/>
                </a:solidFill>
                <a:latin typeface="微软雅黑" pitchFamily="34" charset="-122"/>
                <a:ea typeface="微软雅黑" pitchFamily="34" charset="-122"/>
              </a:rPr>
              <a:t>做世界级综合信息服务提供商</a:t>
            </a:r>
          </a:p>
        </p:txBody>
      </p:sp>
      <p:pic>
        <p:nvPicPr>
          <p:cNvPr id="16" name="Picture 1" descr="C:\Users\x230\AppData\Roaming\Tencent\Users\741791342\QQ\WinTemp\RichOle\`YO$M0EY$(125B50{`Y4ZIY.jpg"/>
          <p:cNvPicPr>
            <a:picLocks noChangeAspect="1" noChangeArrowheads="1"/>
          </p:cNvPicPr>
          <p:nvPr userDrawn="1"/>
        </p:nvPicPr>
        <p:blipFill>
          <a:blip r:embed="rId3" cstate="print">
            <a:clrChange>
              <a:clrFrom>
                <a:srgbClr val="19265B"/>
              </a:clrFrom>
              <a:clrTo>
                <a:srgbClr val="19265B">
                  <a:alpha val="0"/>
                </a:srgbClr>
              </a:clrTo>
            </a:clrChange>
          </a:blip>
          <a:srcRect/>
          <a:stretch>
            <a:fillRect/>
          </a:stretch>
        </p:blipFill>
        <p:spPr bwMode="auto">
          <a:xfrm>
            <a:off x="7596336" y="4731991"/>
            <a:ext cx="1224136" cy="360812"/>
          </a:xfrm>
          <a:prstGeom prst="rect">
            <a:avLst/>
          </a:prstGeom>
          <a:noFill/>
        </p:spPr>
      </p:pic>
      <p:sp>
        <p:nvSpPr>
          <p:cNvPr id="17" name="流程图: 手动输入 16"/>
          <p:cNvSpPr/>
          <p:nvPr userDrawn="1"/>
        </p:nvSpPr>
        <p:spPr bwMode="auto">
          <a:xfrm rot="5400000">
            <a:off x="6327195" y="3984908"/>
            <a:ext cx="378042"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2" name="Rectangle 6"/>
          <p:cNvSpPr>
            <a:spLocks noGrp="1" noChangeArrowheads="1"/>
          </p:cNvSpPr>
          <p:nvPr>
            <p:ph type="sldNum" sz="quarter" idx="10"/>
          </p:nvPr>
        </p:nvSpPr>
        <p:spPr>
          <a:xfrm>
            <a:off x="4500167" y="4858097"/>
            <a:ext cx="1223963" cy="161925"/>
          </a:xfrm>
          <a:ln/>
        </p:spPr>
        <p:txBody>
          <a:bodyP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a:defRPr/>
            </a:pPr>
            <a:r>
              <a:rPr lang="en-US" altLang="zh-CN" dirty="0"/>
              <a:t>&lt;</a:t>
            </a:r>
            <a:fld id="{F8121519-15E4-4D74-9277-D34AB4062FE8}" type="slidenum">
              <a:rPr lang="en-US" altLang="zh-CN" smtClean="0"/>
              <a:pPr>
                <a:defRPr/>
              </a:pPr>
              <a:t>‹#›</a:t>
            </a:fld>
            <a:r>
              <a:rPr lang="en-US" altLang="zh-CN" dirty="0"/>
              <a:t>&gt;</a:t>
            </a:r>
            <a:endParaRPr lang="zh-CN" altLang="en-US" dirty="0"/>
          </a:p>
        </p:txBody>
      </p:sp>
      <p:sp>
        <p:nvSpPr>
          <p:cNvPr id="18" name="内容占位符 2"/>
          <p:cNvSpPr>
            <a:spLocks noGrp="1"/>
          </p:cNvSpPr>
          <p:nvPr>
            <p:ph idx="11"/>
          </p:nvPr>
        </p:nvSpPr>
        <p:spPr>
          <a:xfrm>
            <a:off x="4644008"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673870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电信创新中心-标准与仿真团队">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6660231" y="3151591"/>
            <a:ext cx="2485653" cy="1937903"/>
          </a:xfrm>
          <a:prstGeom prst="rect">
            <a:avLst/>
          </a:prstGeom>
          <a:noFill/>
        </p:spPr>
      </p:pic>
      <p:sp>
        <p:nvSpPr>
          <p:cNvPr id="8" name="矩形 7"/>
          <p:cNvSpPr/>
          <p:nvPr userDrawn="1"/>
        </p:nvSpPr>
        <p:spPr bwMode="auto">
          <a:xfrm>
            <a:off x="107504" y="4785996"/>
            <a:ext cx="6336704" cy="324036"/>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8"/>
            <a:ext cx="8856984" cy="519113"/>
          </a:xfrm>
          <a:prstGeom prst="rect">
            <a:avLst/>
          </a:prstGeom>
        </p:spPr>
        <p:txBody>
          <a:bodyPr/>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251520" y="843558"/>
            <a:ext cx="8642350" cy="3672408"/>
          </a:xfrm>
          <a:prstGeom prst="rect">
            <a:avLst/>
          </a:prstGeom>
        </p:spPr>
        <p:txBody>
          <a:bodyPr/>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4"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7" name="流程图: 手动输入 16"/>
          <p:cNvSpPr/>
          <p:nvPr userDrawn="1"/>
        </p:nvSpPr>
        <p:spPr bwMode="auto">
          <a:xfrm rot="5400000">
            <a:off x="6354198" y="4011910"/>
            <a:ext cx="324036"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2" name="流程图: 手动输入 31"/>
          <p:cNvSpPr/>
          <p:nvPr userDrawn="1"/>
        </p:nvSpPr>
        <p:spPr bwMode="auto">
          <a:xfrm rot="16200000">
            <a:off x="7938374" y="4011910"/>
            <a:ext cx="324036"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3" name="TextBox 32"/>
          <p:cNvSpPr txBox="1"/>
          <p:nvPr userDrawn="1"/>
        </p:nvSpPr>
        <p:spPr>
          <a:xfrm>
            <a:off x="7812360" y="4774890"/>
            <a:ext cx="1224136" cy="415498"/>
          </a:xfrm>
          <a:prstGeom prst="rect">
            <a:avLst/>
          </a:prstGeom>
          <a:noFill/>
        </p:spPr>
        <p:txBody>
          <a:bodyPr wrap="square" rtlCol="0">
            <a:spAutoFit/>
          </a:bodyPr>
          <a:lstStyle/>
          <a:p>
            <a:r>
              <a:rPr lang="en-US" altLang="zh-CN" sz="1050" b="1" dirty="0">
                <a:solidFill>
                  <a:schemeClr val="bg1"/>
                </a:solidFill>
              </a:rPr>
              <a:t>CHINA TELECOME</a:t>
            </a:r>
            <a:endParaRPr lang="zh-CN" altLang="en-US" sz="1050" b="1" dirty="0">
              <a:solidFill>
                <a:schemeClr val="bg1"/>
              </a:solidFill>
            </a:endParaRPr>
          </a:p>
        </p:txBody>
      </p:sp>
      <p:sp>
        <p:nvSpPr>
          <p:cNvPr id="34" name="TextBox 33"/>
          <p:cNvSpPr txBox="1"/>
          <p:nvPr userDrawn="1"/>
        </p:nvSpPr>
        <p:spPr>
          <a:xfrm>
            <a:off x="7308304" y="4948015"/>
            <a:ext cx="1872208" cy="200055"/>
          </a:xfrm>
          <a:prstGeom prst="rect">
            <a:avLst/>
          </a:prstGeom>
          <a:noFill/>
        </p:spPr>
        <p:txBody>
          <a:bodyPr wrap="square" rtlCol="0">
            <a:spAutoFit/>
          </a:bodyPr>
          <a:lstStyle/>
          <a:p>
            <a:r>
              <a:rPr lang="en-US" altLang="zh-CN" sz="700" b="1" i="1" spc="300" dirty="0">
                <a:solidFill>
                  <a:schemeClr val="bg1"/>
                </a:solidFill>
              </a:rPr>
              <a:t>Connecting</a:t>
            </a:r>
            <a:r>
              <a:rPr lang="en-US" altLang="zh-CN" sz="700" b="1" i="1" spc="300" baseline="0" dirty="0">
                <a:solidFill>
                  <a:schemeClr val="bg1"/>
                </a:solidFill>
              </a:rPr>
              <a:t> the World</a:t>
            </a:r>
            <a:endParaRPr lang="zh-CN" altLang="en-US" sz="700" b="1" i="1" spc="300" dirty="0">
              <a:solidFill>
                <a:schemeClr val="bg1"/>
              </a:solidFill>
            </a:endParaRPr>
          </a:p>
        </p:txBody>
      </p:sp>
      <p:pic>
        <p:nvPicPr>
          <p:cNvPr id="35" name="Picture 1" descr="C:\Users\x230\AppData\Roaming\Tencent\Users\741791342\QQ\WinTemp\RichOle\@07Q1Y3SR1WA__4~9OITESM.jpg"/>
          <p:cNvPicPr>
            <a:picLocks noChangeAspect="1" noChangeArrowheads="1"/>
          </p:cNvPicPr>
          <p:nvPr userDrawn="1"/>
        </p:nvPicPr>
        <p:blipFill>
          <a:blip r:embed="rId3" cstate="print">
            <a:clrChange>
              <a:clrFrom>
                <a:srgbClr val="0C2172"/>
              </a:clrFrom>
              <a:clrTo>
                <a:srgbClr val="0C2172">
                  <a:alpha val="0"/>
                </a:srgbClr>
              </a:clrTo>
            </a:clrChange>
          </a:blip>
          <a:srcRect/>
          <a:stretch>
            <a:fillRect/>
          </a:stretch>
        </p:blipFill>
        <p:spPr bwMode="auto">
          <a:xfrm>
            <a:off x="7596337" y="4765978"/>
            <a:ext cx="228529" cy="182036"/>
          </a:xfrm>
          <a:prstGeom prst="rect">
            <a:avLst/>
          </a:prstGeom>
          <a:noFill/>
        </p:spPr>
      </p:pic>
      <p:cxnSp>
        <p:nvCxnSpPr>
          <p:cNvPr id="36" name="直接连接符 35"/>
          <p:cNvCxnSpPr/>
          <p:nvPr userDrawn="1"/>
        </p:nvCxnSpPr>
        <p:spPr>
          <a:xfrm>
            <a:off x="7452320" y="4948014"/>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79512" y="4819500"/>
            <a:ext cx="6192688" cy="584775"/>
          </a:xfrm>
          <a:prstGeom prst="rect">
            <a:avLst/>
          </a:prstGeom>
          <a:noFill/>
        </p:spPr>
        <p:txBody>
          <a:bodyPr wrap="square" rtlCol="0">
            <a:spAutoFit/>
          </a:bodyPr>
          <a:lstStyle/>
          <a:p>
            <a:r>
              <a:rPr lang="en-US" altLang="zh-CN" sz="1600" b="1" kern="1200" dirty="0">
                <a:solidFill>
                  <a:srgbClr val="D65700"/>
                </a:solidFill>
                <a:latin typeface="+mn-lt"/>
                <a:ea typeface="微软雅黑" pitchFamily="34" charset="-122"/>
                <a:cs typeface="+mn-cs"/>
              </a:rPr>
              <a:t>Becoming a World-class Integrated Information Service Provider</a:t>
            </a:r>
            <a:endParaRPr lang="zh-CN" altLang="en-US" sz="1600" b="1" dirty="0">
              <a:solidFill>
                <a:srgbClr val="D65700"/>
              </a:solidFill>
              <a:latin typeface="+mn-lt"/>
              <a:ea typeface="微软雅黑" pitchFamily="34" charset="-122"/>
            </a:endParaRPr>
          </a:p>
        </p:txBody>
      </p:sp>
      <p:sp>
        <p:nvSpPr>
          <p:cNvPr id="18" name="Rectangle 6"/>
          <p:cNvSpPr txBox="1">
            <a:spLocks noChangeArrowheads="1"/>
          </p:cNvSpPr>
          <p:nvPr userDrawn="1"/>
        </p:nvSpPr>
        <p:spPr>
          <a:xfrm>
            <a:off x="5724302" y="4860000"/>
            <a:ext cx="1223963" cy="216024"/>
          </a:xfrm>
          <a:prstGeom prst="rect">
            <a:avLst/>
          </a:prstGeom>
          <a:ln/>
        </p:spPr>
        <p:txBody>
          <a:bodyPr vert="horz" lIns="91440" tIns="45720" rIns="91440" bIns="45720" rtlCol="0" anchor="ct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&lt;</a:t>
            </a:r>
            <a:fld id="{F8121519-15E4-4D74-9277-D34AB4062FE8}" type="slidenum">
              <a:rPr kumimoji="0" lang="en-US" altLang="zh-CN" sz="1400" b="1" i="0" u="none" strike="noStrike" kern="1200" cap="none" spc="0" normalizeH="0" baseline="0" noProof="0" smtClean="0">
                <a:ln>
                  <a:noFill/>
                </a:ln>
                <a:solidFill>
                  <a:srgbClr val="D65700"/>
                </a:solidFill>
                <a:effectLst/>
                <a:uLnTx/>
                <a:uFillTx/>
                <a:latin typeface="微软雅黑" pitchFamily="34" charset="-122"/>
                <a:ea typeface="微软雅黑" pitchFamily="34"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&gt;</a:t>
            </a:r>
            <a:endParaRPr kumimoji="0" lang="zh-CN" altLang="en-US"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1" name="Line 5"/>
          <p:cNvSpPr>
            <a:spLocks noChangeShapeType="1"/>
          </p:cNvSpPr>
          <p:nvPr/>
        </p:nvSpPr>
        <p:spPr bwMode="auto">
          <a:xfrm>
            <a:off x="0" y="573881"/>
            <a:ext cx="9144000" cy="0"/>
          </a:xfrm>
          <a:prstGeom prst="line">
            <a:avLst/>
          </a:prstGeom>
          <a:noFill/>
          <a:ln w="57150" cmpd="thinThick">
            <a:solidFill>
              <a:srgbClr val="0070C0"/>
            </a:solidFill>
            <a:round/>
            <a:headEnd/>
            <a:tailEnd/>
          </a:ln>
          <a:effectLst/>
        </p:spPr>
        <p:txBody>
          <a:bodyPr lIns="91438" tIns="45719" rIns="91438" bIns="45719"/>
          <a:lstStyle/>
          <a:p>
            <a:endParaRPr lang="zh-CN" altLang="en-US"/>
          </a:p>
        </p:txBody>
      </p:sp>
      <p:sp>
        <p:nvSpPr>
          <p:cNvPr id="4102" name="Rectangle 6"/>
          <p:cNvSpPr>
            <a:spLocks noGrp="1" noChangeArrowheads="1"/>
          </p:cNvSpPr>
          <p:nvPr>
            <p:ph type="sldNum" sz="quarter" idx="4"/>
          </p:nvPr>
        </p:nvSpPr>
        <p:spPr bwMode="auto">
          <a:xfrm>
            <a:off x="4054479" y="4818461"/>
            <a:ext cx="1223963" cy="161925"/>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defTabSz="449252">
              <a:spcBef>
                <a:spcPct val="0"/>
              </a:spcBef>
              <a:buClrTx/>
              <a:buFontTx/>
              <a:buNone/>
              <a:defRPr sz="1400" b="0">
                <a:solidFill>
                  <a:srgbClr val="FF3300"/>
                </a:solidFill>
                <a:latin typeface="+mn-lt"/>
                <a:ea typeface="宋体" pitchFamily="2" charset="-122"/>
              </a:defRPr>
            </a:lvl1pPr>
          </a:lstStyle>
          <a:p>
            <a:pPr>
              <a:defRPr/>
            </a:pPr>
            <a:fld id="{60E1D707-743A-4DE1-9ADF-A19E5F8506DA}" type="slidenum">
              <a:rPr lang="en-US" smtClean="0"/>
              <a:pPr>
                <a:defRPr/>
              </a:pPr>
              <a:t>‹#›</a:t>
            </a:fld>
            <a:endParaRPr lang="en-US" dirty="0"/>
          </a:p>
        </p:txBody>
      </p:sp>
      <p:pic>
        <p:nvPicPr>
          <p:cNvPr id="4103" name="Picture 7"/>
          <p:cNvPicPr>
            <a:picLocks noChangeAspect="1" noChangeArrowheads="1"/>
          </p:cNvPicPr>
          <p:nvPr/>
        </p:nvPicPr>
        <p:blipFill>
          <a:blip r:embed="rId7" cstate="print"/>
          <a:srcRect/>
          <a:stretch>
            <a:fillRect/>
          </a:stretch>
        </p:blipFill>
        <p:spPr bwMode="auto">
          <a:xfrm>
            <a:off x="7632704" y="141687"/>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a:spcBef>
                <a:spcPct val="0"/>
              </a:spcBef>
              <a:buClrTx/>
              <a:buFontTx/>
              <a:buNone/>
              <a:defRPr sz="1400">
                <a:solidFill>
                  <a:schemeClr val="bg1"/>
                </a:solidFill>
                <a:latin typeface="+mn-lt"/>
                <a:ea typeface="宋体"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85" r:id="rId4"/>
    <p:sldLayoutId id="2147483699" r:id="rId5"/>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p:titleStyle>
    <p:bodyStyle>
      <a:lvl1pPr marL="342892" indent="-342892" algn="l" rtl="0" eaLnBrk="1" fontAlgn="base" hangingPunct="1">
        <a:lnSpc>
          <a:spcPct val="120000"/>
        </a:lnSpc>
        <a:spcBef>
          <a:spcPct val="20000"/>
        </a:spcBef>
        <a:spcAft>
          <a:spcPct val="0"/>
        </a:spcAft>
        <a:buClr>
          <a:srgbClr val="3333FF"/>
        </a:buClr>
        <a:buFont typeface="Wingdings" pitchFamily="2" charset="2"/>
        <a:buChar char="Ø"/>
        <a:defRPr sz="3200">
          <a:solidFill>
            <a:schemeClr val="tx1"/>
          </a:solidFill>
          <a:latin typeface="+mn-lt"/>
          <a:ea typeface="+mn-ea"/>
          <a:cs typeface="+mn-cs"/>
        </a:defRPr>
      </a:lvl1pPr>
      <a:lvl2pPr marL="742931" indent="-285743" algn="l" rtl="0" eaLnBrk="1" fontAlgn="base" hangingPunct="1">
        <a:lnSpc>
          <a:spcPct val="120000"/>
        </a:lnSpc>
        <a:spcBef>
          <a:spcPct val="20000"/>
        </a:spcBef>
        <a:spcAft>
          <a:spcPct val="0"/>
        </a:spcAft>
        <a:buClr>
          <a:srgbClr val="FF0000"/>
        </a:buClr>
        <a:buFont typeface="Wingdings" pitchFamily="2" charset="2"/>
        <a:buChar char="l"/>
        <a:defRPr sz="2800">
          <a:solidFill>
            <a:schemeClr val="tx1"/>
          </a:solidFill>
          <a:latin typeface="+mn-lt"/>
          <a:ea typeface="+mn-ea"/>
        </a:defRPr>
      </a:lvl2pPr>
      <a:lvl3pPr marL="1142972" indent="-228594" algn="l" rtl="0" eaLnBrk="1" fontAlgn="base" hangingPunct="1">
        <a:lnSpc>
          <a:spcPct val="120000"/>
        </a:lnSpc>
        <a:spcBef>
          <a:spcPct val="20000"/>
        </a:spcBef>
        <a:spcAft>
          <a:spcPct val="0"/>
        </a:spcAft>
        <a:buClr>
          <a:srgbClr val="339933"/>
        </a:buClr>
        <a:buFont typeface="Wingdings" pitchFamily="2" charset="2"/>
        <a:buChar char="ü"/>
        <a:defRPr sz="2400">
          <a:solidFill>
            <a:schemeClr val="tx1"/>
          </a:solidFill>
          <a:latin typeface="+mn-lt"/>
          <a:ea typeface="+mn-ea"/>
        </a:defRPr>
      </a:lvl3pPr>
      <a:lvl4pPr marL="1600160" indent="-228594"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348" indent="-228594"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417600" y="280802"/>
            <a:ext cx="8308800" cy="309600"/>
          </a:xfrm>
          <a:prstGeom prst="rect">
            <a:avLst/>
          </a:prstGeom>
        </p:spPr>
        <p:txBody>
          <a:bodyPr vert="horz" lIns="0" tIns="0" rIns="0" bIns="0" rtlCol="0" anchor="t" anchorCtr="0">
            <a:noAutofit/>
          </a:bodyPr>
          <a:lstStyle/>
          <a:p>
            <a:r>
              <a:rPr lang="en-US" noProof="0" dirty="0"/>
              <a:t>Click</a:t>
            </a:r>
            <a:r>
              <a:rPr lang="en-US" dirty="0"/>
              <a:t> to edit Master title slide</a:t>
            </a:r>
          </a:p>
        </p:txBody>
      </p:sp>
      <p:sp>
        <p:nvSpPr>
          <p:cNvPr id="19" name="TextBox 18"/>
          <p:cNvSpPr txBox="1"/>
          <p:nvPr userDrawn="1"/>
        </p:nvSpPr>
        <p:spPr>
          <a:xfrm>
            <a:off x="755776" y="4815162"/>
            <a:ext cx="1800000" cy="123876"/>
          </a:xfrm>
          <a:prstGeom prst="rect">
            <a:avLst/>
          </a:prstGeom>
          <a:noFill/>
        </p:spPr>
        <p:txBody>
          <a:bodyPr wrap="square" lIns="0" tIns="0" rIns="0" bIns="0" anchor="b">
            <a:spAutoFit/>
          </a:bodyPr>
          <a:lstStyle/>
          <a:p>
            <a:pPr fontAlgn="auto">
              <a:spcBef>
                <a:spcPts val="0"/>
              </a:spcBef>
              <a:spcAft>
                <a:spcPts val="0"/>
              </a:spcAft>
            </a:pPr>
            <a:r>
              <a:rPr lang="en-US" sz="800" dirty="0">
                <a:solidFill>
                  <a:srgbClr val="001135"/>
                </a:solidFill>
                <a:latin typeface="Nokia Pure Text Light" panose="020B0304040602060303" pitchFamily="34" charset="0"/>
                <a:ea typeface="Nokia Pure Text Light" panose="020B0304040602060303" pitchFamily="34" charset="0"/>
                <a:cs typeface="Nokia Pure Text Light" panose="020B0304040602060303" pitchFamily="34" charset="0"/>
              </a:rPr>
              <a:t>© 2018 Nokia</a:t>
            </a:r>
          </a:p>
        </p:txBody>
      </p:sp>
      <p:sp>
        <p:nvSpPr>
          <p:cNvPr id="21" name="Slide Number Placeholder 5"/>
          <p:cNvSpPr txBox="1">
            <a:spLocks/>
          </p:cNvSpPr>
          <p:nvPr userDrawn="1"/>
        </p:nvSpPr>
        <p:spPr>
          <a:xfrm>
            <a:off x="419103" y="4815325"/>
            <a:ext cx="252000" cy="123876"/>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71245D3D-131A-47D1-B100-B33219007AD2}" type="slidenum">
              <a:rPr lang="en-US" sz="800" smtClean="0">
                <a:solidFill>
                  <a:srgbClr val="001135"/>
                </a:solidFill>
                <a:ea typeface="Nokia Pure Text Light" panose="020B0304040602060303" pitchFamily="34" charset="0"/>
                <a:cs typeface="Nokia Pure Text Light" panose="020B0304040602060303" pitchFamily="34" charset="0"/>
              </a:rPr>
              <a:pPr fontAlgn="auto">
                <a:spcBef>
                  <a:spcPts val="0"/>
                </a:spcBef>
                <a:spcAft>
                  <a:spcPts val="0"/>
                </a:spcAft>
                <a:defRPr/>
              </a:pPr>
              <a:t>‹#›</a:t>
            </a:fld>
            <a:endParaRPr lang="en-US" dirty="0">
              <a:solidFill>
                <a:srgbClr val="001135"/>
              </a:solidFill>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fontAlgn="auto">
              <a:spcBef>
                <a:spcPts val="0"/>
              </a:spcBef>
              <a:spcAft>
                <a:spcPts val="0"/>
              </a:spcAft>
            </a:pPr>
            <a:endParaRPr lang="en-US" dirty="0">
              <a:solidFill>
                <a:srgbClr val="001135"/>
              </a:solidFill>
            </a:endParaRPr>
          </a:p>
        </p:txBody>
      </p:sp>
      <p:grpSp>
        <p:nvGrpSpPr>
          <p:cNvPr id="2" name="Gruppieren 8">
            <a:extLst>
              <a:ext uri="{FF2B5EF4-FFF2-40B4-BE49-F238E27FC236}">
                <a16:creationId xmlns:a16="http://schemas.microsoft.com/office/drawing/2014/main" id="{75E626D8-2123-46C2-96D3-42E300B759F1}"/>
              </a:ext>
            </a:extLst>
          </p:cNvPr>
          <p:cNvGrpSpPr/>
          <p:nvPr userDrawn="1"/>
        </p:nvGrpSpPr>
        <p:grpSpPr>
          <a:xfrm>
            <a:off x="-179387" y="-147638"/>
            <a:ext cx="9503900" cy="5464226"/>
            <a:chOff x="-179388" y="-147638"/>
            <a:chExt cx="9503900" cy="5464226"/>
          </a:xfrm>
        </p:grpSpPr>
        <p:sp>
          <p:nvSpPr>
            <p:cNvPr id="10" name="Line 9">
              <a:extLst>
                <a:ext uri="{FF2B5EF4-FFF2-40B4-BE49-F238E27FC236}">
                  <a16:creationId xmlns:a16="http://schemas.microsoft.com/office/drawing/2014/main" id="{63EF7259-2A6E-47F4-9715-664693E20E81}"/>
                </a:ext>
              </a:extLst>
            </p:cNvPr>
            <p:cNvSpPr>
              <a:spLocks noChangeShapeType="1"/>
            </p:cNvSpPr>
            <p:nvPr/>
          </p:nvSpPr>
          <p:spPr bwMode="auto">
            <a:xfrm flipV="1">
              <a:off x="-179388"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11" name="Line 12">
              <a:extLst>
                <a:ext uri="{FF2B5EF4-FFF2-40B4-BE49-F238E27FC236}">
                  <a16:creationId xmlns:a16="http://schemas.microsoft.com/office/drawing/2014/main" id="{1D8E364D-F5BC-4555-8591-0635AE39BF61}"/>
                </a:ext>
              </a:extLst>
            </p:cNvPr>
            <p:cNvSpPr>
              <a:spLocks noChangeShapeType="1"/>
            </p:cNvSpPr>
            <p:nvPr/>
          </p:nvSpPr>
          <p:spPr bwMode="auto">
            <a:xfrm flipV="1">
              <a:off x="-179388"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2" name="Line 9">
              <a:extLst>
                <a:ext uri="{FF2B5EF4-FFF2-40B4-BE49-F238E27FC236}">
                  <a16:creationId xmlns:a16="http://schemas.microsoft.com/office/drawing/2014/main" id="{9F6CEECC-3E35-46E0-9E65-FCA64664C5D3}"/>
                </a:ext>
              </a:extLst>
            </p:cNvPr>
            <p:cNvSpPr>
              <a:spLocks noChangeShapeType="1"/>
            </p:cNvSpPr>
            <p:nvPr/>
          </p:nvSpPr>
          <p:spPr bwMode="auto">
            <a:xfrm flipV="1">
              <a:off x="-179388"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3" name="Line 10">
              <a:extLst>
                <a:ext uri="{FF2B5EF4-FFF2-40B4-BE49-F238E27FC236}">
                  <a16:creationId xmlns:a16="http://schemas.microsoft.com/office/drawing/2014/main" id="{14A357EE-267E-40D6-A629-729DDE1F9FBD}"/>
                </a:ext>
              </a:extLst>
            </p:cNvPr>
            <p:cNvSpPr>
              <a:spLocks noChangeShapeType="1"/>
            </p:cNvSpPr>
            <p:nvPr/>
          </p:nvSpPr>
          <p:spPr bwMode="auto">
            <a:xfrm flipH="1">
              <a:off x="-179388"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4" name="Line 12">
              <a:extLst>
                <a:ext uri="{FF2B5EF4-FFF2-40B4-BE49-F238E27FC236}">
                  <a16:creationId xmlns:a16="http://schemas.microsoft.com/office/drawing/2014/main" id="{172C827D-FAC4-489A-AC92-BC41F3099887}"/>
                </a:ext>
              </a:extLst>
            </p:cNvPr>
            <p:cNvSpPr>
              <a:spLocks noChangeShapeType="1"/>
            </p:cNvSpPr>
            <p:nvPr/>
          </p:nvSpPr>
          <p:spPr bwMode="auto">
            <a:xfrm flipV="1">
              <a:off x="-179388"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5" name="Line 13">
              <a:extLst>
                <a:ext uri="{FF2B5EF4-FFF2-40B4-BE49-F238E27FC236}">
                  <a16:creationId xmlns:a16="http://schemas.microsoft.com/office/drawing/2014/main" id="{B5DD1171-DDCD-4F11-8236-99EDDF20F90B}"/>
                </a:ext>
              </a:extLst>
            </p:cNvPr>
            <p:cNvSpPr>
              <a:spLocks noChangeShapeType="1"/>
            </p:cNvSpPr>
            <p:nvPr/>
          </p:nvSpPr>
          <p:spPr bwMode="auto">
            <a:xfrm flipH="1" flipV="1">
              <a:off x="-179388"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6" name="Line 14">
              <a:extLst>
                <a:ext uri="{FF2B5EF4-FFF2-40B4-BE49-F238E27FC236}">
                  <a16:creationId xmlns:a16="http://schemas.microsoft.com/office/drawing/2014/main" id="{5CB81B44-1D25-419B-9E45-B2FE2FE467F9}"/>
                </a:ext>
              </a:extLst>
            </p:cNvPr>
            <p:cNvSpPr>
              <a:spLocks noChangeShapeType="1"/>
            </p:cNvSpPr>
            <p:nvPr/>
          </p:nvSpPr>
          <p:spPr bwMode="auto">
            <a:xfrm>
              <a:off x="-179388"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7" name="Line 15">
              <a:extLst>
                <a:ext uri="{FF2B5EF4-FFF2-40B4-BE49-F238E27FC236}">
                  <a16:creationId xmlns:a16="http://schemas.microsoft.com/office/drawing/2014/main" id="{77B8D310-F8E6-458A-9601-8C2B24808EA7}"/>
                </a:ext>
              </a:extLst>
            </p:cNvPr>
            <p:cNvSpPr>
              <a:spLocks noChangeShapeType="1"/>
            </p:cNvSpPr>
            <p:nvPr/>
          </p:nvSpPr>
          <p:spPr bwMode="auto">
            <a:xfrm flipH="1">
              <a:off x="417513"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8" name="Line 17">
              <a:extLst>
                <a:ext uri="{FF2B5EF4-FFF2-40B4-BE49-F238E27FC236}">
                  <a16:creationId xmlns:a16="http://schemas.microsoft.com/office/drawing/2014/main" id="{2F9E619D-1FFF-47B7-A2E4-25A7A6E16D4F}"/>
                </a:ext>
              </a:extLst>
            </p:cNvPr>
            <p:cNvSpPr>
              <a:spLocks noChangeShapeType="1"/>
            </p:cNvSpPr>
            <p:nvPr/>
          </p:nvSpPr>
          <p:spPr bwMode="auto">
            <a:xfrm>
              <a:off x="8656638"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0" name="Line 9">
              <a:extLst>
                <a:ext uri="{FF2B5EF4-FFF2-40B4-BE49-F238E27FC236}">
                  <a16:creationId xmlns:a16="http://schemas.microsoft.com/office/drawing/2014/main" id="{63CFE0CF-842C-4156-96A9-1955A42F362C}"/>
                </a:ext>
              </a:extLst>
            </p:cNvPr>
            <p:cNvSpPr>
              <a:spLocks noChangeShapeType="1"/>
            </p:cNvSpPr>
            <p:nvPr userDrawn="1"/>
          </p:nvSpPr>
          <p:spPr bwMode="auto">
            <a:xfrm flipV="1">
              <a:off x="9180512"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22" name="Line 12">
              <a:extLst>
                <a:ext uri="{FF2B5EF4-FFF2-40B4-BE49-F238E27FC236}">
                  <a16:creationId xmlns:a16="http://schemas.microsoft.com/office/drawing/2014/main" id="{09A43713-E8A6-4848-ABAC-E686CBEF90A8}"/>
                </a:ext>
              </a:extLst>
            </p:cNvPr>
            <p:cNvSpPr>
              <a:spLocks noChangeShapeType="1"/>
            </p:cNvSpPr>
            <p:nvPr userDrawn="1"/>
          </p:nvSpPr>
          <p:spPr bwMode="auto">
            <a:xfrm flipV="1">
              <a:off x="9180512"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4" name="Line 9">
              <a:extLst>
                <a:ext uri="{FF2B5EF4-FFF2-40B4-BE49-F238E27FC236}">
                  <a16:creationId xmlns:a16="http://schemas.microsoft.com/office/drawing/2014/main" id="{A23F96BE-AB65-49CE-B033-4C2B704D54F4}"/>
                </a:ext>
              </a:extLst>
            </p:cNvPr>
            <p:cNvSpPr>
              <a:spLocks noChangeShapeType="1"/>
            </p:cNvSpPr>
            <p:nvPr userDrawn="1"/>
          </p:nvSpPr>
          <p:spPr bwMode="auto">
            <a:xfrm flipV="1">
              <a:off x="9180512"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5" name="Line 10">
              <a:extLst>
                <a:ext uri="{FF2B5EF4-FFF2-40B4-BE49-F238E27FC236}">
                  <a16:creationId xmlns:a16="http://schemas.microsoft.com/office/drawing/2014/main" id="{49456F82-7FAD-4DA8-B4C4-BE676C68199F}"/>
                </a:ext>
              </a:extLst>
            </p:cNvPr>
            <p:cNvSpPr>
              <a:spLocks noChangeShapeType="1"/>
            </p:cNvSpPr>
            <p:nvPr userDrawn="1"/>
          </p:nvSpPr>
          <p:spPr bwMode="auto">
            <a:xfrm flipH="1">
              <a:off x="9180512"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6" name="Line 12">
              <a:extLst>
                <a:ext uri="{FF2B5EF4-FFF2-40B4-BE49-F238E27FC236}">
                  <a16:creationId xmlns:a16="http://schemas.microsoft.com/office/drawing/2014/main" id="{BEBED2BB-2938-410A-BCEA-9C530C4696CF}"/>
                </a:ext>
              </a:extLst>
            </p:cNvPr>
            <p:cNvSpPr>
              <a:spLocks noChangeShapeType="1"/>
            </p:cNvSpPr>
            <p:nvPr userDrawn="1"/>
          </p:nvSpPr>
          <p:spPr bwMode="auto">
            <a:xfrm flipV="1">
              <a:off x="9180512"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7" name="Line 13">
              <a:extLst>
                <a:ext uri="{FF2B5EF4-FFF2-40B4-BE49-F238E27FC236}">
                  <a16:creationId xmlns:a16="http://schemas.microsoft.com/office/drawing/2014/main" id="{B29057E5-40CF-4341-9ED6-795E8FCBED29}"/>
                </a:ext>
              </a:extLst>
            </p:cNvPr>
            <p:cNvSpPr>
              <a:spLocks noChangeShapeType="1"/>
            </p:cNvSpPr>
            <p:nvPr userDrawn="1"/>
          </p:nvSpPr>
          <p:spPr bwMode="auto">
            <a:xfrm flipH="1" flipV="1">
              <a:off x="9180512"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8" name="Line 14">
              <a:extLst>
                <a:ext uri="{FF2B5EF4-FFF2-40B4-BE49-F238E27FC236}">
                  <a16:creationId xmlns:a16="http://schemas.microsoft.com/office/drawing/2014/main" id="{9EAABA67-27A4-40A1-963F-298DCD2EAB3C}"/>
                </a:ext>
              </a:extLst>
            </p:cNvPr>
            <p:cNvSpPr>
              <a:spLocks noChangeShapeType="1"/>
            </p:cNvSpPr>
            <p:nvPr userDrawn="1"/>
          </p:nvSpPr>
          <p:spPr bwMode="auto">
            <a:xfrm>
              <a:off x="9180512"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9" name="Line 15">
              <a:extLst>
                <a:ext uri="{FF2B5EF4-FFF2-40B4-BE49-F238E27FC236}">
                  <a16:creationId xmlns:a16="http://schemas.microsoft.com/office/drawing/2014/main" id="{365D9848-FC41-4F8E-AE01-181684EE17C8}"/>
                </a:ext>
              </a:extLst>
            </p:cNvPr>
            <p:cNvSpPr>
              <a:spLocks noChangeShapeType="1"/>
            </p:cNvSpPr>
            <p:nvPr userDrawn="1"/>
          </p:nvSpPr>
          <p:spPr bwMode="auto">
            <a:xfrm flipH="1">
              <a:off x="417513"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30" name="Line 17">
              <a:extLst>
                <a:ext uri="{FF2B5EF4-FFF2-40B4-BE49-F238E27FC236}">
                  <a16:creationId xmlns:a16="http://schemas.microsoft.com/office/drawing/2014/main" id="{ECD0CD1B-0DE4-4BA2-9715-10D5F6FB1561}"/>
                </a:ext>
              </a:extLst>
            </p:cNvPr>
            <p:cNvSpPr>
              <a:spLocks noChangeShapeType="1"/>
            </p:cNvSpPr>
            <p:nvPr userDrawn="1"/>
          </p:nvSpPr>
          <p:spPr bwMode="auto">
            <a:xfrm>
              <a:off x="8656638"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grpSp>
      <p:sp>
        <p:nvSpPr>
          <p:cNvPr id="31" name="Freihandform: Form 30">
            <a:extLst>
              <a:ext uri="{FF2B5EF4-FFF2-40B4-BE49-F238E27FC236}">
                <a16:creationId xmlns:a16="http://schemas.microsoft.com/office/drawing/2014/main" id="{C9F7C012-EBCF-4BA4-9A27-93B7A3350C6A}"/>
              </a:ext>
            </a:extLst>
          </p:cNvPr>
          <p:cNvSpPr>
            <a:spLocks noChangeAspect="1"/>
          </p:cNvSpPr>
          <p:nvPr userDrawn="1"/>
        </p:nvSpPr>
        <p:spPr>
          <a:xfrm>
            <a:off x="8035124" y="4805994"/>
            <a:ext cx="690457" cy="112293"/>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tx1"/>
          </a:solidFill>
        </p:spPr>
        <p:txBody>
          <a:bodyPr wrap="square" rtlCol="0" anchor="ctr">
            <a:noAutofit/>
          </a:bodyPr>
          <a:lstStyle/>
          <a:p>
            <a:pPr algn="ctr" fontAlgn="auto">
              <a:lnSpc>
                <a:spcPct val="90000"/>
              </a:lnSpc>
              <a:spcBef>
                <a:spcPts val="0"/>
              </a:spcBef>
              <a:spcAft>
                <a:spcPts val="0"/>
              </a:spcAft>
            </a:pPr>
            <a:endParaRPr lang="en-US" sz="1811" dirty="0">
              <a:solidFill>
                <a:srgbClr val="124191"/>
              </a:solidFill>
              <a:latin typeface="Nokia Pure Text Light"/>
              <a:ea typeface="+mn-ea"/>
            </a:endParaRPr>
          </a:p>
        </p:txBody>
      </p:sp>
    </p:spTree>
    <p:extLst>
      <p:ext uri="{BB962C8B-B14F-4D97-AF65-F5344CB8AC3E}">
        <p14:creationId xmlns:p14="http://schemas.microsoft.com/office/powerpoint/2010/main" val="4162654710"/>
      </p:ext>
    </p:extLst>
  </p:cSld>
  <p:clrMap bg1="lt1" tx1="dk1" bg2="lt2" tx2="dk2" accent1="accent1" accent2="accent2" accent3="accent3" accent4="accent4" accent5="accent5" accent6="accent6" hlink="hlink" folHlink="folHlink"/>
  <p:hf hdr="0" ftr="0" dt="0"/>
  <p:txStyles>
    <p:titleStyle>
      <a:lvl1pPr algn="l" defTabSz="914365" rtl="0" eaLnBrk="1" latinLnBrk="0" hangingPunct="1">
        <a:spcBef>
          <a:spcPct val="0"/>
        </a:spcBef>
        <a:buNone/>
        <a:defRPr sz="2012" kern="1200" baseline="0">
          <a:solidFill>
            <a:schemeClr val="tx1"/>
          </a:solidFill>
          <a:latin typeface="+mj-lt"/>
          <a:ea typeface="+mj-ea"/>
          <a:cs typeface="+mj-cs"/>
        </a:defRPr>
      </a:lvl1pPr>
    </p:titleStyle>
    <p:bodyStyle>
      <a:lvl1pPr marL="342887" indent="-342887" algn="l" defTabSz="9143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22" indent="-285739" algn="l" defTabSz="9143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56" indent="-228592" algn="l" defTabSz="9143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39"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2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03"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686"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868"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05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65" rtl="0" eaLnBrk="1" latinLnBrk="0" hangingPunct="1">
        <a:defRPr sz="1800" kern="1200">
          <a:solidFill>
            <a:schemeClr val="tx1"/>
          </a:solidFill>
          <a:latin typeface="+mn-lt"/>
          <a:ea typeface="+mn-ea"/>
          <a:cs typeface="+mn-cs"/>
        </a:defRPr>
      </a:lvl1pPr>
      <a:lvl2pPr marL="457182" algn="l" defTabSz="914365" rtl="0" eaLnBrk="1" latinLnBrk="0" hangingPunct="1">
        <a:defRPr sz="1800" kern="1200">
          <a:solidFill>
            <a:schemeClr val="tx1"/>
          </a:solidFill>
          <a:latin typeface="+mn-lt"/>
          <a:ea typeface="+mn-ea"/>
          <a:cs typeface="+mn-cs"/>
        </a:defRPr>
      </a:lvl2pPr>
      <a:lvl3pPr marL="914365" algn="l" defTabSz="914365" rtl="0" eaLnBrk="1" latinLnBrk="0" hangingPunct="1">
        <a:defRPr sz="1800" kern="1200">
          <a:solidFill>
            <a:schemeClr val="tx1"/>
          </a:solidFill>
          <a:latin typeface="+mn-lt"/>
          <a:ea typeface="+mn-ea"/>
          <a:cs typeface="+mn-cs"/>
        </a:defRPr>
      </a:lvl3pPr>
      <a:lvl4pPr marL="1371547" algn="l" defTabSz="914365" rtl="0" eaLnBrk="1" latinLnBrk="0" hangingPunct="1">
        <a:defRPr sz="1800" kern="1200">
          <a:solidFill>
            <a:schemeClr val="tx1"/>
          </a:solidFill>
          <a:latin typeface="+mn-lt"/>
          <a:ea typeface="+mn-ea"/>
          <a:cs typeface="+mn-cs"/>
        </a:defRPr>
      </a:lvl4pPr>
      <a:lvl5pPr marL="1828729" algn="l" defTabSz="914365" rtl="0" eaLnBrk="1" latinLnBrk="0" hangingPunct="1">
        <a:defRPr sz="1800" kern="1200">
          <a:solidFill>
            <a:schemeClr val="tx1"/>
          </a:solidFill>
          <a:latin typeface="+mn-lt"/>
          <a:ea typeface="+mn-ea"/>
          <a:cs typeface="+mn-cs"/>
        </a:defRPr>
      </a:lvl5pPr>
      <a:lvl6pPr marL="2285912" algn="l" defTabSz="914365" rtl="0" eaLnBrk="1" latinLnBrk="0" hangingPunct="1">
        <a:defRPr sz="1800" kern="1200">
          <a:solidFill>
            <a:schemeClr val="tx1"/>
          </a:solidFill>
          <a:latin typeface="+mn-lt"/>
          <a:ea typeface="+mn-ea"/>
          <a:cs typeface="+mn-cs"/>
        </a:defRPr>
      </a:lvl6pPr>
      <a:lvl7pPr marL="2743094" algn="l" defTabSz="914365" rtl="0" eaLnBrk="1" latinLnBrk="0" hangingPunct="1">
        <a:defRPr sz="1800" kern="1200">
          <a:solidFill>
            <a:schemeClr val="tx1"/>
          </a:solidFill>
          <a:latin typeface="+mn-lt"/>
          <a:ea typeface="+mn-ea"/>
          <a:cs typeface="+mn-cs"/>
        </a:defRPr>
      </a:lvl7pPr>
      <a:lvl8pPr marL="3200277" algn="l" defTabSz="914365" rtl="0" eaLnBrk="1" latinLnBrk="0" hangingPunct="1">
        <a:defRPr sz="1800" kern="1200">
          <a:solidFill>
            <a:schemeClr val="tx1"/>
          </a:solidFill>
          <a:latin typeface="+mn-lt"/>
          <a:ea typeface="+mn-ea"/>
          <a:cs typeface="+mn-cs"/>
        </a:defRPr>
      </a:lvl8pPr>
      <a:lvl9pPr marL="3657460" algn="l" defTabSz="91436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 name="Group 9"/>
          <p:cNvGrpSpPr>
            <a:grpSpLocks/>
          </p:cNvGrpSpPr>
          <p:nvPr/>
        </p:nvGrpSpPr>
        <p:grpSpPr bwMode="auto">
          <a:xfrm>
            <a:off x="-179388" y="-147638"/>
            <a:ext cx="9502776" cy="5508626"/>
            <a:chOff x="-180000" y="-180000"/>
            <a:chExt cx="9504000" cy="5508000"/>
          </a:xfrm>
        </p:grpSpPr>
        <p:sp>
          <p:nvSpPr>
            <p:cNvPr id="1035" name="Line 9"/>
            <p:cNvSpPr>
              <a:spLocks noChangeShapeType="1"/>
            </p:cNvSpPr>
            <p:nvPr/>
          </p:nvSpPr>
          <p:spPr bwMode="auto">
            <a:xfrm flipV="1">
              <a:off x="-180000" y="561797"/>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6" name="Line 12"/>
            <p:cNvSpPr>
              <a:spLocks noChangeShapeType="1"/>
            </p:cNvSpPr>
            <p:nvPr/>
          </p:nvSpPr>
          <p:spPr bwMode="auto">
            <a:xfrm flipV="1">
              <a:off x="-180000" y="4881949"/>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7" name="Line 9"/>
            <p:cNvSpPr>
              <a:spLocks noChangeShapeType="1"/>
            </p:cNvSpPr>
            <p:nvPr/>
          </p:nvSpPr>
          <p:spPr bwMode="auto">
            <a:xfrm flipV="1">
              <a:off x="-180000" y="81340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8" name="Line 10"/>
            <p:cNvSpPr>
              <a:spLocks noChangeShapeType="1"/>
            </p:cNvSpPr>
            <p:nvPr/>
          </p:nvSpPr>
          <p:spPr bwMode="auto">
            <a:xfrm flipH="1">
              <a:off x="-180000" y="10590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39" name="Line 12"/>
            <p:cNvSpPr>
              <a:spLocks noChangeShapeType="1"/>
            </p:cNvSpPr>
            <p:nvPr/>
          </p:nvSpPr>
          <p:spPr bwMode="auto">
            <a:xfrm flipV="1">
              <a:off x="-180000" y="4633240"/>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0" name="Line 13"/>
            <p:cNvSpPr>
              <a:spLocks noChangeShapeType="1"/>
            </p:cNvSpPr>
            <p:nvPr/>
          </p:nvSpPr>
          <p:spPr bwMode="auto">
            <a:xfrm flipH="1" flipV="1">
              <a:off x="-180000" y="43674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1" name="Line 14"/>
            <p:cNvSpPr>
              <a:spLocks noChangeShapeType="1"/>
            </p:cNvSpPr>
            <p:nvPr/>
          </p:nvSpPr>
          <p:spPr bwMode="auto">
            <a:xfrm>
              <a:off x="-180000" y="249053"/>
              <a:ext cx="9504000" cy="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2" name="Line 15"/>
            <p:cNvSpPr>
              <a:spLocks noChangeShapeType="1"/>
            </p:cNvSpPr>
            <p:nvPr/>
          </p:nvSpPr>
          <p:spPr bwMode="auto">
            <a:xfrm flipH="1">
              <a:off x="417600" y="-180000"/>
              <a:ext cx="0" cy="550800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sp>
          <p:nvSpPr>
            <p:cNvPr id="1043" name="Line 17"/>
            <p:cNvSpPr>
              <a:spLocks noChangeShapeType="1"/>
            </p:cNvSpPr>
            <p:nvPr/>
          </p:nvSpPr>
          <p:spPr bwMode="auto">
            <a:xfrm>
              <a:off x="8656541" y="-180000"/>
              <a:ext cx="0" cy="5508000"/>
            </a:xfrm>
            <a:prstGeom prst="line">
              <a:avLst/>
            </a:prstGeom>
            <a:noFill/>
            <a:ln w="3175">
              <a:solidFill>
                <a:schemeClr val="bg1"/>
              </a:solidFill>
              <a:round/>
              <a:headEnd/>
              <a:tailEnd/>
            </a:ln>
            <a:extLst>
              <a:ext uri="{909E8E84-426E-40DD-AFC4-6F175D3DCCD1}">
                <a14:hiddenFill xmlns:a14="http://schemas.microsoft.com/office/drawing/2010/main">
                  <a:noFill/>
                </a14:hiddenFill>
              </a:ext>
            </a:extLst>
          </p:spPr>
          <p:txBody>
            <a:bodyPr anchor="ctr"/>
            <a:lstStyle/>
            <a:p>
              <a:pPr defTabSz="457178"/>
              <a:endParaRPr lang="en-GB">
                <a:solidFill>
                  <a:prstClr val="black"/>
                </a:solidFill>
                <a:latin typeface="Arial" pitchFamily="34" charset="0"/>
              </a:endParaRPr>
            </a:p>
          </p:txBody>
        </p:sp>
        <p:grpSp>
          <p:nvGrpSpPr>
            <p:cNvPr id="3" name="Group 55"/>
            <p:cNvGrpSpPr>
              <a:grpSpLocks/>
            </p:cNvGrpSpPr>
            <p:nvPr/>
          </p:nvGrpSpPr>
          <p:grpSpPr bwMode="auto">
            <a:xfrm>
              <a:off x="647565" y="5171222"/>
              <a:ext cx="4715446" cy="134825"/>
              <a:chOff x="408" y="4343"/>
              <a:chExt cx="2970" cy="113"/>
            </a:xfrm>
          </p:grpSpPr>
          <p:grpSp>
            <p:nvGrpSpPr>
              <p:cNvPr id="4" name="Group 56"/>
              <p:cNvGrpSpPr>
                <a:grpSpLocks/>
              </p:cNvGrpSpPr>
              <p:nvPr/>
            </p:nvGrpSpPr>
            <p:grpSpPr bwMode="auto">
              <a:xfrm>
                <a:off x="929" y="4343"/>
                <a:ext cx="2449" cy="113"/>
                <a:chOff x="929" y="4343"/>
                <a:chExt cx="2449" cy="113"/>
              </a:xfrm>
            </p:grpSpPr>
            <p:sp>
              <p:nvSpPr>
                <p:cNvPr id="1057" name="AutoShape 57"/>
                <p:cNvSpPr>
                  <a:spLocks noChangeArrowheads="1"/>
                </p:cNvSpPr>
                <p:nvPr/>
              </p:nvSpPr>
              <p:spPr bwMode="auto">
                <a:xfrm>
                  <a:off x="929" y="4343"/>
                  <a:ext cx="181" cy="113"/>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204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58" name="AutoShape 58"/>
                <p:cNvSpPr>
                  <a:spLocks noChangeArrowheads="1"/>
                </p:cNvSpPr>
                <p:nvPr/>
              </p:nvSpPr>
              <p:spPr bwMode="auto">
                <a:xfrm>
                  <a:off x="1156" y="4343"/>
                  <a:ext cx="181" cy="113"/>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130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37" name="AutoShape 59"/>
                <p:cNvSpPr>
                  <a:spLocks noChangeArrowheads="1"/>
                </p:cNvSpPr>
                <p:nvPr/>
              </p:nvSpPr>
              <p:spPr bwMode="auto">
                <a:xfrm>
                  <a:off x="1383" y="4343"/>
                  <a:ext cx="181" cy="113"/>
                </a:xfrm>
                <a:prstGeom prst="roundRect">
                  <a:avLst>
                    <a:gd name="adj" fmla="val 16667"/>
                  </a:avLst>
                </a:prstGeom>
                <a:solidFill>
                  <a:schemeClr val="accent4"/>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60" name="AutoShape 60"/>
                <p:cNvSpPr>
                  <a:spLocks noChangeArrowheads="1"/>
                </p:cNvSpPr>
                <p:nvPr/>
              </p:nvSpPr>
              <p:spPr bwMode="auto">
                <a:xfrm>
                  <a:off x="2970" y="4343"/>
                  <a:ext cx="181" cy="113"/>
                </a:xfrm>
                <a:prstGeom prst="roundRect">
                  <a:avLst>
                    <a:gd name="adj" fmla="val 16667"/>
                  </a:avLst>
                </a:prstGeom>
                <a:solidFill>
                  <a:srgbClr val="A2A6AD"/>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168</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187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192</a:t>
                  </a:r>
                </a:p>
              </p:txBody>
            </p:sp>
            <p:sp>
              <p:nvSpPr>
                <p:cNvPr id="1061" name="AutoShape 61"/>
                <p:cNvSpPr>
                  <a:spLocks noChangeArrowheads="1"/>
                </p:cNvSpPr>
                <p:nvPr/>
              </p:nvSpPr>
              <p:spPr bwMode="auto">
                <a:xfrm>
                  <a:off x="2743" y="4343"/>
                  <a:ext cx="181" cy="113"/>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104</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113</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122</a:t>
                  </a:r>
                </a:p>
              </p:txBody>
            </p:sp>
            <p:sp>
              <p:nvSpPr>
                <p:cNvPr id="1062" name="AutoShape 62"/>
                <p:cNvSpPr>
                  <a:spLocks noChangeArrowheads="1"/>
                </p:cNvSpPr>
                <p:nvPr/>
              </p:nvSpPr>
              <p:spPr bwMode="auto">
                <a:xfrm>
                  <a:off x="3197" y="4343"/>
                  <a:ext cx="181" cy="113"/>
                </a:xfrm>
                <a:prstGeom prst="roundRect">
                  <a:avLst>
                    <a:gd name="adj" fmla="val 16667"/>
                  </a:avLst>
                </a:prstGeom>
                <a:solidFill>
                  <a:srgbClr val="EAEAE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216</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217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218</a:t>
                  </a:r>
                </a:p>
              </p:txBody>
            </p:sp>
            <p:sp>
              <p:nvSpPr>
                <p:cNvPr id="1063" name="AutoShape 64"/>
                <p:cNvSpPr>
                  <a:spLocks noChangeArrowheads="1"/>
                </p:cNvSpPr>
                <p:nvPr/>
              </p:nvSpPr>
              <p:spPr bwMode="auto">
                <a:xfrm>
                  <a:off x="2516" y="4343"/>
                  <a:ext cx="181" cy="113"/>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64" name="AutoShape 65"/>
                <p:cNvSpPr>
                  <a:spLocks noChangeArrowheads="1"/>
                </p:cNvSpPr>
                <p:nvPr/>
              </p:nvSpPr>
              <p:spPr bwMode="auto">
                <a:xfrm>
                  <a:off x="2290" y="4343"/>
                  <a:ext cx="181" cy="113"/>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255</a:t>
                  </a:r>
                </a:p>
              </p:txBody>
            </p:sp>
            <p:sp>
              <p:nvSpPr>
                <p:cNvPr id="1065" name="Rectangle 66"/>
                <p:cNvSpPr>
                  <a:spLocks noChangeArrowheads="1"/>
                </p:cNvSpPr>
                <p:nvPr/>
              </p:nvSpPr>
              <p:spPr bwMode="auto">
                <a:xfrm>
                  <a:off x="1761" y="4343"/>
                  <a:ext cx="49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grpSp>
          <p:sp>
            <p:nvSpPr>
              <p:cNvPr id="1056" name="Rectangle 68"/>
              <p:cNvSpPr>
                <a:spLocks noChangeArrowheads="1"/>
              </p:cNvSpPr>
              <p:nvPr/>
            </p:nvSpPr>
            <p:spPr bwMode="auto">
              <a:xfrm>
                <a:off x="408" y="4343"/>
                <a:ext cx="49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Primary colors:</a:t>
                </a:r>
              </a:p>
            </p:txBody>
          </p:sp>
        </p:grpSp>
        <p:sp>
          <p:nvSpPr>
            <p:cNvPr id="1045" name="AutoShape 57"/>
            <p:cNvSpPr>
              <a:spLocks noChangeArrowheads="1"/>
            </p:cNvSpPr>
            <p:nvPr/>
          </p:nvSpPr>
          <p:spPr bwMode="auto">
            <a:xfrm>
              <a:off x="1474753" y="5171222"/>
              <a:ext cx="287372" cy="134825"/>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6" name="AutoShape 58"/>
            <p:cNvSpPr>
              <a:spLocks noChangeArrowheads="1"/>
            </p:cNvSpPr>
            <p:nvPr/>
          </p:nvSpPr>
          <p:spPr bwMode="auto">
            <a:xfrm>
              <a:off x="1835159" y="5171222"/>
              <a:ext cx="287372" cy="134825"/>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5" name="AutoShape 59"/>
            <p:cNvSpPr>
              <a:spLocks noChangeArrowheads="1"/>
            </p:cNvSpPr>
            <p:nvPr/>
          </p:nvSpPr>
          <p:spPr bwMode="auto">
            <a:xfrm>
              <a:off x="2195207" y="5170855"/>
              <a:ext cx="287374" cy="134923"/>
            </a:xfrm>
            <a:prstGeom prst="roundRect">
              <a:avLst>
                <a:gd name="adj" fmla="val 16667"/>
              </a:avLst>
            </a:prstGeom>
            <a:solidFill>
              <a:schemeClr val="accent3"/>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48" name="AutoShape 60"/>
            <p:cNvSpPr>
              <a:spLocks noChangeArrowheads="1"/>
            </p:cNvSpPr>
            <p:nvPr/>
          </p:nvSpPr>
          <p:spPr bwMode="auto">
            <a:xfrm>
              <a:off x="4715233" y="5171222"/>
              <a:ext cx="287372" cy="134825"/>
            </a:xfrm>
            <a:prstGeom prst="roundRect">
              <a:avLst>
                <a:gd name="adj" fmla="val 16667"/>
              </a:avLst>
            </a:prstGeom>
            <a:solidFill>
              <a:srgbClr val="A8BBC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9" name="AutoShape 61"/>
            <p:cNvSpPr>
              <a:spLocks noChangeArrowheads="1"/>
            </p:cNvSpPr>
            <p:nvPr/>
          </p:nvSpPr>
          <p:spPr bwMode="auto">
            <a:xfrm>
              <a:off x="4354827" y="5171222"/>
              <a:ext cx="287372" cy="134825"/>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8" name="AutoShape 62"/>
            <p:cNvSpPr>
              <a:spLocks noChangeArrowheads="1"/>
            </p:cNvSpPr>
            <p:nvPr/>
          </p:nvSpPr>
          <p:spPr bwMode="auto">
            <a:xfrm>
              <a:off x="5075303" y="5170855"/>
              <a:ext cx="287374" cy="134923"/>
            </a:xfrm>
            <a:prstGeom prst="roundRect">
              <a:avLst>
                <a:gd name="adj" fmla="val 16667"/>
              </a:avLst>
            </a:prstGeom>
            <a:solidFill>
              <a:schemeClr val="accent6"/>
            </a:solidFill>
            <a:ln w="9525" algn="ctr">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endParaRPr lang="en-US" sz="500" b="1" dirty="0">
                <a:solidFill>
                  <a:srgbClr val="FFFFFF"/>
                </a:solidFill>
                <a:latin typeface="Arial"/>
                <a:ea typeface="+mn-ea"/>
                <a:cs typeface="Arial"/>
              </a:endParaRPr>
            </a:p>
          </p:txBody>
        </p:sp>
        <p:sp>
          <p:nvSpPr>
            <p:cNvPr id="1051" name="AutoShape 64"/>
            <p:cNvSpPr>
              <a:spLocks noChangeArrowheads="1"/>
            </p:cNvSpPr>
            <p:nvPr/>
          </p:nvSpPr>
          <p:spPr bwMode="auto">
            <a:xfrm>
              <a:off x="3994420" y="5171222"/>
              <a:ext cx="287372" cy="134825"/>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2" name="AutoShape 65"/>
            <p:cNvSpPr>
              <a:spLocks noChangeArrowheads="1"/>
            </p:cNvSpPr>
            <p:nvPr/>
          </p:nvSpPr>
          <p:spPr bwMode="auto">
            <a:xfrm>
              <a:off x="3635602" y="5171222"/>
              <a:ext cx="287372" cy="134825"/>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3" name="Rectangle 66"/>
            <p:cNvSpPr>
              <a:spLocks noChangeArrowheads="1"/>
            </p:cNvSpPr>
            <p:nvPr/>
          </p:nvSpPr>
          <p:spPr bwMode="auto">
            <a:xfrm>
              <a:off x="2795713" y="5171222"/>
              <a:ext cx="792258" cy="13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sp>
          <p:nvSpPr>
            <p:cNvPr id="1054" name="Rectangle 68"/>
            <p:cNvSpPr>
              <a:spLocks noChangeArrowheads="1"/>
            </p:cNvSpPr>
            <p:nvPr/>
          </p:nvSpPr>
          <p:spPr bwMode="auto">
            <a:xfrm>
              <a:off x="647565" y="5171222"/>
              <a:ext cx="792258" cy="13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US" sz="500" b="1" dirty="0">
                  <a:solidFill>
                    <a:srgbClr val="FFFFFF"/>
                  </a:solidFill>
                  <a:latin typeface="Arial" pitchFamily="34" charset="0"/>
                  <a:cs typeface="Arial" pitchFamily="34" charset="0"/>
                </a:rPr>
                <a:t>Primary colors:</a:t>
              </a:r>
            </a:p>
          </p:txBody>
        </p:sp>
      </p:grpSp>
      <p:sp>
        <p:nvSpPr>
          <p:cNvPr id="1027" name="Title Placeholder 1"/>
          <p:cNvSpPr>
            <a:spLocks noGrp="1"/>
          </p:cNvSpPr>
          <p:nvPr>
            <p:ph type="title"/>
          </p:nvPr>
        </p:nvSpPr>
        <p:spPr bwMode="auto">
          <a:xfrm>
            <a:off x="417513" y="279400"/>
            <a:ext cx="822960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1028" name="Text Placeholder 2"/>
          <p:cNvSpPr>
            <a:spLocks noGrp="1"/>
          </p:cNvSpPr>
          <p:nvPr>
            <p:ph type="body" idx="1"/>
          </p:nvPr>
        </p:nvSpPr>
        <p:spPr bwMode="auto">
          <a:xfrm>
            <a:off x="417513" y="1089028"/>
            <a:ext cx="8229600" cy="3157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p:nvSpPr>
        <p:spPr>
          <a:xfrm>
            <a:off x="417521" y="4718049"/>
            <a:ext cx="314325" cy="268288"/>
          </a:xfrm>
          <a:prstGeom prst="rect">
            <a:avLst/>
          </a:prstGeom>
        </p:spPr>
        <p:txBody>
          <a:bodyPr lIns="0" tIns="45718" rIns="0" bIns="45718" anchor="ctr"/>
          <a:lstStyle>
            <a:defPPr>
              <a:defRPr lang="en-US"/>
            </a:defPPr>
            <a:lvl1pPr algn="r">
              <a:defRPr sz="900">
                <a:solidFill>
                  <a:schemeClr val="tx1">
                    <a:tint val="75000"/>
                  </a:schemeClr>
                </a:solidFill>
              </a:defRPr>
            </a:lvl1pPr>
          </a:lstStyle>
          <a:p>
            <a:pPr algn="l" defTabSz="457178" fontAlgn="auto">
              <a:spcBef>
                <a:spcPts val="0"/>
              </a:spcBef>
              <a:spcAft>
                <a:spcPts val="0"/>
              </a:spcAft>
              <a:defRPr/>
            </a:pPr>
            <a:fld id="{ACAE5471-9A65-4ED4-92A5-CABD06A5C240}" type="slidenum">
              <a:rPr lang="en-US" sz="1000" smtClean="0">
                <a:solidFill>
                  <a:prstClr val="black"/>
                </a:solidFill>
                <a:latin typeface="Arial"/>
                <a:ea typeface="+mn-ea"/>
                <a:cs typeface="Arial"/>
              </a:rPr>
              <a:pPr algn="l" defTabSz="457178" fontAlgn="auto">
                <a:spcBef>
                  <a:spcPts val="0"/>
                </a:spcBef>
                <a:spcAft>
                  <a:spcPts val="0"/>
                </a:spcAft>
                <a:defRPr/>
              </a:pPr>
              <a:t>‹#›</a:t>
            </a:fld>
            <a:endParaRPr lang="en-US" sz="1000" dirty="0">
              <a:solidFill>
                <a:prstClr val="black"/>
              </a:solidFill>
              <a:latin typeface="Arial"/>
              <a:ea typeface="+mn-ea"/>
              <a:cs typeface="Arial"/>
            </a:endParaRPr>
          </a:p>
        </p:txBody>
      </p:sp>
    </p:spTree>
  </p:cSld>
  <p:clrMap bg1="lt1" tx1="dk1" bg2="lt2" tx2="dk2" accent1="accent1" accent2="accent2" accent3="accent3" accent4="accent4" accent5="accent5" accent6="accent6" hlink="hlink" folHlink="folHlink"/>
  <p:hf hdr="0" ftr="0" dt="0"/>
  <p:txStyles>
    <p:titleStyle>
      <a:lvl1pPr algn="l" defTabSz="457178" rtl="0" eaLnBrk="1" fontAlgn="base" hangingPunct="1">
        <a:spcBef>
          <a:spcPct val="0"/>
        </a:spcBef>
        <a:spcAft>
          <a:spcPct val="0"/>
        </a:spcAft>
        <a:defRPr b="1" kern="1200">
          <a:solidFill>
            <a:schemeClr val="tx1"/>
          </a:solidFill>
          <a:latin typeface="Arial"/>
          <a:ea typeface="ヒラギノ角ゴ Pro W3" charset="0"/>
          <a:cs typeface="Arial"/>
        </a:defRPr>
      </a:lvl1pPr>
      <a:lvl2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2pPr>
      <a:lvl3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3pPr>
      <a:lvl4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4pPr>
      <a:lvl5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5pPr>
      <a:lvl6pPr marL="457178" algn="l" defTabSz="457178" rtl="0" eaLnBrk="1" fontAlgn="base" hangingPunct="1">
        <a:spcBef>
          <a:spcPct val="0"/>
        </a:spcBef>
        <a:spcAft>
          <a:spcPct val="0"/>
        </a:spcAft>
        <a:defRPr b="1">
          <a:solidFill>
            <a:schemeClr val="bg2"/>
          </a:solidFill>
          <a:latin typeface="Arial" charset="0"/>
          <a:ea typeface="ヒラギノ角ゴ Pro W3" charset="0"/>
        </a:defRPr>
      </a:lvl6pPr>
      <a:lvl7pPr marL="914355" algn="l" defTabSz="457178" rtl="0" eaLnBrk="1" fontAlgn="base" hangingPunct="1">
        <a:spcBef>
          <a:spcPct val="0"/>
        </a:spcBef>
        <a:spcAft>
          <a:spcPct val="0"/>
        </a:spcAft>
        <a:defRPr b="1">
          <a:solidFill>
            <a:schemeClr val="bg2"/>
          </a:solidFill>
          <a:latin typeface="Arial" charset="0"/>
          <a:ea typeface="ヒラギノ角ゴ Pro W3" charset="0"/>
        </a:defRPr>
      </a:lvl7pPr>
      <a:lvl8pPr marL="1371532" algn="l" defTabSz="457178" rtl="0" eaLnBrk="1" fontAlgn="base" hangingPunct="1">
        <a:spcBef>
          <a:spcPct val="0"/>
        </a:spcBef>
        <a:spcAft>
          <a:spcPct val="0"/>
        </a:spcAft>
        <a:defRPr b="1">
          <a:solidFill>
            <a:schemeClr val="bg2"/>
          </a:solidFill>
          <a:latin typeface="Arial" charset="0"/>
          <a:ea typeface="ヒラギノ角ゴ Pro W3" charset="0"/>
        </a:defRPr>
      </a:lvl8pPr>
      <a:lvl9pPr marL="1828709" algn="l" defTabSz="457178"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77"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charset="0"/>
        </a:defRPr>
      </a:lvl1pPr>
      <a:lvl2pPr marL="458765"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2pPr>
      <a:lvl3pPr marL="684179" indent="-225413"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3pPr>
      <a:lvl4pPr marL="912768"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4pPr>
      <a:lvl5pPr marL="1142944"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5pPr>
      <a:lvl6pPr marL="2514474" indent="-228588" algn="l" defTabSz="457178" rtl="0" eaLnBrk="1" latinLnBrk="0" hangingPunct="1">
        <a:spcBef>
          <a:spcPct val="20000"/>
        </a:spcBef>
        <a:buFont typeface="Arial"/>
        <a:buChar char="•"/>
        <a:defRPr sz="2000" kern="1200">
          <a:solidFill>
            <a:schemeClr val="tx1"/>
          </a:solidFill>
          <a:latin typeface="+mn-lt"/>
          <a:ea typeface="+mn-ea"/>
          <a:cs typeface="+mn-cs"/>
        </a:defRPr>
      </a:lvl6pPr>
      <a:lvl7pPr marL="2971652" indent="-228588" algn="l" defTabSz="457178" rtl="0" eaLnBrk="1" latinLnBrk="0" hangingPunct="1">
        <a:spcBef>
          <a:spcPct val="20000"/>
        </a:spcBef>
        <a:buFont typeface="Arial"/>
        <a:buChar char="•"/>
        <a:defRPr sz="2000" kern="1200">
          <a:solidFill>
            <a:schemeClr val="tx1"/>
          </a:solidFill>
          <a:latin typeface="+mn-lt"/>
          <a:ea typeface="+mn-ea"/>
          <a:cs typeface="+mn-cs"/>
        </a:defRPr>
      </a:lvl7pPr>
      <a:lvl8pPr marL="3428829" indent="-228588" algn="l" defTabSz="457178" rtl="0" eaLnBrk="1" latinLnBrk="0" hangingPunct="1">
        <a:spcBef>
          <a:spcPct val="20000"/>
        </a:spcBef>
        <a:buFont typeface="Arial"/>
        <a:buChar char="•"/>
        <a:defRPr sz="2000" kern="1200">
          <a:solidFill>
            <a:schemeClr val="tx1"/>
          </a:solidFill>
          <a:latin typeface="+mn-lt"/>
          <a:ea typeface="+mn-ea"/>
          <a:cs typeface="+mn-cs"/>
        </a:defRPr>
      </a:lvl8pPr>
      <a:lvl9pPr marL="3886006" indent="-228588" algn="l" defTabSz="457178"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5"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4"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notesSlide" Target="../notesSlides/notesSlide2.xml"/><Relationship Id="rId7" Type="http://schemas.openxmlformats.org/officeDocument/2006/relationships/image" Target="../media/image10.png"/><Relationship Id="rId12" Type="http://schemas.openxmlformats.org/officeDocument/2006/relationships/image" Target="../media/image15.jpe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3.gif"/><Relationship Id="rId9" Type="http://schemas.openxmlformats.org/officeDocument/2006/relationships/image" Target="../media/image1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0.jpg"/><Relationship Id="rId4" Type="http://schemas.openxmlformats.org/officeDocument/2006/relationships/image" Target="../media/image19.jpg"/></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3.gif"/><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chart" Target="../charts/chart3.xml"/><Relationship Id="rId11" Type="http://schemas.openxmlformats.org/officeDocument/2006/relationships/image" Target="../media/image25.png"/><Relationship Id="rId5" Type="http://schemas.openxmlformats.org/officeDocument/2006/relationships/chart" Target="../charts/chart2.xml"/><Relationship Id="rId10" Type="http://schemas.openxmlformats.org/officeDocument/2006/relationships/image" Target="../media/image24.png"/><Relationship Id="rId4" Type="http://schemas.openxmlformats.org/officeDocument/2006/relationships/chart" Target="../charts/chart1.xml"/><Relationship Id="rId9"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a:xfrm>
            <a:off x="685800" y="1373173"/>
            <a:ext cx="7772400" cy="1270585"/>
          </a:xfrm>
        </p:spPr>
        <p:txBody>
          <a:bodyPr/>
          <a:lstStyle/>
          <a:p>
            <a:r>
              <a:rPr lang="en-US" altLang="zh-CN" sz="2600" b="1" dirty="0"/>
              <a:t>Proposal on conducting the study of Integrating Sensing and Communication in NR</a:t>
            </a:r>
            <a:endParaRPr lang="zh-CN" altLang="en-US" sz="2600" b="1" dirty="0"/>
          </a:p>
        </p:txBody>
      </p:sp>
      <p:sp>
        <p:nvSpPr>
          <p:cNvPr id="3" name="副标题 2"/>
          <p:cNvSpPr>
            <a:spLocks noGrp="1"/>
          </p:cNvSpPr>
          <p:nvPr>
            <p:ph type="subTitle" sz="quarter" idx="1"/>
          </p:nvPr>
        </p:nvSpPr>
        <p:spPr>
          <a:xfrm>
            <a:off x="1331640" y="3435846"/>
            <a:ext cx="6400800" cy="1011813"/>
          </a:xfrm>
        </p:spPr>
        <p:txBody>
          <a:bodyPr>
            <a:spAutoFit/>
          </a:bodyPr>
          <a:lstStyle/>
          <a:p>
            <a:r>
              <a:rPr lang="en-US" altLang="zh-CN" sz="2400" dirty="0"/>
              <a:t>China Telecom</a:t>
            </a:r>
          </a:p>
          <a:p>
            <a:r>
              <a:rPr lang="en-US" altLang="zh-CN" sz="2400" dirty="0"/>
              <a:t>December 2022</a:t>
            </a:r>
            <a:endParaRPr lang="zh-CN" altLang="en-US" sz="2400" dirty="0"/>
          </a:p>
        </p:txBody>
      </p:sp>
      <p:sp>
        <p:nvSpPr>
          <p:cNvPr id="4" name="テキスト ボックス 3"/>
          <p:cNvSpPr txBox="1"/>
          <p:nvPr/>
        </p:nvSpPr>
        <p:spPr>
          <a:xfrm>
            <a:off x="226898" y="125800"/>
            <a:ext cx="4345102" cy="1197764"/>
          </a:xfrm>
          <a:prstGeom prst="rect">
            <a:avLst/>
          </a:prstGeom>
          <a:noFill/>
        </p:spPr>
        <p:txBody>
          <a:bodyPr wrap="square" rtlCol="0">
            <a:spAutoFit/>
          </a:bodyPr>
          <a:lstStyle/>
          <a:p>
            <a:pPr>
              <a:lnSpc>
                <a:spcPct val="120000"/>
              </a:lnSpc>
            </a:pPr>
            <a:r>
              <a:rPr lang="en-US" altLang="zh-CN" sz="1600" dirty="0"/>
              <a:t>3GPP TSG RAN #98-e</a:t>
            </a:r>
          </a:p>
          <a:p>
            <a:r>
              <a:rPr lang="en-US" altLang="zh-CN" sz="1600" dirty="0"/>
              <a:t>Electronic Meeting, December</a:t>
            </a:r>
            <a:r>
              <a:rPr lang="en-GB" sz="1600" dirty="0"/>
              <a:t> 12 – 16, 2022</a:t>
            </a:r>
            <a:endParaRPr lang="de-DE" altLang="zh-CN" sz="1600" dirty="0"/>
          </a:p>
          <a:p>
            <a:pPr>
              <a:lnSpc>
                <a:spcPct val="120000"/>
              </a:lnSpc>
            </a:pPr>
            <a:r>
              <a:rPr lang="en-US" altLang="ja-JP" sz="1600" dirty="0"/>
              <a:t>Agenda: 9.1</a:t>
            </a:r>
            <a:endParaRPr lang="en-US" altLang="zh-CN" sz="1600" dirty="0"/>
          </a:p>
          <a:p>
            <a:pPr>
              <a:lnSpc>
                <a:spcPct val="120000"/>
              </a:lnSpc>
            </a:pPr>
            <a:r>
              <a:rPr lang="en-US" altLang="zh-CN" sz="1600" dirty="0"/>
              <a:t>RP-222951</a:t>
            </a:r>
          </a:p>
        </p:txBody>
      </p:sp>
    </p:spTree>
    <p:extLst>
      <p:ext uri="{BB962C8B-B14F-4D97-AF65-F5344CB8AC3E}">
        <p14:creationId xmlns:p14="http://schemas.microsoft.com/office/powerpoint/2010/main" val="10520429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8691494-2D28-97BB-5656-2BFA61DAAC56}"/>
              </a:ext>
            </a:extLst>
          </p:cNvPr>
          <p:cNvSpPr>
            <a:spLocks noGrp="1"/>
          </p:cNvSpPr>
          <p:nvPr>
            <p:ph idx="1"/>
          </p:nvPr>
        </p:nvSpPr>
        <p:spPr>
          <a:xfrm>
            <a:off x="250826" y="681040"/>
            <a:ext cx="8642350" cy="2290690"/>
          </a:xfrm>
        </p:spPr>
        <p:txBody>
          <a:bodyPr>
            <a:spAutoFit/>
          </a:bodyPr>
          <a:lstStyle/>
          <a:p>
            <a:r>
              <a:rPr lang="en-US" altLang="zh-CN" sz="1400" dirty="0"/>
              <a:t>The research on ISAC includes many aspects,</a:t>
            </a:r>
            <a:r>
              <a:rPr lang="zh-CN" altLang="en-US" sz="1400" dirty="0"/>
              <a:t> </a:t>
            </a:r>
            <a:r>
              <a:rPr lang="en-US" altLang="zh-CN" sz="1400" dirty="0"/>
              <a:t>such as use cases and related KPIs, Sensing Modes, ISAC Channel Model, Sensing signal design and so on. If we want to implement all sensing functions on 5G-A system once for all, the standardization work is too complex to be completed. We should consider gradually supporting ISAC on 5G-A, as follows:</a:t>
            </a:r>
          </a:p>
          <a:p>
            <a:pPr lvl="1">
              <a:buFont typeface="Wingdings" panose="05000000000000000000" pitchFamily="2" charset="2"/>
              <a:buChar char="Ø"/>
            </a:pPr>
            <a:r>
              <a:rPr lang="en-US" altLang="zh-CN" sz="1400" dirty="0"/>
              <a:t>Phase 1: To select the sensing functions for evaluation and standardization with the existing 5G methodology and the simplified channel model. </a:t>
            </a:r>
          </a:p>
          <a:p>
            <a:pPr lvl="1">
              <a:buFont typeface="Wingdings" panose="05000000000000000000" pitchFamily="2" charset="2"/>
              <a:buChar char="Ø"/>
            </a:pPr>
            <a:r>
              <a:rPr lang="en-US" altLang="zh-CN" sz="1400" dirty="0"/>
              <a:t>Phase 2: To evaluate and standardize more complex sensing functionalities which may require new channel model or new transmission wave design and so on.</a:t>
            </a:r>
          </a:p>
        </p:txBody>
      </p:sp>
      <p:sp>
        <p:nvSpPr>
          <p:cNvPr id="4" name="Slide Number Placeholder 3">
            <a:extLst>
              <a:ext uri="{FF2B5EF4-FFF2-40B4-BE49-F238E27FC236}">
                <a16:creationId xmlns:a16="http://schemas.microsoft.com/office/drawing/2014/main" id="{C9026684-F626-728E-9B92-D3CD00297F7E}"/>
              </a:ext>
            </a:extLst>
          </p:cNvPr>
          <p:cNvSpPr>
            <a:spLocks noGrp="1"/>
          </p:cNvSpPr>
          <p:nvPr>
            <p:ph type="sldNum" sz="quarter" idx="10"/>
          </p:nvPr>
        </p:nvSpPr>
        <p:spPr/>
        <p:txBody>
          <a:bodyPr/>
          <a:lstStyle/>
          <a:p>
            <a:pPr>
              <a:defRPr/>
            </a:pPr>
            <a:fld id="{60E1D707-743A-4DE1-9ADF-A19E5F8506DA}" type="slidenum">
              <a:rPr lang="en-US" smtClean="0"/>
              <a:pPr>
                <a:defRPr/>
              </a:pPr>
              <a:t>10</a:t>
            </a:fld>
            <a:endParaRPr lang="en-US" dirty="0"/>
          </a:p>
        </p:txBody>
      </p:sp>
      <p:sp>
        <p:nvSpPr>
          <p:cNvPr id="5" name="Title 1">
            <a:extLst>
              <a:ext uri="{FF2B5EF4-FFF2-40B4-BE49-F238E27FC236}">
                <a16:creationId xmlns:a16="http://schemas.microsoft.com/office/drawing/2014/main" id="{1C44D6F5-53C3-80FD-F4FD-13DF485E3F44}"/>
              </a:ext>
            </a:extLst>
          </p:cNvPr>
          <p:cNvSpPr>
            <a:spLocks noGrp="1"/>
          </p:cNvSpPr>
          <p:nvPr>
            <p:ph type="title"/>
          </p:nvPr>
        </p:nvSpPr>
        <p:spPr>
          <a:xfrm>
            <a:off x="250825" y="0"/>
            <a:ext cx="7416800" cy="519113"/>
          </a:xfrm>
        </p:spPr>
        <p:txBody>
          <a:bodyPr/>
          <a:lstStyle/>
          <a:p>
            <a:r>
              <a:rPr lang="en-US" altLang="zh-CN" dirty="0"/>
              <a:t>On the</a:t>
            </a:r>
            <a:r>
              <a:rPr lang="zh-CN" altLang="en-US" dirty="0"/>
              <a:t> </a:t>
            </a:r>
            <a:r>
              <a:rPr lang="en-US" altLang="zh-CN" dirty="0"/>
              <a:t>stepwise study</a:t>
            </a:r>
            <a:r>
              <a:rPr lang="zh-CN" altLang="en-US" dirty="0"/>
              <a:t> </a:t>
            </a:r>
            <a:r>
              <a:rPr lang="en-US" altLang="zh-CN" dirty="0"/>
              <a:t>on</a:t>
            </a:r>
            <a:r>
              <a:rPr lang="zh-CN" altLang="en-US" dirty="0"/>
              <a:t> </a:t>
            </a:r>
            <a:r>
              <a:rPr lang="en-US" altLang="zh-CN" dirty="0"/>
              <a:t>ISAC</a:t>
            </a:r>
            <a:endParaRPr lang="en-US" dirty="0"/>
          </a:p>
        </p:txBody>
      </p:sp>
      <p:sp>
        <p:nvSpPr>
          <p:cNvPr id="7" name="Arrow: Right 6">
            <a:extLst>
              <a:ext uri="{FF2B5EF4-FFF2-40B4-BE49-F238E27FC236}">
                <a16:creationId xmlns:a16="http://schemas.microsoft.com/office/drawing/2014/main" id="{4F421BD1-0653-9AAD-1002-2F3D29B60C37}"/>
              </a:ext>
            </a:extLst>
          </p:cNvPr>
          <p:cNvSpPr/>
          <p:nvPr/>
        </p:nvSpPr>
        <p:spPr bwMode="auto">
          <a:xfrm>
            <a:off x="1284102" y="3723878"/>
            <a:ext cx="6408712" cy="288032"/>
          </a:xfrm>
          <a:prstGeom prst="rightArrow">
            <a:avLst/>
          </a:prstGeom>
          <a:solidFill>
            <a:schemeClr val="accent6">
              <a:lumMod val="40000"/>
              <a:lumOff val="60000"/>
            </a:schemeClr>
          </a:solidFill>
          <a:ln>
            <a:no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en-US" sz="1100" b="1" i="0" u="none" strike="noStrike" cap="none" normalizeH="0" baseline="0" dirty="0">
              <a:ln>
                <a:noFill/>
              </a:ln>
              <a:solidFill>
                <a:schemeClr val="tx1"/>
              </a:solidFill>
              <a:effectLst/>
              <a:latin typeface="微软雅黑" pitchFamily="34" charset="-122"/>
              <a:ea typeface="微软雅黑" pitchFamily="34" charset="-122"/>
            </a:endParaRPr>
          </a:p>
        </p:txBody>
      </p:sp>
      <p:sp>
        <p:nvSpPr>
          <p:cNvPr id="8" name="Rectangle 7">
            <a:extLst>
              <a:ext uri="{FF2B5EF4-FFF2-40B4-BE49-F238E27FC236}">
                <a16:creationId xmlns:a16="http://schemas.microsoft.com/office/drawing/2014/main" id="{48491D11-14CE-38BF-A466-4F553F12302A}"/>
              </a:ext>
            </a:extLst>
          </p:cNvPr>
          <p:cNvSpPr/>
          <p:nvPr/>
        </p:nvSpPr>
        <p:spPr bwMode="auto">
          <a:xfrm>
            <a:off x="1403648" y="3219822"/>
            <a:ext cx="576064" cy="504056"/>
          </a:xfrm>
          <a:prstGeom prst="rect">
            <a:avLst/>
          </a:prstGeom>
          <a:solidFill>
            <a:schemeClr val="accent5">
              <a:lumMod val="90000"/>
            </a:schemeClr>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en-US" sz="1100" b="1" i="0" u="none" strike="noStrike" cap="none" normalizeH="0" baseline="0" dirty="0">
              <a:ln>
                <a:noFill/>
              </a:ln>
              <a:solidFill>
                <a:schemeClr val="tx1"/>
              </a:solidFill>
              <a:effectLst/>
              <a:latin typeface="微软雅黑" pitchFamily="34" charset="-122"/>
              <a:ea typeface="微软雅黑" pitchFamily="34" charset="-122"/>
            </a:endParaRPr>
          </a:p>
        </p:txBody>
      </p:sp>
      <p:sp>
        <p:nvSpPr>
          <p:cNvPr id="9" name="Rectangle 8">
            <a:extLst>
              <a:ext uri="{FF2B5EF4-FFF2-40B4-BE49-F238E27FC236}">
                <a16:creationId xmlns:a16="http://schemas.microsoft.com/office/drawing/2014/main" id="{E018F7DE-9665-DA8C-52EC-4EA9BD4FD19A}"/>
              </a:ext>
            </a:extLst>
          </p:cNvPr>
          <p:cNvSpPr/>
          <p:nvPr/>
        </p:nvSpPr>
        <p:spPr bwMode="auto">
          <a:xfrm>
            <a:off x="2096229" y="3219822"/>
            <a:ext cx="2664296" cy="504056"/>
          </a:xfrm>
          <a:prstGeom prst="rect">
            <a:avLst/>
          </a:prstGeom>
          <a:solidFill>
            <a:schemeClr val="accent5">
              <a:lumMod val="90000"/>
            </a:schemeClr>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0" rIns="0" bIns="0" numCol="1" rtlCol="0" anchor="ctr" anchorCtr="0" compatLnSpc="1">
            <a:prstTxWarp prst="textNoShape">
              <a:avLst/>
            </a:prstTxWarp>
          </a:bodyPr>
          <a:lstStyle/>
          <a:p>
            <a:pPr>
              <a:spcBef>
                <a:spcPct val="50000"/>
              </a:spcBef>
              <a:buClr>
                <a:srgbClr val="FF0000"/>
              </a:buClr>
            </a:pPr>
            <a:endParaRPr lang="en-US" sz="1100" b="1" dirty="0">
              <a:solidFill>
                <a:schemeClr val="tx1"/>
              </a:solidFill>
              <a:latin typeface="微软雅黑" pitchFamily="34" charset="-122"/>
              <a:ea typeface="微软雅黑" pitchFamily="34" charset="-122"/>
            </a:endParaRPr>
          </a:p>
        </p:txBody>
      </p:sp>
      <p:sp>
        <p:nvSpPr>
          <p:cNvPr id="10" name="TextBox 9">
            <a:extLst>
              <a:ext uri="{FF2B5EF4-FFF2-40B4-BE49-F238E27FC236}">
                <a16:creationId xmlns:a16="http://schemas.microsoft.com/office/drawing/2014/main" id="{B9E7714F-5439-657A-BBCE-2FD04D88F46A}"/>
              </a:ext>
            </a:extLst>
          </p:cNvPr>
          <p:cNvSpPr txBox="1"/>
          <p:nvPr/>
        </p:nvSpPr>
        <p:spPr>
          <a:xfrm>
            <a:off x="1342668" y="3420930"/>
            <a:ext cx="693830" cy="338554"/>
          </a:xfrm>
          <a:prstGeom prst="rect">
            <a:avLst/>
          </a:prstGeom>
          <a:noFill/>
        </p:spPr>
        <p:txBody>
          <a:bodyPr wrap="square" rtlCol="0">
            <a:spAutoFit/>
          </a:bodyPr>
          <a:lstStyle/>
          <a:p>
            <a:pPr algn="ctr"/>
            <a:r>
              <a:rPr lang="en-US" sz="800" b="1" dirty="0"/>
              <a:t>Q4</a:t>
            </a:r>
          </a:p>
          <a:p>
            <a:pPr algn="ctr"/>
            <a:r>
              <a:rPr lang="en-US" sz="800" b="1" dirty="0"/>
              <a:t>December</a:t>
            </a:r>
          </a:p>
        </p:txBody>
      </p:sp>
      <p:sp>
        <p:nvSpPr>
          <p:cNvPr id="11" name="TextBox 10">
            <a:extLst>
              <a:ext uri="{FF2B5EF4-FFF2-40B4-BE49-F238E27FC236}">
                <a16:creationId xmlns:a16="http://schemas.microsoft.com/office/drawing/2014/main" id="{76AB29C9-EA76-D6DF-A61B-7D4E10A2E1F2}"/>
              </a:ext>
            </a:extLst>
          </p:cNvPr>
          <p:cNvSpPr txBox="1"/>
          <p:nvPr/>
        </p:nvSpPr>
        <p:spPr>
          <a:xfrm>
            <a:off x="1400619" y="3206226"/>
            <a:ext cx="579093" cy="215444"/>
          </a:xfrm>
          <a:prstGeom prst="rect">
            <a:avLst/>
          </a:prstGeom>
          <a:noFill/>
        </p:spPr>
        <p:txBody>
          <a:bodyPr wrap="square" rtlCol="0">
            <a:spAutoFit/>
          </a:bodyPr>
          <a:lstStyle/>
          <a:p>
            <a:pPr algn="ctr"/>
            <a:r>
              <a:rPr lang="en-US" sz="800" b="1" dirty="0"/>
              <a:t>2022</a:t>
            </a:r>
          </a:p>
        </p:txBody>
      </p:sp>
      <p:sp>
        <p:nvSpPr>
          <p:cNvPr id="12" name="Rectangle 11">
            <a:extLst>
              <a:ext uri="{FF2B5EF4-FFF2-40B4-BE49-F238E27FC236}">
                <a16:creationId xmlns:a16="http://schemas.microsoft.com/office/drawing/2014/main" id="{B3C7AA25-9717-42E6-878C-3A706C090B46}"/>
              </a:ext>
            </a:extLst>
          </p:cNvPr>
          <p:cNvSpPr/>
          <p:nvPr/>
        </p:nvSpPr>
        <p:spPr bwMode="auto">
          <a:xfrm>
            <a:off x="4875262" y="3223164"/>
            <a:ext cx="2664296" cy="504056"/>
          </a:xfrm>
          <a:prstGeom prst="rect">
            <a:avLst/>
          </a:prstGeom>
          <a:solidFill>
            <a:schemeClr val="accent5">
              <a:lumMod val="90000"/>
            </a:schemeClr>
          </a:solidFill>
          <a:ln>
            <a:no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0" tIns="0" rIns="0" bIns="0" numCol="1" rtlCol="0" anchor="ctr" anchorCtr="0" compatLnSpc="1">
            <a:prstTxWarp prst="textNoShape">
              <a:avLst/>
            </a:prstTxWarp>
          </a:bodyPr>
          <a:lstStyle/>
          <a:p>
            <a:pPr>
              <a:spcBef>
                <a:spcPct val="50000"/>
              </a:spcBef>
              <a:buClr>
                <a:srgbClr val="FF0000"/>
              </a:buClr>
            </a:pPr>
            <a:endParaRPr lang="en-US" sz="1100" b="1" dirty="0">
              <a:solidFill>
                <a:schemeClr val="tx1"/>
              </a:solidFill>
              <a:latin typeface="微软雅黑" pitchFamily="34" charset="-122"/>
              <a:ea typeface="微软雅黑" pitchFamily="34" charset="-122"/>
            </a:endParaRPr>
          </a:p>
        </p:txBody>
      </p:sp>
      <p:sp>
        <p:nvSpPr>
          <p:cNvPr id="13" name="TextBox 12">
            <a:extLst>
              <a:ext uri="{FF2B5EF4-FFF2-40B4-BE49-F238E27FC236}">
                <a16:creationId xmlns:a16="http://schemas.microsoft.com/office/drawing/2014/main" id="{1E0E5375-9FCA-C5C0-3A66-C12B869E5B25}"/>
              </a:ext>
            </a:extLst>
          </p:cNvPr>
          <p:cNvSpPr txBox="1"/>
          <p:nvPr/>
        </p:nvSpPr>
        <p:spPr>
          <a:xfrm>
            <a:off x="3141919" y="3206226"/>
            <a:ext cx="579093" cy="215444"/>
          </a:xfrm>
          <a:prstGeom prst="rect">
            <a:avLst/>
          </a:prstGeom>
          <a:noFill/>
        </p:spPr>
        <p:txBody>
          <a:bodyPr wrap="square" rtlCol="0">
            <a:spAutoFit/>
          </a:bodyPr>
          <a:lstStyle/>
          <a:p>
            <a:pPr algn="ctr"/>
            <a:r>
              <a:rPr lang="en-US" sz="800" b="1" dirty="0"/>
              <a:t>2023</a:t>
            </a:r>
          </a:p>
        </p:txBody>
      </p:sp>
      <p:sp>
        <p:nvSpPr>
          <p:cNvPr id="14" name="TextBox 13">
            <a:extLst>
              <a:ext uri="{FF2B5EF4-FFF2-40B4-BE49-F238E27FC236}">
                <a16:creationId xmlns:a16="http://schemas.microsoft.com/office/drawing/2014/main" id="{8327B0F8-AD72-51F9-36C1-5417A5DDFCE1}"/>
              </a:ext>
            </a:extLst>
          </p:cNvPr>
          <p:cNvSpPr txBox="1"/>
          <p:nvPr/>
        </p:nvSpPr>
        <p:spPr>
          <a:xfrm>
            <a:off x="6017168" y="3206226"/>
            <a:ext cx="579093" cy="215444"/>
          </a:xfrm>
          <a:prstGeom prst="rect">
            <a:avLst/>
          </a:prstGeom>
          <a:noFill/>
        </p:spPr>
        <p:txBody>
          <a:bodyPr wrap="square" rtlCol="0">
            <a:spAutoFit/>
          </a:bodyPr>
          <a:lstStyle/>
          <a:p>
            <a:pPr algn="ctr"/>
            <a:r>
              <a:rPr lang="en-US" sz="800" b="1" dirty="0"/>
              <a:t>2024</a:t>
            </a:r>
          </a:p>
        </p:txBody>
      </p:sp>
      <p:sp>
        <p:nvSpPr>
          <p:cNvPr id="15" name="TextBox 14">
            <a:extLst>
              <a:ext uri="{FF2B5EF4-FFF2-40B4-BE49-F238E27FC236}">
                <a16:creationId xmlns:a16="http://schemas.microsoft.com/office/drawing/2014/main" id="{4DEF6A3E-D937-CC71-7B6D-986AE5C96ADD}"/>
              </a:ext>
            </a:extLst>
          </p:cNvPr>
          <p:cNvSpPr txBox="1"/>
          <p:nvPr/>
        </p:nvSpPr>
        <p:spPr>
          <a:xfrm>
            <a:off x="2048691" y="3420930"/>
            <a:ext cx="579093" cy="338554"/>
          </a:xfrm>
          <a:prstGeom prst="rect">
            <a:avLst/>
          </a:prstGeom>
          <a:noFill/>
        </p:spPr>
        <p:txBody>
          <a:bodyPr wrap="square" rtlCol="0">
            <a:spAutoFit/>
          </a:bodyPr>
          <a:lstStyle/>
          <a:p>
            <a:pPr algn="ctr"/>
            <a:r>
              <a:rPr lang="en-US" sz="800" b="1" dirty="0"/>
              <a:t>Q1</a:t>
            </a:r>
          </a:p>
          <a:p>
            <a:pPr algn="ctr"/>
            <a:r>
              <a:rPr lang="en-US" sz="800" b="1" dirty="0"/>
              <a:t>March</a:t>
            </a:r>
          </a:p>
        </p:txBody>
      </p:sp>
      <p:sp>
        <p:nvSpPr>
          <p:cNvPr id="16" name="TextBox 15">
            <a:extLst>
              <a:ext uri="{FF2B5EF4-FFF2-40B4-BE49-F238E27FC236}">
                <a16:creationId xmlns:a16="http://schemas.microsoft.com/office/drawing/2014/main" id="{CD366A87-A071-8B49-5C21-12E855B9637F}"/>
              </a:ext>
            </a:extLst>
          </p:cNvPr>
          <p:cNvSpPr txBox="1"/>
          <p:nvPr/>
        </p:nvSpPr>
        <p:spPr>
          <a:xfrm>
            <a:off x="2742521" y="3420930"/>
            <a:ext cx="579093" cy="338554"/>
          </a:xfrm>
          <a:prstGeom prst="rect">
            <a:avLst/>
          </a:prstGeom>
          <a:noFill/>
        </p:spPr>
        <p:txBody>
          <a:bodyPr wrap="square" rtlCol="0">
            <a:spAutoFit/>
          </a:bodyPr>
          <a:lstStyle/>
          <a:p>
            <a:pPr algn="ctr"/>
            <a:r>
              <a:rPr lang="en-US" sz="800" b="1" dirty="0"/>
              <a:t>Q2</a:t>
            </a:r>
          </a:p>
          <a:p>
            <a:pPr algn="ctr"/>
            <a:r>
              <a:rPr lang="en-US" sz="800" b="1" dirty="0"/>
              <a:t>June</a:t>
            </a:r>
          </a:p>
        </p:txBody>
      </p:sp>
      <p:sp>
        <p:nvSpPr>
          <p:cNvPr id="17" name="TextBox 16">
            <a:extLst>
              <a:ext uri="{FF2B5EF4-FFF2-40B4-BE49-F238E27FC236}">
                <a16:creationId xmlns:a16="http://schemas.microsoft.com/office/drawing/2014/main" id="{C596B918-6F45-39F6-75DA-507B033A62C9}"/>
              </a:ext>
            </a:extLst>
          </p:cNvPr>
          <p:cNvSpPr txBox="1"/>
          <p:nvPr/>
        </p:nvSpPr>
        <p:spPr>
          <a:xfrm>
            <a:off x="3400095" y="3420930"/>
            <a:ext cx="746296" cy="338554"/>
          </a:xfrm>
          <a:prstGeom prst="rect">
            <a:avLst/>
          </a:prstGeom>
          <a:noFill/>
        </p:spPr>
        <p:txBody>
          <a:bodyPr wrap="square" rtlCol="0">
            <a:spAutoFit/>
          </a:bodyPr>
          <a:lstStyle/>
          <a:p>
            <a:pPr algn="ctr"/>
            <a:r>
              <a:rPr lang="en-US" sz="800" b="1" dirty="0"/>
              <a:t>Q3</a:t>
            </a:r>
          </a:p>
          <a:p>
            <a:pPr algn="ctr"/>
            <a:r>
              <a:rPr lang="en-US" sz="800" b="1" dirty="0"/>
              <a:t>September</a:t>
            </a:r>
          </a:p>
        </p:txBody>
      </p:sp>
      <p:sp>
        <p:nvSpPr>
          <p:cNvPr id="18" name="TextBox 17">
            <a:extLst>
              <a:ext uri="{FF2B5EF4-FFF2-40B4-BE49-F238E27FC236}">
                <a16:creationId xmlns:a16="http://schemas.microsoft.com/office/drawing/2014/main" id="{B44F925B-9F50-0DC0-F076-71A46E9C1991}"/>
              </a:ext>
            </a:extLst>
          </p:cNvPr>
          <p:cNvSpPr txBox="1"/>
          <p:nvPr/>
        </p:nvSpPr>
        <p:spPr>
          <a:xfrm>
            <a:off x="4111549" y="3420930"/>
            <a:ext cx="746296" cy="338554"/>
          </a:xfrm>
          <a:prstGeom prst="rect">
            <a:avLst/>
          </a:prstGeom>
          <a:noFill/>
        </p:spPr>
        <p:txBody>
          <a:bodyPr wrap="square" rtlCol="0">
            <a:spAutoFit/>
          </a:bodyPr>
          <a:lstStyle/>
          <a:p>
            <a:pPr algn="ctr"/>
            <a:r>
              <a:rPr lang="en-US" sz="800" b="1" dirty="0"/>
              <a:t>Q4</a:t>
            </a:r>
          </a:p>
          <a:p>
            <a:pPr algn="ctr"/>
            <a:r>
              <a:rPr lang="en-US" sz="800" b="1" dirty="0"/>
              <a:t>December</a:t>
            </a:r>
          </a:p>
        </p:txBody>
      </p:sp>
      <p:sp>
        <p:nvSpPr>
          <p:cNvPr id="19" name="TextBox 18">
            <a:extLst>
              <a:ext uri="{FF2B5EF4-FFF2-40B4-BE49-F238E27FC236}">
                <a16:creationId xmlns:a16="http://schemas.microsoft.com/office/drawing/2014/main" id="{838DDA00-4EB8-07DE-272D-56526422BCB3}"/>
              </a:ext>
            </a:extLst>
          </p:cNvPr>
          <p:cNvSpPr txBox="1"/>
          <p:nvPr/>
        </p:nvSpPr>
        <p:spPr>
          <a:xfrm>
            <a:off x="4802504" y="3420930"/>
            <a:ext cx="579093" cy="338554"/>
          </a:xfrm>
          <a:prstGeom prst="rect">
            <a:avLst/>
          </a:prstGeom>
          <a:noFill/>
        </p:spPr>
        <p:txBody>
          <a:bodyPr wrap="square" rtlCol="0">
            <a:spAutoFit/>
          </a:bodyPr>
          <a:lstStyle/>
          <a:p>
            <a:pPr algn="ctr"/>
            <a:r>
              <a:rPr lang="en-US" sz="800" b="1" dirty="0"/>
              <a:t>Q1</a:t>
            </a:r>
          </a:p>
          <a:p>
            <a:pPr algn="ctr"/>
            <a:r>
              <a:rPr lang="en-US" sz="800" b="1" dirty="0"/>
              <a:t>March</a:t>
            </a:r>
          </a:p>
        </p:txBody>
      </p:sp>
      <p:sp>
        <p:nvSpPr>
          <p:cNvPr id="20" name="TextBox 19">
            <a:extLst>
              <a:ext uri="{FF2B5EF4-FFF2-40B4-BE49-F238E27FC236}">
                <a16:creationId xmlns:a16="http://schemas.microsoft.com/office/drawing/2014/main" id="{1EE8AF6F-070E-714F-5145-57835D629FFD}"/>
              </a:ext>
            </a:extLst>
          </p:cNvPr>
          <p:cNvSpPr txBox="1"/>
          <p:nvPr/>
        </p:nvSpPr>
        <p:spPr>
          <a:xfrm>
            <a:off x="5496334" y="3420930"/>
            <a:ext cx="579093" cy="338554"/>
          </a:xfrm>
          <a:prstGeom prst="rect">
            <a:avLst/>
          </a:prstGeom>
          <a:noFill/>
        </p:spPr>
        <p:txBody>
          <a:bodyPr wrap="square" rtlCol="0">
            <a:spAutoFit/>
          </a:bodyPr>
          <a:lstStyle/>
          <a:p>
            <a:pPr algn="ctr"/>
            <a:r>
              <a:rPr lang="en-US" sz="800" b="1" dirty="0"/>
              <a:t>Q2</a:t>
            </a:r>
          </a:p>
          <a:p>
            <a:pPr algn="ctr"/>
            <a:r>
              <a:rPr lang="en-US" sz="800" b="1" dirty="0"/>
              <a:t>June</a:t>
            </a:r>
          </a:p>
        </p:txBody>
      </p:sp>
      <p:sp>
        <p:nvSpPr>
          <p:cNvPr id="21" name="TextBox 20">
            <a:extLst>
              <a:ext uri="{FF2B5EF4-FFF2-40B4-BE49-F238E27FC236}">
                <a16:creationId xmlns:a16="http://schemas.microsoft.com/office/drawing/2014/main" id="{85C49CCC-8306-82BE-127B-904701AF58EB}"/>
              </a:ext>
            </a:extLst>
          </p:cNvPr>
          <p:cNvSpPr txBox="1"/>
          <p:nvPr/>
        </p:nvSpPr>
        <p:spPr>
          <a:xfrm>
            <a:off x="6153908" y="3420930"/>
            <a:ext cx="746296" cy="338554"/>
          </a:xfrm>
          <a:prstGeom prst="rect">
            <a:avLst/>
          </a:prstGeom>
          <a:noFill/>
        </p:spPr>
        <p:txBody>
          <a:bodyPr wrap="square" rtlCol="0">
            <a:spAutoFit/>
          </a:bodyPr>
          <a:lstStyle/>
          <a:p>
            <a:pPr algn="ctr"/>
            <a:r>
              <a:rPr lang="en-US" sz="800" b="1" dirty="0"/>
              <a:t>Q3</a:t>
            </a:r>
          </a:p>
          <a:p>
            <a:pPr algn="ctr"/>
            <a:r>
              <a:rPr lang="en-US" sz="800" b="1" dirty="0"/>
              <a:t>September</a:t>
            </a:r>
          </a:p>
        </p:txBody>
      </p:sp>
      <p:sp>
        <p:nvSpPr>
          <p:cNvPr id="22" name="TextBox 21">
            <a:extLst>
              <a:ext uri="{FF2B5EF4-FFF2-40B4-BE49-F238E27FC236}">
                <a16:creationId xmlns:a16="http://schemas.microsoft.com/office/drawing/2014/main" id="{69748323-410C-44A9-C05B-06EC6FE9AA26}"/>
              </a:ext>
            </a:extLst>
          </p:cNvPr>
          <p:cNvSpPr txBox="1"/>
          <p:nvPr/>
        </p:nvSpPr>
        <p:spPr>
          <a:xfrm>
            <a:off x="6865362" y="3420930"/>
            <a:ext cx="746296" cy="338554"/>
          </a:xfrm>
          <a:prstGeom prst="rect">
            <a:avLst/>
          </a:prstGeom>
          <a:noFill/>
        </p:spPr>
        <p:txBody>
          <a:bodyPr wrap="square" rtlCol="0">
            <a:spAutoFit/>
          </a:bodyPr>
          <a:lstStyle/>
          <a:p>
            <a:pPr algn="ctr"/>
            <a:r>
              <a:rPr lang="en-US" sz="800" b="1" dirty="0"/>
              <a:t>Q4</a:t>
            </a:r>
          </a:p>
          <a:p>
            <a:pPr algn="ctr"/>
            <a:r>
              <a:rPr lang="en-US" sz="800" b="1" dirty="0"/>
              <a:t>December</a:t>
            </a:r>
          </a:p>
        </p:txBody>
      </p:sp>
      <p:sp>
        <p:nvSpPr>
          <p:cNvPr id="27" name="Arrow: Pentagon 26">
            <a:extLst>
              <a:ext uri="{FF2B5EF4-FFF2-40B4-BE49-F238E27FC236}">
                <a16:creationId xmlns:a16="http://schemas.microsoft.com/office/drawing/2014/main" id="{52B8DCB1-2E93-9122-6F36-B2A801217AB0}"/>
              </a:ext>
            </a:extLst>
          </p:cNvPr>
          <p:cNvSpPr/>
          <p:nvPr/>
        </p:nvSpPr>
        <p:spPr bwMode="auto">
          <a:xfrm>
            <a:off x="1403648" y="4011910"/>
            <a:ext cx="1738271" cy="288032"/>
          </a:xfrm>
          <a:prstGeom prst="homePlate">
            <a:avLst/>
          </a:prstGeom>
          <a:solidFill>
            <a:srgbClr val="FFC000"/>
          </a:solidFill>
          <a:ln w="3175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
                <a:srgbClr val="FF0000"/>
              </a:buClr>
              <a:buSzTx/>
              <a:buFont typeface="Wingdings" pitchFamily="2" charset="2"/>
              <a:buNone/>
              <a:tabLst/>
            </a:pPr>
            <a:r>
              <a:rPr kumimoji="0" lang="en-US" altLang="zh-CN" sz="1000" b="1" i="0" u="none" strike="noStrike" cap="none" normalizeH="0" baseline="0" dirty="0">
                <a:ln>
                  <a:noFill/>
                </a:ln>
                <a:solidFill>
                  <a:srgbClr val="0070C0"/>
                </a:solidFill>
                <a:effectLst/>
                <a:latin typeface="微软雅黑" pitchFamily="34" charset="-122"/>
                <a:ea typeface="微软雅黑" pitchFamily="34" charset="-122"/>
              </a:rPr>
              <a:t>Identify scope of </a:t>
            </a:r>
            <a:r>
              <a:rPr kumimoji="0" lang="en-US" sz="1000" b="1" i="0" u="none" strike="noStrike" cap="none" normalizeH="0" baseline="0" dirty="0">
                <a:ln>
                  <a:noFill/>
                </a:ln>
                <a:solidFill>
                  <a:srgbClr val="0070C0"/>
                </a:solidFill>
                <a:effectLst/>
                <a:latin typeface="微软雅黑" pitchFamily="34" charset="-122"/>
                <a:ea typeface="微软雅黑" pitchFamily="34" charset="-122"/>
              </a:rPr>
              <a:t>Phase 1 (SI)</a:t>
            </a:r>
          </a:p>
        </p:txBody>
      </p:sp>
      <p:sp>
        <p:nvSpPr>
          <p:cNvPr id="28" name="Arrow: Pentagon 27">
            <a:extLst>
              <a:ext uri="{FF2B5EF4-FFF2-40B4-BE49-F238E27FC236}">
                <a16:creationId xmlns:a16="http://schemas.microsoft.com/office/drawing/2014/main" id="{D56ECD51-84AB-0387-13A6-100FE3B7457D}"/>
              </a:ext>
            </a:extLst>
          </p:cNvPr>
          <p:cNvSpPr/>
          <p:nvPr/>
        </p:nvSpPr>
        <p:spPr bwMode="auto">
          <a:xfrm>
            <a:off x="4875262" y="4011910"/>
            <a:ext cx="1915813" cy="288032"/>
          </a:xfrm>
          <a:prstGeom prst="homePlate">
            <a:avLst/>
          </a:prstGeom>
          <a:solidFill>
            <a:srgbClr val="FFC000"/>
          </a:solidFill>
          <a:ln w="3175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
                <a:srgbClr val="FF0000"/>
              </a:buClr>
              <a:buSzTx/>
              <a:buFont typeface="Wingdings" pitchFamily="2" charset="2"/>
              <a:buNone/>
              <a:tabLst/>
            </a:pPr>
            <a:r>
              <a:rPr kumimoji="0" lang="en-US" sz="1100" b="1" i="0" u="none" strike="noStrike" cap="none" normalizeH="0" baseline="0" dirty="0">
                <a:ln>
                  <a:noFill/>
                </a:ln>
                <a:solidFill>
                  <a:srgbClr val="0070C0"/>
                </a:solidFill>
                <a:effectLst/>
                <a:latin typeface="微软雅黑" pitchFamily="34" charset="-122"/>
                <a:ea typeface="微软雅黑" pitchFamily="34" charset="-122"/>
              </a:rPr>
              <a:t>Phase 1 WI</a:t>
            </a:r>
          </a:p>
        </p:txBody>
      </p:sp>
      <p:sp>
        <p:nvSpPr>
          <p:cNvPr id="30" name="Arrow: Pentagon 29">
            <a:extLst>
              <a:ext uri="{FF2B5EF4-FFF2-40B4-BE49-F238E27FC236}">
                <a16:creationId xmlns:a16="http://schemas.microsoft.com/office/drawing/2014/main" id="{2FE9C62F-CFE2-CA06-0792-7AFD2D88E102}"/>
              </a:ext>
            </a:extLst>
          </p:cNvPr>
          <p:cNvSpPr/>
          <p:nvPr/>
        </p:nvSpPr>
        <p:spPr bwMode="auto">
          <a:xfrm>
            <a:off x="5014093" y="4365563"/>
            <a:ext cx="2598121" cy="288032"/>
          </a:xfrm>
          <a:prstGeom prst="homePlate">
            <a:avLst/>
          </a:prstGeom>
          <a:solidFill>
            <a:srgbClr val="FFC000"/>
          </a:solidFill>
          <a:ln w="3175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
                <a:srgbClr val="FF0000"/>
              </a:buClr>
              <a:buSzTx/>
              <a:buFont typeface="Wingdings" pitchFamily="2" charset="2"/>
              <a:buNone/>
              <a:tabLst/>
            </a:pPr>
            <a:r>
              <a:rPr kumimoji="0" lang="en-US" sz="1100" b="1" i="0" u="none" strike="noStrike" cap="none" normalizeH="0" baseline="0" dirty="0">
                <a:ln>
                  <a:noFill/>
                </a:ln>
                <a:solidFill>
                  <a:srgbClr val="0070C0"/>
                </a:solidFill>
                <a:effectLst/>
                <a:latin typeface="微软雅黑" pitchFamily="34" charset="-122"/>
                <a:ea typeface="微软雅黑" pitchFamily="34" charset="-122"/>
              </a:rPr>
              <a:t>Channel model for Phase </a:t>
            </a:r>
            <a:r>
              <a:rPr lang="en-US" sz="1100" b="1" dirty="0">
                <a:solidFill>
                  <a:srgbClr val="0070C0"/>
                </a:solidFill>
                <a:latin typeface="微软雅黑" pitchFamily="34" charset="-122"/>
                <a:ea typeface="微软雅黑" pitchFamily="34" charset="-122"/>
              </a:rPr>
              <a:t>2</a:t>
            </a:r>
            <a:r>
              <a:rPr kumimoji="0" lang="en-US" sz="1100" b="1" i="0" u="none" strike="noStrike" cap="none" normalizeH="0" baseline="0" dirty="0">
                <a:ln>
                  <a:noFill/>
                </a:ln>
                <a:solidFill>
                  <a:srgbClr val="0070C0"/>
                </a:solidFill>
                <a:effectLst/>
                <a:latin typeface="微软雅黑" pitchFamily="34" charset="-122"/>
                <a:ea typeface="微软雅黑" pitchFamily="34" charset="-122"/>
              </a:rPr>
              <a:t> SI</a:t>
            </a:r>
          </a:p>
        </p:txBody>
      </p:sp>
      <p:sp>
        <p:nvSpPr>
          <p:cNvPr id="31" name="Arrow: Pentagon 30">
            <a:extLst>
              <a:ext uri="{FF2B5EF4-FFF2-40B4-BE49-F238E27FC236}">
                <a16:creationId xmlns:a16="http://schemas.microsoft.com/office/drawing/2014/main" id="{6B881B94-F1F6-0369-AFD5-AA557D1A2BE7}"/>
              </a:ext>
            </a:extLst>
          </p:cNvPr>
          <p:cNvSpPr/>
          <p:nvPr/>
        </p:nvSpPr>
        <p:spPr bwMode="auto">
          <a:xfrm>
            <a:off x="4932040" y="4365563"/>
            <a:ext cx="2598121" cy="288032"/>
          </a:xfrm>
          <a:prstGeom prst="homePlate">
            <a:avLst/>
          </a:prstGeom>
          <a:solidFill>
            <a:srgbClr val="FFC000"/>
          </a:solidFill>
          <a:ln w="3175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
                <a:srgbClr val="FF0000"/>
              </a:buClr>
              <a:buSzTx/>
              <a:buFont typeface="Wingdings" pitchFamily="2" charset="2"/>
              <a:buNone/>
              <a:tabLst/>
            </a:pPr>
            <a:r>
              <a:rPr kumimoji="0" lang="en-US" sz="1100" b="1" i="0" u="none" strike="noStrike" cap="none" normalizeH="0" baseline="0" dirty="0">
                <a:ln>
                  <a:noFill/>
                </a:ln>
                <a:solidFill>
                  <a:srgbClr val="0070C0"/>
                </a:solidFill>
                <a:effectLst/>
                <a:latin typeface="微软雅黑" pitchFamily="34" charset="-122"/>
                <a:ea typeface="微软雅黑" pitchFamily="34" charset="-122"/>
              </a:rPr>
              <a:t>Phase </a:t>
            </a:r>
            <a:r>
              <a:rPr lang="en-US" sz="1100" b="1" dirty="0">
                <a:solidFill>
                  <a:srgbClr val="0070C0"/>
                </a:solidFill>
                <a:latin typeface="微软雅黑" pitchFamily="34" charset="-122"/>
                <a:ea typeface="微软雅黑" pitchFamily="34" charset="-122"/>
              </a:rPr>
              <a:t>2</a:t>
            </a:r>
            <a:r>
              <a:rPr kumimoji="0" lang="en-US" sz="1100" b="1" i="0" u="none" strike="noStrike" cap="none" normalizeH="0" baseline="0" dirty="0">
                <a:ln>
                  <a:noFill/>
                </a:ln>
                <a:solidFill>
                  <a:srgbClr val="0070C0"/>
                </a:solidFill>
                <a:effectLst/>
                <a:latin typeface="微软雅黑" pitchFamily="34" charset="-122"/>
                <a:ea typeface="微软雅黑" pitchFamily="34" charset="-122"/>
              </a:rPr>
              <a:t> SI</a:t>
            </a:r>
          </a:p>
        </p:txBody>
      </p:sp>
      <p:sp>
        <p:nvSpPr>
          <p:cNvPr id="2" name="Arrow: Pentagon 1">
            <a:extLst>
              <a:ext uri="{FF2B5EF4-FFF2-40B4-BE49-F238E27FC236}">
                <a16:creationId xmlns:a16="http://schemas.microsoft.com/office/drawing/2014/main" id="{91730DFA-EBB2-1DC0-BF81-5EB34332836D}"/>
              </a:ext>
            </a:extLst>
          </p:cNvPr>
          <p:cNvSpPr/>
          <p:nvPr/>
        </p:nvSpPr>
        <p:spPr bwMode="auto">
          <a:xfrm>
            <a:off x="3131840" y="4011910"/>
            <a:ext cx="1738271" cy="288032"/>
          </a:xfrm>
          <a:prstGeom prst="homePlate">
            <a:avLst/>
          </a:prstGeom>
          <a:solidFill>
            <a:srgbClr val="FFC000"/>
          </a:solidFill>
          <a:ln w="3175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50000"/>
              </a:spcBef>
              <a:spcAft>
                <a:spcPct val="0"/>
              </a:spcAft>
              <a:buClr>
                <a:srgbClr val="FF0000"/>
              </a:buClr>
              <a:buSzTx/>
              <a:buFont typeface="Wingdings" pitchFamily="2" charset="2"/>
              <a:buNone/>
              <a:tabLst/>
            </a:pPr>
            <a:r>
              <a:rPr kumimoji="0" lang="en-US" altLang="zh-CN" sz="1000" b="1" i="0" u="none" strike="noStrike" cap="none" normalizeH="0" baseline="0" dirty="0">
                <a:ln>
                  <a:noFill/>
                </a:ln>
                <a:solidFill>
                  <a:srgbClr val="0070C0"/>
                </a:solidFill>
                <a:effectLst/>
                <a:latin typeface="微软雅黑" pitchFamily="34" charset="-122"/>
                <a:ea typeface="微软雅黑" pitchFamily="34" charset="-122"/>
              </a:rPr>
              <a:t>Phase 1 SI(Sub group evaluation)</a:t>
            </a:r>
            <a:endParaRPr kumimoji="0" lang="en-US" sz="1000" b="1" i="0" u="none" strike="noStrike" cap="none" normalizeH="0" baseline="0" dirty="0">
              <a:ln>
                <a:noFill/>
              </a:ln>
              <a:solidFill>
                <a:srgbClr val="0070C0"/>
              </a:solidFill>
              <a:effectLst/>
              <a:latin typeface="微软雅黑" pitchFamily="34" charset="-122"/>
              <a:ea typeface="微软雅黑" pitchFamily="34" charset="-122"/>
            </a:endParaRPr>
          </a:p>
        </p:txBody>
      </p:sp>
    </p:spTree>
    <p:extLst>
      <p:ext uri="{BB962C8B-B14F-4D97-AF65-F5344CB8AC3E}">
        <p14:creationId xmlns:p14="http://schemas.microsoft.com/office/powerpoint/2010/main" val="30934827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C263826-B7D6-B19D-D014-F23ADE500F21}"/>
              </a:ext>
            </a:extLst>
          </p:cNvPr>
          <p:cNvSpPr>
            <a:spLocks noGrp="1"/>
          </p:cNvSpPr>
          <p:nvPr>
            <p:ph idx="1"/>
          </p:nvPr>
        </p:nvSpPr>
        <p:spPr>
          <a:xfrm>
            <a:off x="250826" y="681040"/>
            <a:ext cx="8642350" cy="4229682"/>
          </a:xfrm>
        </p:spPr>
        <p:txBody>
          <a:bodyPr>
            <a:spAutoFit/>
          </a:bodyPr>
          <a:lstStyle/>
          <a:p>
            <a:pPr marL="0" indent="0">
              <a:spcBef>
                <a:spcPts val="300"/>
              </a:spcBef>
              <a:buNone/>
            </a:pPr>
            <a:r>
              <a:rPr lang="en-US" sz="1400" dirty="0">
                <a:solidFill>
                  <a:srgbClr val="000000"/>
                </a:solidFill>
                <a:effectLst/>
              </a:rPr>
              <a:t>In Phase 1 of ISAC, the study targets at enabling</a:t>
            </a:r>
            <a:r>
              <a:rPr lang="en-US" sz="1400" dirty="0">
                <a:solidFill>
                  <a:srgbClr val="000000"/>
                </a:solidFill>
              </a:rPr>
              <a:t> </a:t>
            </a:r>
            <a:r>
              <a:rPr lang="en-US" altLang="zh-CN" sz="1400" dirty="0">
                <a:solidFill>
                  <a:srgbClr val="000000"/>
                </a:solidFill>
              </a:rPr>
              <a:t>some </a:t>
            </a:r>
            <a:r>
              <a:rPr lang="en-US" sz="1400" dirty="0">
                <a:solidFill>
                  <a:srgbClr val="000000"/>
                </a:solidFill>
                <a:effectLst/>
              </a:rPr>
              <a:t>sensing </a:t>
            </a:r>
            <a:r>
              <a:rPr lang="en-US" altLang="zh-CN" sz="1400" dirty="0">
                <a:solidFill>
                  <a:srgbClr val="000000"/>
                </a:solidFill>
                <a:effectLst/>
              </a:rPr>
              <a:t>functions</a:t>
            </a:r>
            <a:r>
              <a:rPr lang="en-US" sz="1400" dirty="0">
                <a:solidFill>
                  <a:srgbClr val="000000"/>
                </a:solidFill>
                <a:effectLst/>
              </a:rPr>
              <a:t> in 5G with</a:t>
            </a:r>
            <a:r>
              <a:rPr lang="en-US" altLang="zh-CN" sz="1400" dirty="0">
                <a:solidFill>
                  <a:srgbClr val="000000"/>
                </a:solidFill>
                <a:effectLst/>
              </a:rPr>
              <a:t>out major changes to the existing 5G system</a:t>
            </a:r>
            <a:r>
              <a:rPr lang="en-US" altLang="zh-CN" sz="1400" dirty="0">
                <a:solidFill>
                  <a:srgbClr val="000000"/>
                </a:solidFill>
              </a:rPr>
              <a:t>. The potential </a:t>
            </a:r>
            <a:r>
              <a:rPr lang="en-US" sz="1400" dirty="0">
                <a:solidFill>
                  <a:srgbClr val="000000"/>
                </a:solidFill>
                <a:effectLst/>
              </a:rPr>
              <a:t>objectives are as below:</a:t>
            </a:r>
            <a:endParaRPr lang="en-US" sz="1400" dirty="0"/>
          </a:p>
          <a:p>
            <a:pPr>
              <a:spcBef>
                <a:spcPts val="300"/>
              </a:spcBef>
            </a:pPr>
            <a:r>
              <a:rPr lang="en-US" sz="1400" dirty="0">
                <a:solidFill>
                  <a:srgbClr val="000000"/>
                </a:solidFill>
              </a:rPr>
              <a:t>Identify the suitable use cases and related requirements under which the sensing performance can be evaluated with the existing 5G methodology, at least the use cases/services agreed in SA1’s “</a:t>
            </a:r>
            <a:r>
              <a:rPr lang="en-GB" sz="1400" dirty="0">
                <a:solidFill>
                  <a:srgbClr val="000000"/>
                </a:solidFill>
              </a:rPr>
              <a:t>New SID on Integrated Sensing and Communication</a:t>
            </a:r>
            <a:r>
              <a:rPr lang="en-US" sz="1400" dirty="0">
                <a:solidFill>
                  <a:srgbClr val="000000"/>
                </a:solidFill>
              </a:rPr>
              <a:t>”  could be used as a baseline for discussion.</a:t>
            </a:r>
          </a:p>
          <a:p>
            <a:pPr>
              <a:spcBef>
                <a:spcPts val="300"/>
              </a:spcBef>
            </a:pPr>
            <a:r>
              <a:rPr lang="en-US" sz="1400" dirty="0">
                <a:solidFill>
                  <a:srgbClr val="000000"/>
                </a:solidFill>
              </a:rPr>
              <a:t>Formulate a set of sensing design targets based on the requirements from the identified use cases, at least including </a:t>
            </a:r>
          </a:p>
          <a:p>
            <a:pPr lvl="1">
              <a:buClr>
                <a:srgbClr val="FF6600"/>
              </a:buClr>
              <a:buFont typeface="Wingdings" panose="05000000000000000000" pitchFamily="2" charset="2"/>
              <a:buChar char="Ø"/>
            </a:pPr>
            <a:r>
              <a:rPr lang="en-US" sz="1100" dirty="0"/>
              <a:t>Accuracy of distance measurement</a:t>
            </a:r>
          </a:p>
          <a:p>
            <a:pPr lvl="1">
              <a:buClr>
                <a:srgbClr val="FF6600"/>
              </a:buClr>
              <a:buFont typeface="Wingdings" panose="05000000000000000000" pitchFamily="2" charset="2"/>
              <a:buChar char="Ø"/>
            </a:pPr>
            <a:r>
              <a:rPr lang="en-US" sz="1100" dirty="0"/>
              <a:t>Resolution of distance measurement</a:t>
            </a:r>
          </a:p>
          <a:p>
            <a:pPr lvl="1">
              <a:buClr>
                <a:srgbClr val="FF6600"/>
              </a:buClr>
              <a:buFont typeface="Wingdings" panose="05000000000000000000" pitchFamily="2" charset="2"/>
              <a:buChar char="Ø"/>
            </a:pPr>
            <a:r>
              <a:rPr lang="en-US" sz="1100" dirty="0"/>
              <a:t>Accuracy of angle measurement</a:t>
            </a:r>
          </a:p>
          <a:p>
            <a:pPr lvl="1">
              <a:buClr>
                <a:srgbClr val="FF6600"/>
              </a:buClr>
              <a:buFont typeface="Wingdings" panose="05000000000000000000" pitchFamily="2" charset="2"/>
              <a:buChar char="Ø"/>
            </a:pPr>
            <a:r>
              <a:rPr lang="en-US" sz="1100" dirty="0"/>
              <a:t>Resolution of angle measurement</a:t>
            </a:r>
          </a:p>
          <a:p>
            <a:pPr lvl="1">
              <a:buClr>
                <a:srgbClr val="FF6600"/>
              </a:buClr>
              <a:buFont typeface="Wingdings" panose="05000000000000000000" pitchFamily="2" charset="2"/>
              <a:buChar char="Ø"/>
            </a:pPr>
            <a:r>
              <a:rPr lang="en-US" sz="1100" dirty="0"/>
              <a:t>Accuracy of velocity measurement</a:t>
            </a:r>
          </a:p>
          <a:p>
            <a:pPr lvl="1">
              <a:buClr>
                <a:srgbClr val="FF6600"/>
              </a:buClr>
              <a:buFont typeface="Wingdings" panose="05000000000000000000" pitchFamily="2" charset="2"/>
              <a:buChar char="Ø"/>
            </a:pPr>
            <a:r>
              <a:rPr lang="en-US" sz="1100" dirty="0">
                <a:solidFill>
                  <a:srgbClr val="000000"/>
                </a:solidFill>
                <a:effectLst/>
              </a:rPr>
              <a:t>Positioning accuracy </a:t>
            </a:r>
          </a:p>
          <a:p>
            <a:pPr>
              <a:buFont typeface="Wingdings" panose="05000000000000000000" pitchFamily="2" charset="2"/>
              <a:buChar char="v"/>
            </a:pPr>
            <a:r>
              <a:rPr lang="en-US" sz="1400" dirty="0">
                <a:solidFill>
                  <a:srgbClr val="000000"/>
                </a:solidFill>
              </a:rPr>
              <a:t>NOTE: The study shall aim to provide better positioning accuracy compared to existing 3GPP positioning technologies for the relevant use cases. </a:t>
            </a:r>
          </a:p>
        </p:txBody>
      </p:sp>
      <p:sp>
        <p:nvSpPr>
          <p:cNvPr id="4" name="Slide Number Placeholder 3">
            <a:extLst>
              <a:ext uri="{FF2B5EF4-FFF2-40B4-BE49-F238E27FC236}">
                <a16:creationId xmlns:a16="http://schemas.microsoft.com/office/drawing/2014/main" id="{055F6566-EDA7-1002-424E-6889E553E259}"/>
              </a:ext>
            </a:extLst>
          </p:cNvPr>
          <p:cNvSpPr>
            <a:spLocks noGrp="1"/>
          </p:cNvSpPr>
          <p:nvPr>
            <p:ph type="sldNum" sz="quarter" idx="10"/>
          </p:nvPr>
        </p:nvSpPr>
        <p:spPr/>
        <p:txBody>
          <a:bodyPr/>
          <a:lstStyle/>
          <a:p>
            <a:pPr>
              <a:defRPr/>
            </a:pPr>
            <a:fld id="{60E1D707-743A-4DE1-9ADF-A19E5F8506DA}" type="slidenum">
              <a:rPr lang="en-US" smtClean="0"/>
              <a:pPr>
                <a:defRPr/>
              </a:pPr>
              <a:t>11</a:t>
            </a:fld>
            <a:endParaRPr lang="en-US" dirty="0"/>
          </a:p>
        </p:txBody>
      </p:sp>
      <p:sp>
        <p:nvSpPr>
          <p:cNvPr id="5" name="Title 1">
            <a:extLst>
              <a:ext uri="{FF2B5EF4-FFF2-40B4-BE49-F238E27FC236}">
                <a16:creationId xmlns:a16="http://schemas.microsoft.com/office/drawing/2014/main" id="{8BA59339-FC41-8827-FE97-EE3DA53F00D2}"/>
              </a:ext>
            </a:extLst>
          </p:cNvPr>
          <p:cNvSpPr>
            <a:spLocks noGrp="1"/>
          </p:cNvSpPr>
          <p:nvPr>
            <p:ph type="title"/>
          </p:nvPr>
        </p:nvSpPr>
        <p:spPr>
          <a:xfrm>
            <a:off x="250825" y="0"/>
            <a:ext cx="7416800" cy="519113"/>
          </a:xfrm>
        </p:spPr>
        <p:txBody>
          <a:bodyPr/>
          <a:lstStyle/>
          <a:p>
            <a:r>
              <a:rPr lang="en-US" dirty="0"/>
              <a:t>Proposed objectives for the study of ISAC Phase 1</a:t>
            </a:r>
          </a:p>
        </p:txBody>
      </p:sp>
    </p:spTree>
    <p:extLst>
      <p:ext uri="{BB962C8B-B14F-4D97-AF65-F5344CB8AC3E}">
        <p14:creationId xmlns:p14="http://schemas.microsoft.com/office/powerpoint/2010/main" val="23254910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C263826-B7D6-B19D-D014-F23ADE500F21}"/>
              </a:ext>
            </a:extLst>
          </p:cNvPr>
          <p:cNvSpPr>
            <a:spLocks noGrp="1"/>
          </p:cNvSpPr>
          <p:nvPr>
            <p:ph idx="1"/>
          </p:nvPr>
        </p:nvSpPr>
        <p:spPr>
          <a:xfrm>
            <a:off x="250826" y="681040"/>
            <a:ext cx="8642350" cy="3783791"/>
          </a:xfrm>
        </p:spPr>
        <p:txBody>
          <a:bodyPr>
            <a:spAutoFit/>
          </a:bodyPr>
          <a:lstStyle/>
          <a:p>
            <a:r>
              <a:rPr lang="en-US" sz="1800" dirty="0">
                <a:solidFill>
                  <a:srgbClr val="000000"/>
                </a:solidFill>
                <a:effectLst/>
                <a:latin typeface="Calibri" panose="020F0502020204030204" pitchFamily="34" charset="0"/>
              </a:rPr>
              <a:t>Compare and assess the feasibility of meeting the design targets for identified use cases, and identify assumptions on required functionality to be supported. </a:t>
            </a:r>
          </a:p>
          <a:p>
            <a:pPr lvl="1">
              <a:buFont typeface="Wingdings" panose="05000000000000000000" pitchFamily="2" charset="2"/>
              <a:buChar char="Ø"/>
            </a:pPr>
            <a:r>
              <a:rPr lang="en-US" altLang="zh-CN" sz="1600" dirty="0">
                <a:latin typeface="Calibri" panose="020F0502020204030204" pitchFamily="34" charset="0"/>
              </a:rPr>
              <a:t>The feasibility study could start by evaluating the sensing performance targets(including distance, angle, velocity etc.) for the 5G-A system. </a:t>
            </a:r>
          </a:p>
          <a:p>
            <a:pPr lvl="1">
              <a:buFont typeface="Wingdings" panose="05000000000000000000" pitchFamily="2" charset="2"/>
              <a:buChar char="Ø"/>
            </a:pPr>
            <a:r>
              <a:rPr lang="en-US" altLang="zh-CN" sz="1600" dirty="0">
                <a:latin typeface="Calibri" panose="020F0502020204030204" pitchFamily="34" charset="0"/>
              </a:rPr>
              <a:t>The existing 5G-A methodology and simple channel models are assumed in the Phase 1 study.</a:t>
            </a:r>
          </a:p>
          <a:p>
            <a:pPr lvl="1">
              <a:buFont typeface="Wingdings" panose="05000000000000000000" pitchFamily="2" charset="2"/>
              <a:buChar char="Ø"/>
            </a:pPr>
            <a:r>
              <a:rPr lang="en-US" sz="1600" dirty="0">
                <a:latin typeface="Calibri" panose="020F0502020204030204" pitchFamily="34" charset="0"/>
              </a:rPr>
              <a:t>Distinguished from the positioning project, this </a:t>
            </a:r>
            <a:r>
              <a:rPr lang="en-US" altLang="zh-CN" sz="1600" dirty="0">
                <a:latin typeface="Calibri" panose="020F0502020204030204" pitchFamily="34" charset="0"/>
              </a:rPr>
              <a:t>feasibility study</a:t>
            </a:r>
            <a:r>
              <a:rPr lang="en-US" sz="1600" dirty="0">
                <a:latin typeface="Calibri" panose="020F0502020204030204" pitchFamily="34" charset="0"/>
              </a:rPr>
              <a:t> aims to identify the assumptions </a:t>
            </a:r>
            <a:r>
              <a:rPr lang="en-US" altLang="zh-CN" sz="1600" dirty="0">
                <a:latin typeface="Calibri" panose="020F0502020204030204" pitchFamily="34" charset="0"/>
              </a:rPr>
              <a:t>under which </a:t>
            </a:r>
            <a:r>
              <a:rPr lang="en-US" sz="1600" dirty="0">
                <a:latin typeface="Calibri" panose="020F0502020204030204" pitchFamily="34" charset="0"/>
              </a:rPr>
              <a:t>the existing 5G-A system could achieve </a:t>
            </a:r>
            <a:r>
              <a:rPr lang="en-US" altLang="zh-CN" sz="1600" dirty="0">
                <a:latin typeface="Calibri" panose="020F0502020204030204" pitchFamily="34" charset="0"/>
              </a:rPr>
              <a:t>the</a:t>
            </a:r>
            <a:r>
              <a:rPr lang="en-US" sz="1600" dirty="0">
                <a:latin typeface="Calibri" panose="020F0502020204030204" pitchFamily="34" charset="0"/>
              </a:rPr>
              <a:t> </a:t>
            </a:r>
            <a:r>
              <a:rPr lang="en-US" altLang="zh-CN" sz="1600" dirty="0">
                <a:latin typeface="Calibri" panose="020F0502020204030204" pitchFamily="34" charset="0"/>
              </a:rPr>
              <a:t>sensing performance targets in addition to positioning accuracy. </a:t>
            </a:r>
            <a:endParaRPr lang="en-US" sz="1600" dirty="0"/>
          </a:p>
          <a:p>
            <a:pPr>
              <a:buFont typeface="Wingdings" panose="05000000000000000000" pitchFamily="2" charset="2"/>
              <a:buChar char="v"/>
            </a:pPr>
            <a:r>
              <a:rPr lang="en-US" sz="1400" dirty="0">
                <a:solidFill>
                  <a:srgbClr val="000000"/>
                </a:solidFill>
                <a:latin typeface="Calibri" panose="020F0502020204030204" pitchFamily="34" charset="0"/>
              </a:rPr>
              <a:t>NOTE: Meeting the sensing design targets should not be at the cost of the obvious degradation of communication performance. </a:t>
            </a:r>
          </a:p>
          <a:p>
            <a:pPr>
              <a:buFont typeface="Wingdings" panose="05000000000000000000" pitchFamily="2" charset="2"/>
              <a:buChar char="v"/>
            </a:pPr>
            <a:r>
              <a:rPr lang="en-US" sz="1400" dirty="0">
                <a:effectLst/>
                <a:latin typeface="Calibri" panose="020F0502020204030204" pitchFamily="34" charset="0"/>
              </a:rPr>
              <a:t>NOTE: </a:t>
            </a:r>
            <a:r>
              <a:rPr lang="en-US" sz="1400" dirty="0">
                <a:latin typeface="Calibri" panose="020F0502020204030204" pitchFamily="34" charset="0"/>
              </a:rPr>
              <a:t>The discussion could start in RAN level to confirm the Phases plan for the study of ISAC.</a:t>
            </a:r>
            <a:endParaRPr lang="en-US" sz="1400" dirty="0">
              <a:effectLst/>
              <a:latin typeface="Calibri" panose="020F0502020204030204" pitchFamily="34" charset="0"/>
            </a:endParaRPr>
          </a:p>
        </p:txBody>
      </p:sp>
      <p:sp>
        <p:nvSpPr>
          <p:cNvPr id="4" name="Slide Number Placeholder 3">
            <a:extLst>
              <a:ext uri="{FF2B5EF4-FFF2-40B4-BE49-F238E27FC236}">
                <a16:creationId xmlns:a16="http://schemas.microsoft.com/office/drawing/2014/main" id="{055F6566-EDA7-1002-424E-6889E553E259}"/>
              </a:ext>
            </a:extLst>
          </p:cNvPr>
          <p:cNvSpPr>
            <a:spLocks noGrp="1"/>
          </p:cNvSpPr>
          <p:nvPr>
            <p:ph type="sldNum" sz="quarter" idx="10"/>
          </p:nvPr>
        </p:nvSpPr>
        <p:spPr/>
        <p:txBody>
          <a:bodyPr/>
          <a:lstStyle/>
          <a:p>
            <a:pPr>
              <a:defRPr/>
            </a:pPr>
            <a:fld id="{60E1D707-743A-4DE1-9ADF-A19E5F8506DA}" type="slidenum">
              <a:rPr lang="en-US" smtClean="0"/>
              <a:pPr>
                <a:defRPr/>
              </a:pPr>
              <a:t>12</a:t>
            </a:fld>
            <a:endParaRPr lang="en-US" dirty="0"/>
          </a:p>
        </p:txBody>
      </p:sp>
      <p:sp>
        <p:nvSpPr>
          <p:cNvPr id="5" name="Title 1">
            <a:extLst>
              <a:ext uri="{FF2B5EF4-FFF2-40B4-BE49-F238E27FC236}">
                <a16:creationId xmlns:a16="http://schemas.microsoft.com/office/drawing/2014/main" id="{8BA59339-FC41-8827-FE97-EE3DA53F00D2}"/>
              </a:ext>
            </a:extLst>
          </p:cNvPr>
          <p:cNvSpPr>
            <a:spLocks noGrp="1"/>
          </p:cNvSpPr>
          <p:nvPr>
            <p:ph type="title"/>
          </p:nvPr>
        </p:nvSpPr>
        <p:spPr>
          <a:xfrm>
            <a:off x="250825" y="0"/>
            <a:ext cx="7416800" cy="519113"/>
          </a:xfrm>
        </p:spPr>
        <p:txBody>
          <a:bodyPr/>
          <a:lstStyle/>
          <a:p>
            <a:r>
              <a:rPr lang="en-US" dirty="0"/>
              <a:t>Proposed objectives for the study of ISAC Phase 1</a:t>
            </a:r>
          </a:p>
        </p:txBody>
      </p:sp>
    </p:spTree>
    <p:extLst>
      <p:ext uri="{BB962C8B-B14F-4D97-AF65-F5344CB8AC3E}">
        <p14:creationId xmlns:p14="http://schemas.microsoft.com/office/powerpoint/2010/main" val="30996982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altLang="zh-CN" dirty="0"/>
              <a:t>Thanks</a:t>
            </a:r>
            <a:r>
              <a:rPr lang="zh-CN" altLang="en-US" dirty="0"/>
              <a:t>！</a:t>
            </a:r>
          </a:p>
        </p:txBody>
      </p:sp>
    </p:spTree>
    <p:extLst>
      <p:ext uri="{BB962C8B-B14F-4D97-AF65-F5344CB8AC3E}">
        <p14:creationId xmlns:p14="http://schemas.microsoft.com/office/powerpoint/2010/main" val="16827585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0825" y="29156"/>
            <a:ext cx="7416800" cy="519113"/>
          </a:xfrm>
        </p:spPr>
        <p:txBody>
          <a:bodyPr/>
          <a:lstStyle/>
          <a:p>
            <a:r>
              <a:rPr lang="en-US" altLang="zh-CN" dirty="0"/>
              <a:t>Background</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2</a:t>
            </a:fld>
            <a:endParaRPr lang="en-US" dirty="0"/>
          </a:p>
        </p:txBody>
      </p:sp>
      <p:sp>
        <p:nvSpPr>
          <p:cNvPr id="11" name="内容占位符 2"/>
          <p:cNvSpPr txBox="1">
            <a:spLocks/>
          </p:cNvSpPr>
          <p:nvPr/>
        </p:nvSpPr>
        <p:spPr>
          <a:xfrm>
            <a:off x="107504" y="733598"/>
            <a:ext cx="8640960" cy="1092605"/>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4"/>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a:lnSpc>
                <a:spcPct val="100000"/>
              </a:lnSpc>
            </a:pPr>
            <a:r>
              <a:rPr lang="en-US" altLang="ko-KR" sz="1300" kern="0" dirty="0"/>
              <a:t>5G New Radio (NR) systems are deployed to offer high data rates and ultra-reliable low latency services. Vertical industries start to apply 5G to improve the industry automation and digitalization, in many scenarios, the</a:t>
            </a:r>
            <a:r>
              <a:rPr lang="en-US" altLang="ko-KR" sz="1300" b="1" kern="0" dirty="0"/>
              <a:t> </a:t>
            </a:r>
            <a:r>
              <a:rPr lang="en-US" altLang="zh-CN" sz="1300" b="1" kern="0" dirty="0"/>
              <a:t>I</a:t>
            </a:r>
            <a:r>
              <a:rPr lang="en-US" altLang="ko-KR" sz="1300" b="1" kern="0" dirty="0"/>
              <a:t>ntegrated </a:t>
            </a:r>
            <a:r>
              <a:rPr lang="en-US" altLang="zh-CN" sz="1300" b="1" kern="0" dirty="0"/>
              <a:t>Sensing and C</a:t>
            </a:r>
            <a:r>
              <a:rPr lang="en-US" altLang="ko-KR" sz="1300" b="1" kern="0" dirty="0"/>
              <a:t>ommunication(ISAC) </a:t>
            </a:r>
            <a:r>
              <a:rPr lang="en-US" altLang="ko-KR" sz="1300" kern="0" dirty="0"/>
              <a:t>is a key enabler to provide high quality services. The ISAC can extend the capability of network from “listen and talk” to “see and feel” and create a digital sense augmenting human intelligence. </a:t>
            </a:r>
            <a:endParaRPr lang="en-US" altLang="zh-CN" sz="1300" kern="0" dirty="0"/>
          </a:p>
        </p:txBody>
      </p:sp>
      <p:sp>
        <p:nvSpPr>
          <p:cNvPr id="12" name="内容占位符 2"/>
          <p:cNvSpPr txBox="1">
            <a:spLocks/>
          </p:cNvSpPr>
          <p:nvPr/>
        </p:nvSpPr>
        <p:spPr>
          <a:xfrm>
            <a:off x="72395" y="1821267"/>
            <a:ext cx="8568952" cy="892550"/>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4"/>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a:lnSpc>
                <a:spcPct val="100000"/>
              </a:lnSpc>
            </a:pPr>
            <a:r>
              <a:rPr lang="en-US" altLang="ko-KR" sz="1300" kern="0" dirty="0"/>
              <a:t>With ISAC, the smart devices will have the capability to sense their surroundings, and exchange their observations through communication. In addition, with Artificial Intelligence (AI) combined with sensing capability, the network will have the cognitive ability to fuse the physical and biological worlds with cyber worlds and provide various intelligent services for consumers and industry customers.</a:t>
            </a:r>
            <a:endParaRPr lang="en-US" altLang="zh-CN" sz="1300" kern="0" dirty="0"/>
          </a:p>
        </p:txBody>
      </p:sp>
      <p:grpSp>
        <p:nvGrpSpPr>
          <p:cNvPr id="8" name="组合 7"/>
          <p:cNvGrpSpPr/>
          <p:nvPr/>
        </p:nvGrpSpPr>
        <p:grpSpPr>
          <a:xfrm>
            <a:off x="1538063" y="2831678"/>
            <a:ext cx="6256792" cy="2049016"/>
            <a:chOff x="1711993" y="1069706"/>
            <a:chExt cx="9231757" cy="3891254"/>
          </a:xfrm>
        </p:grpSpPr>
        <p:sp>
          <p:nvSpPr>
            <p:cNvPr id="9" name="圆角矩形 8"/>
            <p:cNvSpPr/>
            <p:nvPr/>
          </p:nvSpPr>
          <p:spPr>
            <a:xfrm>
              <a:off x="6706528" y="1132094"/>
              <a:ext cx="4049497" cy="3828866"/>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1711993" y="1136424"/>
              <a:ext cx="4205001" cy="3824534"/>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AEAAFBDF-4263-492F-BECD-F4B195F25B0C}"/>
                </a:ext>
              </a:extLst>
            </p:cNvPr>
            <p:cNvGrpSpPr/>
            <p:nvPr/>
          </p:nvGrpSpPr>
          <p:grpSpPr>
            <a:xfrm>
              <a:off x="1909376" y="1117875"/>
              <a:ext cx="3783000" cy="3630287"/>
              <a:chOff x="3071054" y="1248897"/>
              <a:chExt cx="3754210" cy="3630287"/>
            </a:xfrm>
          </p:grpSpPr>
          <p:sp>
            <p:nvSpPr>
              <p:cNvPr id="31" name="文本框 30"/>
              <p:cNvSpPr txBox="1"/>
              <p:nvPr/>
            </p:nvSpPr>
            <p:spPr>
              <a:xfrm>
                <a:off x="3719441" y="1248897"/>
                <a:ext cx="2407919" cy="584494"/>
              </a:xfrm>
              <a:prstGeom prst="rect">
                <a:avLst/>
              </a:prstGeom>
              <a:noFill/>
            </p:spPr>
            <p:txBody>
              <a:bodyPr wrap="square"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Local Space</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32" name="组合 31">
                <a:extLst>
                  <a:ext uri="{FF2B5EF4-FFF2-40B4-BE49-F238E27FC236}">
                    <a16:creationId xmlns:a16="http://schemas.microsoft.com/office/drawing/2014/main" id="{9D7E0229-0AAD-43CA-8CA7-A520BD381238}"/>
                  </a:ext>
                </a:extLst>
              </p:cNvPr>
              <p:cNvGrpSpPr/>
              <p:nvPr/>
            </p:nvGrpSpPr>
            <p:grpSpPr>
              <a:xfrm>
                <a:off x="4921878" y="1776730"/>
                <a:ext cx="1903386" cy="1524635"/>
                <a:chOff x="4921878" y="1776730"/>
                <a:chExt cx="1903386" cy="1524635"/>
              </a:xfrm>
            </p:grpSpPr>
            <p:sp>
              <p:nvSpPr>
                <p:cNvPr id="45" name="圆角矩形 44"/>
                <p:cNvSpPr/>
                <p:nvPr/>
              </p:nvSpPr>
              <p:spPr>
                <a:xfrm>
                  <a:off x="4932045" y="1776730"/>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46" name="图片 45"/>
                <p:cNvPicPr>
                  <a:picLocks noChangeAspect="1"/>
                </p:cNvPicPr>
                <p:nvPr/>
              </p:nvPicPr>
              <p:blipFill>
                <a:blip r:embed="rId5"/>
                <a:stretch>
                  <a:fillRect/>
                </a:stretch>
              </p:blipFill>
              <p:spPr>
                <a:xfrm>
                  <a:off x="5020346" y="2219906"/>
                  <a:ext cx="1592901" cy="1013834"/>
                </a:xfrm>
                <a:prstGeom prst="rect">
                  <a:avLst/>
                </a:prstGeom>
              </p:spPr>
            </p:pic>
            <p:sp>
              <p:nvSpPr>
                <p:cNvPr id="47" name="文本框 46"/>
                <p:cNvSpPr txBox="1"/>
                <p:nvPr/>
              </p:nvSpPr>
              <p:spPr>
                <a:xfrm>
                  <a:off x="4921878" y="1811163"/>
                  <a:ext cx="1903386" cy="438370"/>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Intelligent Factory </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a:extLst>
                  <a:ext uri="{FF2B5EF4-FFF2-40B4-BE49-F238E27FC236}">
                    <a16:creationId xmlns:a16="http://schemas.microsoft.com/office/drawing/2014/main" id="{790E1020-8CA9-4D04-A5B7-C9F2A85F41BB}"/>
                  </a:ext>
                </a:extLst>
              </p:cNvPr>
              <p:cNvGrpSpPr/>
              <p:nvPr/>
            </p:nvGrpSpPr>
            <p:grpSpPr>
              <a:xfrm>
                <a:off x="3086771" y="1792843"/>
                <a:ext cx="1806623" cy="1524635"/>
                <a:chOff x="3086771" y="1792843"/>
                <a:chExt cx="1806623" cy="1524635"/>
              </a:xfrm>
            </p:grpSpPr>
            <p:sp>
              <p:nvSpPr>
                <p:cNvPr id="42" name="圆角矩形 41"/>
                <p:cNvSpPr/>
                <p:nvPr/>
              </p:nvSpPr>
              <p:spPr>
                <a:xfrm>
                  <a:off x="3086771" y="1792843"/>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43" name="图片 42"/>
                <p:cNvPicPr>
                  <a:picLocks noChangeAspect="1"/>
                </p:cNvPicPr>
                <p:nvPr>
                  <p:custDataLst>
                    <p:tags r:id="rId1"/>
                  </p:custDataLst>
                </p:nvPr>
              </p:nvPicPr>
              <p:blipFill>
                <a:blip r:embed="rId6"/>
                <a:stretch>
                  <a:fillRect/>
                </a:stretch>
              </p:blipFill>
              <p:spPr>
                <a:xfrm>
                  <a:off x="3179317" y="2219906"/>
                  <a:ext cx="1619782" cy="1013834"/>
                </a:xfrm>
                <a:prstGeom prst="rect">
                  <a:avLst/>
                </a:prstGeom>
              </p:spPr>
            </p:pic>
            <p:sp>
              <p:nvSpPr>
                <p:cNvPr id="44" name="文本框 43"/>
                <p:cNvSpPr txBox="1"/>
                <p:nvPr/>
              </p:nvSpPr>
              <p:spPr>
                <a:xfrm>
                  <a:off x="3105869" y="1800031"/>
                  <a:ext cx="1787525" cy="438369"/>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Smart Home</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a:extLst>
                  <a:ext uri="{FF2B5EF4-FFF2-40B4-BE49-F238E27FC236}">
                    <a16:creationId xmlns:a16="http://schemas.microsoft.com/office/drawing/2014/main" id="{E7703356-21CE-40A0-A3D6-B77F4CEB059F}"/>
                  </a:ext>
                </a:extLst>
              </p:cNvPr>
              <p:cNvGrpSpPr/>
              <p:nvPr/>
            </p:nvGrpSpPr>
            <p:grpSpPr>
              <a:xfrm>
                <a:off x="3071054" y="3356454"/>
                <a:ext cx="1852930" cy="1522730"/>
                <a:chOff x="3071054" y="3356454"/>
                <a:chExt cx="1852930" cy="1522730"/>
              </a:xfrm>
            </p:grpSpPr>
            <p:sp>
              <p:nvSpPr>
                <p:cNvPr id="39" name="圆角矩形 38"/>
                <p:cNvSpPr/>
                <p:nvPr/>
              </p:nvSpPr>
              <p:spPr>
                <a:xfrm>
                  <a:off x="3086771" y="3356454"/>
                  <a:ext cx="1788160" cy="1522730"/>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40" name="图片 39"/>
                <p:cNvPicPr>
                  <a:picLocks noChangeAspect="1"/>
                </p:cNvPicPr>
                <p:nvPr/>
              </p:nvPicPr>
              <p:blipFill>
                <a:blip r:embed="rId7"/>
                <a:stretch>
                  <a:fillRect/>
                </a:stretch>
              </p:blipFill>
              <p:spPr>
                <a:xfrm>
                  <a:off x="3170426" y="3784287"/>
                  <a:ext cx="1619783" cy="999956"/>
                </a:xfrm>
                <a:prstGeom prst="rect">
                  <a:avLst/>
                </a:prstGeom>
              </p:spPr>
            </p:pic>
            <p:sp>
              <p:nvSpPr>
                <p:cNvPr id="41" name="文本框 40"/>
                <p:cNvSpPr txBox="1"/>
                <p:nvPr/>
              </p:nvSpPr>
              <p:spPr>
                <a:xfrm>
                  <a:off x="3071054" y="3388913"/>
                  <a:ext cx="1852930" cy="438370"/>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Smart Office</a:t>
                  </a:r>
                  <a:endParaRPr lang="zh-CN" altLang="en-US" sz="900" dirty="0">
                    <a:latin typeface="微软雅黑" panose="020B0503020204020204" pitchFamily="34" charset="-122"/>
                    <a:ea typeface="微软雅黑" panose="020B0503020204020204" pitchFamily="34" charset="-122"/>
                  </a:endParaRPr>
                </a:p>
              </p:txBody>
            </p:sp>
          </p:grpSp>
          <p:grpSp>
            <p:nvGrpSpPr>
              <p:cNvPr id="35" name="组合 34">
                <a:extLst>
                  <a:ext uri="{FF2B5EF4-FFF2-40B4-BE49-F238E27FC236}">
                    <a16:creationId xmlns:a16="http://schemas.microsoft.com/office/drawing/2014/main" id="{F38D5B0A-977C-46BE-B5D6-C79FBFE2D31B}"/>
                  </a:ext>
                </a:extLst>
              </p:cNvPr>
              <p:cNvGrpSpPr/>
              <p:nvPr/>
            </p:nvGrpSpPr>
            <p:grpSpPr>
              <a:xfrm>
                <a:off x="4850868" y="3351353"/>
                <a:ext cx="1870075" cy="1516380"/>
                <a:chOff x="4850868" y="3351353"/>
                <a:chExt cx="1870075" cy="1516380"/>
              </a:xfrm>
            </p:grpSpPr>
            <p:sp>
              <p:nvSpPr>
                <p:cNvPr id="36" name="圆角矩形 35"/>
                <p:cNvSpPr/>
                <p:nvPr/>
              </p:nvSpPr>
              <p:spPr>
                <a:xfrm>
                  <a:off x="4923984" y="3351353"/>
                  <a:ext cx="1788161" cy="1516380"/>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4850868" y="3372129"/>
                  <a:ext cx="1870075" cy="438369"/>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Healthcare</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pic>
              <p:nvPicPr>
                <p:cNvPr id="38" name="Picture 2" descr="https://gimg2.baidu.com/image_search/src=http%3A%2F%2Fimg.toutiao.feiyang.com%2F202004%2F51950%2Farticle%2F422015876040293009.jpeg&amp;refer=http%3A%2F%2Fimg.toutiao.feiyang.com&amp;app=2002&amp;size=f9999,10000&amp;q=a80&amp;n=0&amp;g=0n&amp;fmt=jpeg?sec=1638726220&amp;t=d305dc01d1fd7e77df0419dacefd8b9a">
                  <a:extLst>
                    <a:ext uri="{FF2B5EF4-FFF2-40B4-BE49-F238E27FC236}">
                      <a16:creationId xmlns:a16="http://schemas.microsoft.com/office/drawing/2014/main" id="{C6110C1E-497B-4AA6-A8E1-F7FF300EF792}"/>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19201" b="13072"/>
                <a:stretch/>
              </p:blipFill>
              <p:spPr bwMode="auto">
                <a:xfrm>
                  <a:off x="5005064" y="3784287"/>
                  <a:ext cx="1616636" cy="989584"/>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14" name="文本框 13"/>
            <p:cNvSpPr txBox="1"/>
            <p:nvPr/>
          </p:nvSpPr>
          <p:spPr>
            <a:xfrm>
              <a:off x="7508414" y="1069706"/>
              <a:ext cx="2550160" cy="584494"/>
            </a:xfrm>
            <a:prstGeom prst="rect">
              <a:avLst/>
            </a:prstGeom>
            <a:noFill/>
          </p:spPr>
          <p:txBody>
            <a:bodyPr wrap="square"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Open Space</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15" name="组合 14">
              <a:extLst>
                <a:ext uri="{FF2B5EF4-FFF2-40B4-BE49-F238E27FC236}">
                  <a16:creationId xmlns:a16="http://schemas.microsoft.com/office/drawing/2014/main" id="{E68C368E-E4AB-4561-8615-FB5D4F424343}"/>
                </a:ext>
              </a:extLst>
            </p:cNvPr>
            <p:cNvGrpSpPr/>
            <p:nvPr/>
          </p:nvGrpSpPr>
          <p:grpSpPr>
            <a:xfrm>
              <a:off x="6833544" y="1642188"/>
              <a:ext cx="1986280" cy="1524635"/>
              <a:chOff x="6406095" y="136656"/>
              <a:chExt cx="1986280" cy="1524635"/>
            </a:xfrm>
          </p:grpSpPr>
          <p:sp>
            <p:nvSpPr>
              <p:cNvPr id="28" name="圆角矩形 20">
                <a:extLst>
                  <a:ext uri="{FF2B5EF4-FFF2-40B4-BE49-F238E27FC236}">
                    <a16:creationId xmlns:a16="http://schemas.microsoft.com/office/drawing/2014/main" id="{829F21C8-11C0-4AE2-9018-11CDE2612762}"/>
                  </a:ext>
                </a:extLst>
              </p:cNvPr>
              <p:cNvSpPr/>
              <p:nvPr/>
            </p:nvSpPr>
            <p:spPr>
              <a:xfrm>
                <a:off x="6494145" y="136656"/>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9" name="文本框 28"/>
              <p:cNvSpPr txBox="1"/>
              <p:nvPr/>
            </p:nvSpPr>
            <p:spPr>
              <a:xfrm>
                <a:off x="6406095" y="182901"/>
                <a:ext cx="1986280" cy="438370"/>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Automatic Driving</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a:blip r:embed="rId9"/>
              <a:stretch>
                <a:fillRect/>
              </a:stretch>
            </p:blipFill>
            <p:spPr>
              <a:xfrm>
                <a:off x="6620741" y="580540"/>
                <a:ext cx="1533907" cy="1008597"/>
              </a:xfrm>
              <a:prstGeom prst="rect">
                <a:avLst/>
              </a:prstGeom>
            </p:spPr>
          </p:pic>
        </p:grpSp>
        <p:grpSp>
          <p:nvGrpSpPr>
            <p:cNvPr id="16" name="组合 15">
              <a:extLst>
                <a:ext uri="{FF2B5EF4-FFF2-40B4-BE49-F238E27FC236}">
                  <a16:creationId xmlns:a16="http://schemas.microsoft.com/office/drawing/2014/main" id="{7A7C6C36-BE26-4435-9CAC-E84FD7197C26}"/>
                </a:ext>
              </a:extLst>
            </p:cNvPr>
            <p:cNvGrpSpPr/>
            <p:nvPr/>
          </p:nvGrpSpPr>
          <p:grpSpPr>
            <a:xfrm>
              <a:off x="8751926" y="1634869"/>
              <a:ext cx="1807111" cy="1524635"/>
              <a:chOff x="8382318" y="959561"/>
              <a:chExt cx="1807111" cy="1524635"/>
            </a:xfrm>
          </p:grpSpPr>
          <p:sp>
            <p:nvSpPr>
              <p:cNvPr id="25" name="圆角矩形 20">
                <a:extLst>
                  <a:ext uri="{FF2B5EF4-FFF2-40B4-BE49-F238E27FC236}">
                    <a16:creationId xmlns:a16="http://schemas.microsoft.com/office/drawing/2014/main" id="{E1FF642D-22A2-477D-94D8-5027ADA2A6D9}"/>
                  </a:ext>
                </a:extLst>
              </p:cNvPr>
              <p:cNvSpPr/>
              <p:nvPr/>
            </p:nvSpPr>
            <p:spPr>
              <a:xfrm>
                <a:off x="8401269" y="959561"/>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6" name="文本框 25"/>
              <p:cNvSpPr txBox="1"/>
              <p:nvPr/>
            </p:nvSpPr>
            <p:spPr>
              <a:xfrm>
                <a:off x="8382318" y="993699"/>
                <a:ext cx="1726439" cy="438370"/>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UAV Network</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pic>
            <p:nvPicPr>
              <p:cNvPr id="27" name="图片 26"/>
              <p:cNvPicPr>
                <a:picLocks noChangeAspect="1"/>
              </p:cNvPicPr>
              <p:nvPr/>
            </p:nvPicPr>
            <p:blipFill>
              <a:blip r:embed="rId10"/>
              <a:stretch>
                <a:fillRect/>
              </a:stretch>
            </p:blipFill>
            <p:spPr>
              <a:xfrm>
                <a:off x="8538174" y="1405238"/>
                <a:ext cx="1542711" cy="1014123"/>
              </a:xfrm>
              <a:prstGeom prst="rect">
                <a:avLst/>
              </a:prstGeom>
            </p:spPr>
          </p:pic>
        </p:grpSp>
        <p:grpSp>
          <p:nvGrpSpPr>
            <p:cNvPr id="17" name="组合 16">
              <a:extLst>
                <a:ext uri="{FF2B5EF4-FFF2-40B4-BE49-F238E27FC236}">
                  <a16:creationId xmlns:a16="http://schemas.microsoft.com/office/drawing/2014/main" id="{A8B9F606-F689-4F1B-A125-FD1F3D338799}"/>
                </a:ext>
              </a:extLst>
            </p:cNvPr>
            <p:cNvGrpSpPr/>
            <p:nvPr/>
          </p:nvGrpSpPr>
          <p:grpSpPr>
            <a:xfrm>
              <a:off x="8582098" y="3223527"/>
              <a:ext cx="2361652" cy="1524635"/>
              <a:chOff x="9712150" y="2490506"/>
              <a:chExt cx="2361652" cy="1524635"/>
            </a:xfrm>
          </p:grpSpPr>
          <p:sp>
            <p:nvSpPr>
              <p:cNvPr id="22" name="圆角矩形 20">
                <a:extLst>
                  <a:ext uri="{FF2B5EF4-FFF2-40B4-BE49-F238E27FC236}">
                    <a16:creationId xmlns:a16="http://schemas.microsoft.com/office/drawing/2014/main" id="{67348D73-9F81-4CD6-AA43-AE6852C25909}"/>
                  </a:ext>
                </a:extLst>
              </p:cNvPr>
              <p:cNvSpPr/>
              <p:nvPr/>
            </p:nvSpPr>
            <p:spPr>
              <a:xfrm>
                <a:off x="9900929" y="2490506"/>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3" name="图片 22"/>
              <p:cNvPicPr>
                <a:picLocks noChangeAspect="1"/>
              </p:cNvPicPr>
              <p:nvPr/>
            </p:nvPicPr>
            <p:blipFill>
              <a:blip r:embed="rId11"/>
              <a:stretch>
                <a:fillRect/>
              </a:stretch>
            </p:blipFill>
            <p:spPr>
              <a:xfrm>
                <a:off x="9996466" y="2979414"/>
                <a:ext cx="1611953" cy="940564"/>
              </a:xfrm>
              <a:prstGeom prst="rect">
                <a:avLst/>
              </a:prstGeom>
            </p:spPr>
          </p:pic>
          <p:sp>
            <p:nvSpPr>
              <p:cNvPr id="24" name="文本框 23"/>
              <p:cNvSpPr txBox="1"/>
              <p:nvPr/>
            </p:nvSpPr>
            <p:spPr>
              <a:xfrm>
                <a:off x="9712150" y="2497272"/>
                <a:ext cx="2361652" cy="409147"/>
              </a:xfrm>
              <a:prstGeom prst="rect">
                <a:avLst/>
              </a:prstGeom>
              <a:noFill/>
            </p:spPr>
            <p:txBody>
              <a:bodyPr wrap="square" rtlCol="0">
                <a:spAutoFit/>
              </a:bodyPr>
              <a:lstStyle/>
              <a:p>
                <a:pPr algn="ctr"/>
                <a:r>
                  <a:rPr lang="en-US" altLang="zh-CN" sz="800" b="1" dirty="0">
                    <a:solidFill>
                      <a:schemeClr val="bg1"/>
                    </a:solidFill>
                    <a:latin typeface="微软雅黑" panose="020B0503020204020204" pitchFamily="34" charset="-122"/>
                    <a:ea typeface="微软雅黑" panose="020B0503020204020204" pitchFamily="34" charset="-122"/>
                  </a:rPr>
                  <a:t>Environment Monitoring</a:t>
                </a:r>
                <a:endParaRPr lang="zh-CN" altLang="en-US" sz="800" b="1"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a:extLst>
                <a:ext uri="{FF2B5EF4-FFF2-40B4-BE49-F238E27FC236}">
                  <a16:creationId xmlns:a16="http://schemas.microsoft.com/office/drawing/2014/main" id="{0FE83027-D032-4696-BB70-44F813C891F9}"/>
                </a:ext>
              </a:extLst>
            </p:cNvPr>
            <p:cNvGrpSpPr/>
            <p:nvPr/>
          </p:nvGrpSpPr>
          <p:grpSpPr>
            <a:xfrm>
              <a:off x="6812477" y="3094670"/>
              <a:ext cx="2059188" cy="1646374"/>
              <a:chOff x="8329733" y="3938863"/>
              <a:chExt cx="2059188" cy="1646374"/>
            </a:xfrm>
          </p:grpSpPr>
          <p:sp>
            <p:nvSpPr>
              <p:cNvPr id="19" name="圆角矩形 20">
                <a:extLst>
                  <a:ext uri="{FF2B5EF4-FFF2-40B4-BE49-F238E27FC236}">
                    <a16:creationId xmlns:a16="http://schemas.microsoft.com/office/drawing/2014/main" id="{CE3C0494-5FB2-472F-9B00-5D9DC517047E}"/>
                  </a:ext>
                </a:extLst>
              </p:cNvPr>
              <p:cNvSpPr/>
              <p:nvPr/>
            </p:nvSpPr>
            <p:spPr>
              <a:xfrm>
                <a:off x="8438850" y="4060602"/>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19"/>
              <p:cNvSpPr txBox="1"/>
              <p:nvPr/>
            </p:nvSpPr>
            <p:spPr>
              <a:xfrm>
                <a:off x="8329733" y="3938863"/>
                <a:ext cx="2059188" cy="642942"/>
              </a:xfrm>
              <a:prstGeom prst="rect">
                <a:avLst/>
              </a:prstGeom>
              <a:noFill/>
            </p:spPr>
            <p:txBody>
              <a:bodyPr wrap="square" rtlCol="0">
                <a:spAutoFit/>
              </a:bodyPr>
              <a:lstStyle/>
              <a:p>
                <a:pPr algn="ctr"/>
                <a:r>
                  <a:rPr lang="en-US" altLang="zh-CN" sz="800" b="1" dirty="0">
                    <a:solidFill>
                      <a:schemeClr val="bg1"/>
                    </a:solidFill>
                    <a:latin typeface="微软雅黑" panose="020B0503020204020204" pitchFamily="34" charset="-122"/>
                    <a:ea typeface="微软雅黑" panose="020B0503020204020204" pitchFamily="34" charset="-122"/>
                  </a:rPr>
                  <a:t>Space-Terrestrial Integrated Network</a:t>
                </a:r>
                <a:endParaRPr lang="zh-CN" altLang="en-US" sz="800" b="1" dirty="0">
                  <a:solidFill>
                    <a:schemeClr val="bg1"/>
                  </a:solidFill>
                  <a:latin typeface="微软雅黑" panose="020B0503020204020204" pitchFamily="34" charset="-122"/>
                  <a:ea typeface="微软雅黑" panose="020B0503020204020204" pitchFamily="34" charset="-122"/>
                </a:endParaRPr>
              </a:p>
            </p:txBody>
          </p:sp>
          <p:pic>
            <p:nvPicPr>
              <p:cNvPr id="21" name="Picture 2" descr="https://gimg2.baidu.com/image_search/src=http%3A%2F%2Fp8.itc.cn%2Fq_70%2Fimages03%2F20201019%2F9a43e01dcc5d446e8ef8c69d49c49301.jpeg&amp;refer=http%3A%2F%2Fp8.itc.cn&amp;app=2002&amp;size=f9999,10000&amp;q=a80&amp;n=0&amp;g=0n&amp;fmt=jpeg?sec=1638801546&amp;t=83970569f1a3974ed2fc3a7afe01a5d6">
                <a:extLst>
                  <a:ext uri="{FF2B5EF4-FFF2-40B4-BE49-F238E27FC236}">
                    <a16:creationId xmlns:a16="http://schemas.microsoft.com/office/drawing/2014/main" id="{39B56E7C-67FE-426A-AF52-E5CF491833F0}"/>
                  </a:ext>
                </a:extLst>
              </p:cNvPr>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r="5059" b="24397"/>
              <a:stretch/>
            </p:blipFill>
            <p:spPr bwMode="auto">
              <a:xfrm>
                <a:off x="8521147" y="4494274"/>
                <a:ext cx="1645586" cy="100233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48" name="文本框 47"/>
          <p:cNvSpPr txBox="1"/>
          <p:nvPr/>
        </p:nvSpPr>
        <p:spPr>
          <a:xfrm>
            <a:off x="3003096" y="4922691"/>
            <a:ext cx="3744415" cy="230832"/>
          </a:xfrm>
          <a:prstGeom prst="rect">
            <a:avLst/>
          </a:prstGeom>
          <a:noFill/>
        </p:spPr>
        <p:txBody>
          <a:bodyPr wrap="square" rtlCol="0">
            <a:spAutoFit/>
          </a:bodyPr>
          <a:lstStyle/>
          <a:p>
            <a:pPr algn="ctr"/>
            <a:r>
              <a:rPr lang="en-US" altLang="zh-CN" sz="900" dirty="0">
                <a:latin typeface="+mn-ea"/>
                <a:ea typeface="+mn-ea"/>
              </a:rPr>
              <a:t>Figure1 - Diverse applicable scenarios for wireless sensing</a:t>
            </a:r>
          </a:p>
        </p:txBody>
      </p:sp>
    </p:spTree>
    <p:extLst>
      <p:ext uri="{BB962C8B-B14F-4D97-AF65-F5344CB8AC3E}">
        <p14:creationId xmlns:p14="http://schemas.microsoft.com/office/powerpoint/2010/main" val="10536208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Motivation</a:t>
            </a:r>
          </a:p>
        </p:txBody>
      </p:sp>
      <p:sp>
        <p:nvSpPr>
          <p:cNvPr id="3" name="内容占位符 2"/>
          <p:cNvSpPr>
            <a:spLocks noGrp="1"/>
          </p:cNvSpPr>
          <p:nvPr>
            <p:ph idx="1"/>
          </p:nvPr>
        </p:nvSpPr>
        <p:spPr>
          <a:xfrm>
            <a:off x="269796" y="843558"/>
            <a:ext cx="8549927" cy="3893371"/>
          </a:xfrm>
        </p:spPr>
        <p:txBody>
          <a:bodyPr wrap="square">
            <a:spAutoFit/>
          </a:bodyPr>
          <a:lstStyle/>
          <a:p>
            <a:pPr>
              <a:lnSpc>
                <a:spcPct val="100000"/>
              </a:lnSpc>
            </a:pPr>
            <a:r>
              <a:rPr lang="en-US" altLang="zh-CN" sz="1300" dirty="0"/>
              <a:t>Many new emerging businesses require sensing capability to provide accurate and timely services, however, traditional radar technology is high cost to deploy and not flexible enough to extent to current diverse services.</a:t>
            </a:r>
          </a:p>
          <a:p>
            <a:pPr>
              <a:lnSpc>
                <a:spcPct val="100000"/>
              </a:lnSpc>
            </a:pPr>
            <a:r>
              <a:rPr lang="en-US" altLang="zh-CN" sz="1300" dirty="0"/>
              <a:t>Although 5G already offer the positioning functions by means of beam detection/tracking, many studies show that ISAC can provide more accuracy and richer sensing content than the 5G existing sensing capability. </a:t>
            </a:r>
          </a:p>
          <a:p>
            <a:pPr>
              <a:lnSpc>
                <a:spcPct val="100000"/>
              </a:lnSpc>
            </a:pPr>
            <a:r>
              <a:rPr lang="en-US" altLang="zh-CN" sz="1300" dirty="0"/>
              <a:t>With the use of higher frequency bands (from mm-Wave to THz), wider bandwidth, and denser distribution of massive arrays in 5G and future 6G systems, it is possible to enable the integration of wireless sensing and communication in a single system and mutually enhance each other.</a:t>
            </a:r>
          </a:p>
          <a:p>
            <a:pPr lvl="1">
              <a:lnSpc>
                <a:spcPct val="100000"/>
              </a:lnSpc>
              <a:buFont typeface="Wingdings" panose="05000000000000000000" pitchFamily="2" charset="2"/>
              <a:buChar char=""/>
            </a:pPr>
            <a:r>
              <a:rPr lang="en-US" altLang="zh-CN" sz="1100" b="1" dirty="0"/>
              <a:t>Sensing exploration</a:t>
            </a:r>
            <a:r>
              <a:rPr lang="en-US" altLang="zh-CN" sz="1100" dirty="0"/>
              <a:t>: With sensing capability, the 5G system as a whole can serve as a sensor and explore the radio wave transmission, reflection, and scattering to sense and better understand the physical world, providing a broad range of new services.</a:t>
            </a:r>
          </a:p>
          <a:p>
            <a:pPr lvl="1">
              <a:lnSpc>
                <a:spcPct val="100000"/>
              </a:lnSpc>
              <a:buFont typeface="Wingdings" panose="05000000000000000000" pitchFamily="2" charset="2"/>
              <a:buChar char=""/>
            </a:pPr>
            <a:r>
              <a:rPr lang="en-US" altLang="zh-CN" sz="1100" b="1" dirty="0"/>
              <a:t>Communication enhancement</a:t>
            </a:r>
            <a:r>
              <a:rPr lang="en-US" altLang="zh-CN" sz="1100" dirty="0"/>
              <a:t>: The capabilities of high-accuracy localization, imaging, and environment reconstruction obtained from sensing could help improve the communication performance such as more accurate beamforming, faster beam failure recovery, and less overhead to track the channel state information (CSI).</a:t>
            </a:r>
            <a:endParaRPr lang="en-US" altLang="zh-CN" sz="1300" dirty="0"/>
          </a:p>
          <a:p>
            <a:pPr>
              <a:lnSpc>
                <a:spcPct val="100000"/>
              </a:lnSpc>
            </a:pPr>
            <a:r>
              <a:rPr lang="en-US" altLang="zh-CN" sz="1300" dirty="0"/>
              <a:t>As the process of industrial automation and digitalization has begun in 5G, the research of 5G ISAC is very meaningful for promoting 5G network to provide more intelligent services to consumer and industrial customers, at the same time, it can also make technical preparations for 6G ISAC design. So, </a:t>
            </a:r>
            <a:r>
              <a:rPr lang="en-US" altLang="zh-CN" sz="1300" b="1" dirty="0"/>
              <a:t>it is proposed to start a study item of ISAC in Rel-18 to study the integrating sensing and communication on the existing 5G network</a:t>
            </a:r>
            <a:r>
              <a:rPr lang="en-US" altLang="zh-CN" sz="1300" dirty="0"/>
              <a:t>.</a:t>
            </a:r>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3</a:t>
            </a:fld>
            <a:endParaRPr lang="en-US" dirty="0"/>
          </a:p>
        </p:txBody>
      </p:sp>
    </p:spTree>
    <p:extLst>
      <p:ext uri="{BB962C8B-B14F-4D97-AF65-F5344CB8AC3E}">
        <p14:creationId xmlns:p14="http://schemas.microsoft.com/office/powerpoint/2010/main" val="2046757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Use </a:t>
            </a:r>
            <a:r>
              <a:rPr lang="en-US" altLang="zh-CN" dirty="0" smtClean="0"/>
              <a:t>cases </a:t>
            </a:r>
            <a:r>
              <a:rPr lang="en-US" altLang="zh-CN" dirty="0"/>
              <a:t>description (1)</a:t>
            </a:r>
          </a:p>
        </p:txBody>
      </p:sp>
      <p:sp>
        <p:nvSpPr>
          <p:cNvPr id="3" name="内容占位符 2"/>
          <p:cNvSpPr>
            <a:spLocks noGrp="1"/>
          </p:cNvSpPr>
          <p:nvPr>
            <p:ph idx="1"/>
          </p:nvPr>
        </p:nvSpPr>
        <p:spPr>
          <a:xfrm>
            <a:off x="235770" y="699542"/>
            <a:ext cx="8477919" cy="2225031"/>
          </a:xfrm>
        </p:spPr>
        <p:txBody>
          <a:bodyPr wrap="square">
            <a:spAutoFit/>
          </a:bodyPr>
          <a:lstStyle/>
          <a:p>
            <a:pPr marL="263519" lvl="1" indent="-263519">
              <a:buClr>
                <a:srgbClr val="FF6600"/>
              </a:buClr>
              <a:buFont typeface="Wingdings" pitchFamily="2" charset="2"/>
              <a:buChar char="n"/>
            </a:pPr>
            <a:r>
              <a:rPr lang="en-US" altLang="zh-CN" sz="1600" dirty="0"/>
              <a:t>Typical use cases for ISAC:</a:t>
            </a:r>
          </a:p>
          <a:p>
            <a:pPr marL="527037" lvl="2">
              <a:buClrTx/>
            </a:pPr>
            <a:r>
              <a:rPr lang="en-US" altLang="zh-CN" sz="1100" b="1" dirty="0"/>
              <a:t>Use Case#1</a:t>
            </a:r>
            <a:r>
              <a:rPr lang="en-US" altLang="zh-CN" sz="1100" dirty="0"/>
              <a:t>: Autonomous vehicles need real-time sensing for vehicle driving environment. With wireless sensing, it is easy to imagine that an autonomous driving car could work well or even better in all types of weather and light conditions.</a:t>
            </a:r>
          </a:p>
          <a:p>
            <a:pPr marL="527037" lvl="2">
              <a:buClrTx/>
            </a:pPr>
            <a:r>
              <a:rPr lang="en-US" altLang="zh-CN" sz="1100" b="1" dirty="0"/>
              <a:t>Use Case#2</a:t>
            </a:r>
            <a:r>
              <a:rPr lang="en-US" altLang="zh-CN" sz="1100" dirty="0"/>
              <a:t>: UAV could be used as an air base station for various emergency scenarios, such as disaster rescue. Wireless sensing can provide all-weather service, increase UAV mobility and flexibility, help UAV cluster formation flight, hazard detection, collision avoidance and compliance with UAV regulations.</a:t>
            </a:r>
          </a:p>
          <a:p>
            <a:pPr marL="527037" lvl="2">
              <a:buClrTx/>
            </a:pPr>
            <a:r>
              <a:rPr lang="en-US" altLang="zh-CN" sz="1100" b="1" dirty="0"/>
              <a:t>Use Case#3</a:t>
            </a:r>
            <a:r>
              <a:rPr lang="en-US" altLang="zh-CN" sz="1100" dirty="0"/>
              <a:t>: Real-time monitoring can be used in a smart home or intelligent factory to monitor the movement of  robots or smart devices, it requires real-time sensing for the environment and the surroundings, with wireless sensing, more accuracy and timely sensing content can be provided. </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4</a:t>
            </a:fld>
            <a:endParaRPr lang="en-US" dirty="0"/>
          </a:p>
        </p:txBody>
      </p:sp>
      <p:sp>
        <p:nvSpPr>
          <p:cNvPr id="6" name="内容占位符 3"/>
          <p:cNvSpPr txBox="1">
            <a:spLocks/>
          </p:cNvSpPr>
          <p:nvPr/>
        </p:nvSpPr>
        <p:spPr>
          <a:xfrm>
            <a:off x="539552" y="3003799"/>
            <a:ext cx="2492152" cy="1741004"/>
          </a:xfrm>
          <a:prstGeom prst="rect">
            <a:avLst/>
          </a:prstGeom>
          <a:solidFill>
            <a:schemeClr val="accent3"/>
          </a:solidFill>
          <a:ln w="28575">
            <a:solidFill>
              <a:schemeClr val="accent1"/>
            </a:solidFill>
            <a:prstDash val="sysDash"/>
          </a:ln>
        </p:spPr>
        <p:txBody>
          <a:bodyPr lIns="91438" tIns="45719" rIns="91438" bIns="45719"/>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0" indent="0">
              <a:buNone/>
            </a:pPr>
            <a:r>
              <a:rPr lang="en-US" altLang="zh-CN" sz="1400" b="1" i="1" dirty="0">
                <a:solidFill>
                  <a:srgbClr val="0070C0"/>
                </a:solidFill>
              </a:rPr>
              <a:t>1. Autonomous vehicles:</a:t>
            </a:r>
          </a:p>
        </p:txBody>
      </p:sp>
      <p:pic>
        <p:nvPicPr>
          <p:cNvPr id="9" name="Picture 4" descr="https://gimg2.baidu.com/image_search/src=http%3A%2F%2Fimg.nextcar.cn%2Fpicbed%2F2020_04_14%2F5d5e2ed2f47b4dbe8d05955da446738c.jpg&amp;refer=http%3A%2F%2Fimg.nextcar.cn&amp;app=2002&amp;size=f9999,10000&amp;q=a80&amp;n=0&amp;g=0n&amp;fmt=jpeg?sec=1636433451&amp;t=ff2669df7d754cf6e7e922afb9b7719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2794" y="3380630"/>
            <a:ext cx="2185668" cy="1223536"/>
          </a:xfrm>
          <a:prstGeom prst="rect">
            <a:avLst/>
          </a:prstGeom>
          <a:noFill/>
          <a:effectLst>
            <a:softEdge rad="31750"/>
          </a:effectLst>
          <a:extLst>
            <a:ext uri="{909E8E84-426E-40DD-AFC4-6F175D3DCCD1}">
              <a14:hiddenFill xmlns:a14="http://schemas.microsoft.com/office/drawing/2010/main">
                <a:solidFill>
                  <a:srgbClr val="FFFFFF"/>
                </a:solidFill>
              </a14:hiddenFill>
            </a:ext>
          </a:extLst>
        </p:spPr>
      </p:pic>
      <p:sp>
        <p:nvSpPr>
          <p:cNvPr id="10" name="内容占位符 3"/>
          <p:cNvSpPr txBox="1">
            <a:spLocks/>
          </p:cNvSpPr>
          <p:nvPr/>
        </p:nvSpPr>
        <p:spPr>
          <a:xfrm>
            <a:off x="3228652" y="3003798"/>
            <a:ext cx="2567483" cy="1741005"/>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r>
              <a:rPr lang="en-US" altLang="zh-CN" sz="1400" b="1" dirty="0"/>
              <a:t>2. Unmanned Aerial Vehicle:</a:t>
            </a:r>
          </a:p>
        </p:txBody>
      </p:sp>
      <p:sp>
        <p:nvSpPr>
          <p:cNvPr id="13" name="内容占位符 3"/>
          <p:cNvSpPr txBox="1">
            <a:spLocks/>
          </p:cNvSpPr>
          <p:nvPr/>
        </p:nvSpPr>
        <p:spPr>
          <a:xfrm>
            <a:off x="6012160" y="3003799"/>
            <a:ext cx="2492152" cy="1741004"/>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r>
              <a:rPr lang="en-US" altLang="zh-CN" sz="1400" b="1" dirty="0"/>
              <a:t>3. Real-time monitoring:</a:t>
            </a:r>
          </a:p>
        </p:txBody>
      </p:sp>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77136" y="3396232"/>
            <a:ext cx="2162200" cy="1207934"/>
          </a:xfrm>
          <a:prstGeom prst="rect">
            <a:avLst/>
          </a:prstGeom>
          <a:effectLst>
            <a:softEdge rad="31750"/>
          </a:effectLst>
        </p:spPr>
      </p:pic>
      <p:pic>
        <p:nvPicPr>
          <p:cNvPr id="16" name="Picture 6" descr="https://img2.baidu.com/it/u=2883680740,2351500433&amp;fm=26&amp;fmt=aut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02319" y="3361079"/>
            <a:ext cx="2195345" cy="1321598"/>
          </a:xfrm>
          <a:prstGeom prst="rect">
            <a:avLst/>
          </a:prstGeom>
          <a:noFill/>
          <a:effectLst>
            <a:softEdge rad="3175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69273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Use </a:t>
            </a:r>
            <a:r>
              <a:rPr lang="en-US" altLang="zh-CN" dirty="0" smtClean="0"/>
              <a:t>cases </a:t>
            </a:r>
            <a:r>
              <a:rPr lang="en-US" altLang="zh-CN" dirty="0"/>
              <a:t>description (2)</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5</a:t>
            </a:fld>
            <a:endParaRPr lang="en-US" dirty="0"/>
          </a:p>
        </p:txBody>
      </p:sp>
      <p:sp>
        <p:nvSpPr>
          <p:cNvPr id="12" name="内容占位符 3"/>
          <p:cNvSpPr txBox="1">
            <a:spLocks/>
          </p:cNvSpPr>
          <p:nvPr/>
        </p:nvSpPr>
        <p:spPr>
          <a:xfrm>
            <a:off x="977781" y="2794680"/>
            <a:ext cx="3522211" cy="1936552"/>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r>
              <a:rPr lang="en-US" altLang="zh-CN" dirty="0"/>
              <a:t>4. Ultra-high precision positioning:</a:t>
            </a:r>
          </a:p>
        </p:txBody>
      </p:sp>
      <p:sp>
        <p:nvSpPr>
          <p:cNvPr id="14" name="内容占位符 3"/>
          <p:cNvSpPr txBox="1">
            <a:spLocks/>
          </p:cNvSpPr>
          <p:nvPr/>
        </p:nvSpPr>
        <p:spPr>
          <a:xfrm>
            <a:off x="5004048" y="2787774"/>
            <a:ext cx="3456384" cy="1943457"/>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r>
              <a:rPr lang="en-US" altLang="zh-CN" dirty="0"/>
              <a:t>5.Weather or air pollution monitoring:</a:t>
            </a: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18767" y="3216610"/>
            <a:ext cx="2695741" cy="1401396"/>
          </a:xfrm>
          <a:prstGeom prst="rect">
            <a:avLst/>
          </a:prstGeom>
          <a:noFill/>
          <a:effectLst>
            <a:softEdge rad="31750"/>
          </a:effectLst>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36096" y="3216610"/>
            <a:ext cx="2592288" cy="1409753"/>
          </a:xfrm>
          <a:prstGeom prst="rect">
            <a:avLst/>
          </a:prstGeom>
          <a:noFill/>
          <a:effectLst>
            <a:softEdge rad="31750"/>
          </a:effectLst>
        </p:spPr>
      </p:pic>
      <p:sp>
        <p:nvSpPr>
          <p:cNvPr id="18" name="内容占位符 2"/>
          <p:cNvSpPr txBox="1">
            <a:spLocks/>
          </p:cNvSpPr>
          <p:nvPr/>
        </p:nvSpPr>
        <p:spPr>
          <a:xfrm>
            <a:off x="235770" y="699542"/>
            <a:ext cx="8477919" cy="1963612"/>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263519" lvl="1" indent="-263519">
              <a:buClr>
                <a:srgbClr val="FF6600"/>
              </a:buClr>
              <a:buFont typeface="Wingdings" pitchFamily="2" charset="2"/>
              <a:buChar char="n"/>
            </a:pPr>
            <a:r>
              <a:rPr lang="en-US" altLang="zh-CN" sz="1600" kern="0" dirty="0"/>
              <a:t>Typical use cases for ISAC:</a:t>
            </a:r>
          </a:p>
          <a:p>
            <a:pPr marL="527037" lvl="2">
              <a:buClrTx/>
            </a:pPr>
            <a:r>
              <a:rPr lang="en-US" altLang="zh-CN" sz="1100" b="1" kern="0" dirty="0"/>
              <a:t>Use Case#4</a:t>
            </a:r>
            <a:r>
              <a:rPr lang="en-US" altLang="zh-CN" sz="1100" kern="0" dirty="0"/>
              <a:t>: Ultra-high precision positioning is very useful in many other use cases, such as autonomous driving, the wireless sensing can provide accurate position of the neighbor vehicles and the barriers, improve the safety of autonomous driving.</a:t>
            </a:r>
          </a:p>
          <a:p>
            <a:pPr marL="527037" lvl="2">
              <a:buClrTx/>
            </a:pPr>
            <a:r>
              <a:rPr lang="en-US" altLang="zh-CN" sz="1100" b="1" kern="0" dirty="0"/>
              <a:t>Use Case#5</a:t>
            </a:r>
            <a:r>
              <a:rPr lang="en-US" altLang="zh-CN" sz="1100" kern="0" dirty="0"/>
              <a:t>: Weather or air pollution monitoring is meaningful for the agricultural industry and social governance, the wireless sensing can obtain environmental information such as temperature, humidity and air particle concentration with the transmission characteristics of radio signals. By analyzing attenuation characteristics of the millimeter wave, we can monitor rainfall or other changes in the atmospheric environment, such as water vapor, air pollutants and insects. </a:t>
            </a:r>
          </a:p>
        </p:txBody>
      </p:sp>
    </p:spTree>
    <p:extLst>
      <p:ext uri="{BB962C8B-B14F-4D97-AF65-F5344CB8AC3E}">
        <p14:creationId xmlns:p14="http://schemas.microsoft.com/office/powerpoint/2010/main" val="3674956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9512" y="36413"/>
            <a:ext cx="7992888" cy="519113"/>
          </a:xfrm>
        </p:spPr>
        <p:txBody>
          <a:bodyPr/>
          <a:lstStyle/>
          <a:p>
            <a:r>
              <a:rPr lang="en-US" dirty="0"/>
              <a:t>Applications </a:t>
            </a:r>
            <a:r>
              <a:rPr lang="en-US" dirty="0" smtClean="0"/>
              <a:t>requiring enhancement on existing network</a:t>
            </a:r>
            <a:r>
              <a:rPr lang="en-US" altLang="zh-CN" dirty="0" smtClean="0"/>
              <a:t> </a:t>
            </a:r>
            <a:endParaRPr lang="en-US" altLang="zh-CN" dirty="0"/>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6</a:t>
            </a:fld>
            <a:endParaRPr lang="en-US" dirty="0"/>
          </a:p>
        </p:txBody>
      </p:sp>
      <p:sp>
        <p:nvSpPr>
          <p:cNvPr id="18" name="内容占位符 2"/>
          <p:cNvSpPr txBox="1">
            <a:spLocks/>
          </p:cNvSpPr>
          <p:nvPr/>
        </p:nvSpPr>
        <p:spPr>
          <a:xfrm>
            <a:off x="395536" y="627534"/>
            <a:ext cx="8477919" cy="1634292"/>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263519" lvl="1" indent="-263519">
              <a:buClr>
                <a:srgbClr val="FF6600"/>
              </a:buClr>
              <a:buFont typeface="Wingdings" pitchFamily="2" charset="2"/>
              <a:buChar char="n"/>
            </a:pPr>
            <a:r>
              <a:rPr lang="en-US" altLang="zh-CN" sz="1600" dirty="0"/>
              <a:t>ISAC provides performance gain in various aspects</a:t>
            </a:r>
            <a:r>
              <a:rPr lang="en-US" altLang="zh-CN" sz="1600" kern="0" dirty="0"/>
              <a:t>:</a:t>
            </a:r>
          </a:p>
          <a:p>
            <a:pPr marL="527037" lvl="2">
              <a:buClrTx/>
            </a:pPr>
            <a:r>
              <a:rPr lang="en-US" altLang="zh-CN" sz="1100" b="1" kern="0" dirty="0"/>
              <a:t>Positioning performance</a:t>
            </a:r>
            <a:r>
              <a:rPr lang="en-US" altLang="zh-CN" sz="1100" kern="0" dirty="0"/>
              <a:t>: ISAC provides centimeter-level accuracy based on the reflected signals with high throughput communication simultaneously, whereas NR support the interactive positioning only. </a:t>
            </a:r>
          </a:p>
          <a:p>
            <a:pPr marL="527037" lvl="2">
              <a:buClrTx/>
            </a:pPr>
            <a:r>
              <a:rPr lang="en-US" altLang="zh-CN" sz="1100" b="1" kern="0" dirty="0"/>
              <a:t>Recognition performance: </a:t>
            </a:r>
            <a:r>
              <a:rPr lang="en-US" altLang="zh-CN" sz="1100" kern="0" dirty="0"/>
              <a:t>tests showed that the imaging can reach the millimeter-level accuracy, and the heart/breath rate detection error less than 2 times per minute.</a:t>
            </a:r>
          </a:p>
          <a:p>
            <a:pPr marL="527037" lvl="2">
              <a:buClrTx/>
            </a:pPr>
            <a:r>
              <a:rPr lang="en-US" altLang="zh-CN" sz="1100" b="1" kern="0" dirty="0"/>
              <a:t>Network enhancement: </a:t>
            </a:r>
            <a:r>
              <a:rPr lang="en-US" altLang="zh-CN" sz="1100" kern="0" dirty="0"/>
              <a:t>ISAC reduces 70% THz/</a:t>
            </a:r>
            <a:r>
              <a:rPr lang="en-US" altLang="zh-CN" sz="1100" kern="0" dirty="0" err="1"/>
              <a:t>mmWave</a:t>
            </a:r>
            <a:r>
              <a:rPr lang="en-US" altLang="zh-CN" sz="1100" kern="0" dirty="0"/>
              <a:t> beam misalignment probability in highway and urban cases. </a:t>
            </a:r>
          </a:p>
        </p:txBody>
      </p:sp>
      <p:graphicFrame>
        <p:nvGraphicFramePr>
          <p:cNvPr id="12" name="图表 11"/>
          <p:cNvGraphicFramePr/>
          <p:nvPr/>
        </p:nvGraphicFramePr>
        <p:xfrm>
          <a:off x="2110827" y="2303457"/>
          <a:ext cx="1426644" cy="105402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6" name="图表 25"/>
          <p:cNvGraphicFramePr/>
          <p:nvPr/>
        </p:nvGraphicFramePr>
        <p:xfrm>
          <a:off x="3064704" y="2306404"/>
          <a:ext cx="1465423" cy="1051074"/>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7" name="图表 26"/>
          <p:cNvGraphicFramePr/>
          <p:nvPr/>
        </p:nvGraphicFramePr>
        <p:xfrm>
          <a:off x="4102524" y="2288819"/>
          <a:ext cx="1375477" cy="1075019"/>
        </p:xfrm>
        <a:graphic>
          <a:graphicData uri="http://schemas.openxmlformats.org/drawingml/2006/chart">
            <c:chart xmlns:c="http://schemas.openxmlformats.org/drawingml/2006/chart" xmlns:r="http://schemas.openxmlformats.org/officeDocument/2006/relationships" r:id="rId6"/>
          </a:graphicData>
        </a:graphic>
      </p:graphicFrame>
      <p:pic>
        <p:nvPicPr>
          <p:cNvPr id="29" name="图片 28"/>
          <p:cNvPicPr>
            <a:picLocks noChangeAspect="1"/>
          </p:cNvPicPr>
          <p:nvPr/>
        </p:nvPicPr>
        <p:blipFill>
          <a:blip r:embed="rId7"/>
          <a:stretch>
            <a:fillRect/>
          </a:stretch>
        </p:blipFill>
        <p:spPr>
          <a:xfrm>
            <a:off x="562124" y="2354257"/>
            <a:ext cx="1626287" cy="970418"/>
          </a:xfrm>
          <a:prstGeom prst="rect">
            <a:avLst/>
          </a:prstGeom>
        </p:spPr>
      </p:pic>
      <p:pic>
        <p:nvPicPr>
          <p:cNvPr id="30" name="图片 29"/>
          <p:cNvPicPr>
            <a:picLocks noChangeAspect="1"/>
          </p:cNvPicPr>
          <p:nvPr/>
        </p:nvPicPr>
        <p:blipFill>
          <a:blip r:embed="rId8"/>
          <a:stretch>
            <a:fillRect/>
          </a:stretch>
        </p:blipFill>
        <p:spPr>
          <a:xfrm>
            <a:off x="476523" y="3390324"/>
            <a:ext cx="2436215" cy="981626"/>
          </a:xfrm>
          <a:prstGeom prst="rect">
            <a:avLst/>
          </a:prstGeom>
        </p:spPr>
      </p:pic>
      <p:pic>
        <p:nvPicPr>
          <p:cNvPr id="17" name="图片 16"/>
          <p:cNvPicPr>
            <a:picLocks noChangeAspect="1"/>
          </p:cNvPicPr>
          <p:nvPr/>
        </p:nvPicPr>
        <p:blipFill>
          <a:blip r:embed="rId9"/>
          <a:stretch>
            <a:fillRect/>
          </a:stretch>
        </p:blipFill>
        <p:spPr>
          <a:xfrm>
            <a:off x="5451584" y="2305607"/>
            <a:ext cx="1812608" cy="832719"/>
          </a:xfrm>
          <a:prstGeom prst="rect">
            <a:avLst/>
          </a:prstGeom>
        </p:spPr>
      </p:pic>
      <p:pic>
        <p:nvPicPr>
          <p:cNvPr id="31" name="图片 30"/>
          <p:cNvPicPr>
            <a:picLocks noChangeAspect="1"/>
          </p:cNvPicPr>
          <p:nvPr/>
        </p:nvPicPr>
        <p:blipFill>
          <a:blip r:embed="rId10"/>
          <a:stretch>
            <a:fillRect/>
          </a:stretch>
        </p:blipFill>
        <p:spPr>
          <a:xfrm>
            <a:off x="2904366" y="3516027"/>
            <a:ext cx="2510428" cy="730219"/>
          </a:xfrm>
          <a:prstGeom prst="rect">
            <a:avLst/>
          </a:prstGeom>
        </p:spPr>
      </p:pic>
      <p:graphicFrame>
        <p:nvGraphicFramePr>
          <p:cNvPr id="22" name="表格 21"/>
          <p:cNvGraphicFramePr>
            <a:graphicFrameLocks noGrp="1"/>
          </p:cNvGraphicFramePr>
          <p:nvPr/>
        </p:nvGraphicFramePr>
        <p:xfrm>
          <a:off x="7335771" y="2330323"/>
          <a:ext cx="1484701" cy="788074"/>
        </p:xfrm>
        <a:graphic>
          <a:graphicData uri="http://schemas.openxmlformats.org/drawingml/2006/table">
            <a:tbl>
              <a:tblPr firstRow="1" bandRow="1">
                <a:tableStyleId>{5940675A-B579-460E-94D1-54222C63F5DA}</a:tableStyleId>
              </a:tblPr>
              <a:tblGrid>
                <a:gridCol w="604294">
                  <a:extLst>
                    <a:ext uri="{9D8B030D-6E8A-4147-A177-3AD203B41FA5}">
                      <a16:colId xmlns:a16="http://schemas.microsoft.com/office/drawing/2014/main" val="3178475187"/>
                    </a:ext>
                  </a:extLst>
                </a:gridCol>
                <a:gridCol w="458663">
                  <a:extLst>
                    <a:ext uri="{9D8B030D-6E8A-4147-A177-3AD203B41FA5}">
                      <a16:colId xmlns:a16="http://schemas.microsoft.com/office/drawing/2014/main" val="2241586299"/>
                    </a:ext>
                  </a:extLst>
                </a:gridCol>
                <a:gridCol w="421744">
                  <a:extLst>
                    <a:ext uri="{9D8B030D-6E8A-4147-A177-3AD203B41FA5}">
                      <a16:colId xmlns:a16="http://schemas.microsoft.com/office/drawing/2014/main" val="1249133369"/>
                    </a:ext>
                  </a:extLst>
                </a:gridCol>
              </a:tblGrid>
              <a:tr h="256877">
                <a:tc>
                  <a:txBody>
                    <a:bodyPr/>
                    <a:lstStyle/>
                    <a:p>
                      <a:endParaRPr lang="en-US" sz="600" dirty="0"/>
                    </a:p>
                  </a:txBody>
                  <a:tcPr/>
                </a:tc>
                <a:tc>
                  <a:txBody>
                    <a:bodyPr/>
                    <a:lstStyle/>
                    <a:p>
                      <a:r>
                        <a:rPr lang="en-US" altLang="zh-CN" sz="600" b="1" dirty="0"/>
                        <a:t>Heart rate</a:t>
                      </a:r>
                      <a:endParaRPr lang="en-US" sz="600" b="1" dirty="0"/>
                    </a:p>
                  </a:txBody>
                  <a:tcPr/>
                </a:tc>
                <a:tc>
                  <a:txBody>
                    <a:bodyPr/>
                    <a:lstStyle/>
                    <a:p>
                      <a:r>
                        <a:rPr lang="en-US" altLang="zh-CN" sz="600" b="1" dirty="0"/>
                        <a:t>breathe</a:t>
                      </a:r>
                      <a:endParaRPr lang="en-US" sz="600" b="1" dirty="0"/>
                    </a:p>
                  </a:txBody>
                  <a:tcPr/>
                </a:tc>
                <a:extLst>
                  <a:ext uri="{0D108BD9-81ED-4DB2-BD59-A6C34878D82A}">
                    <a16:rowId xmlns:a16="http://schemas.microsoft.com/office/drawing/2014/main" val="2414275486"/>
                  </a:ext>
                </a:extLst>
              </a:tr>
              <a:tr h="256877">
                <a:tc>
                  <a:txBody>
                    <a:bodyPr/>
                    <a:lstStyle/>
                    <a:p>
                      <a:r>
                        <a:rPr lang="en-US" altLang="zh-CN" sz="600" b="1" dirty="0"/>
                        <a:t>frequency </a:t>
                      </a:r>
                      <a:endParaRPr lang="en-US" sz="600" b="1" dirty="0"/>
                    </a:p>
                  </a:txBody>
                  <a:tcPr/>
                </a:tc>
                <a:tc>
                  <a:txBody>
                    <a:bodyPr/>
                    <a:lstStyle/>
                    <a:p>
                      <a:r>
                        <a:rPr lang="en-US" sz="600" dirty="0"/>
                        <a:t>75/min</a:t>
                      </a:r>
                    </a:p>
                  </a:txBody>
                  <a:tcPr/>
                </a:tc>
                <a:tc>
                  <a:txBody>
                    <a:bodyPr/>
                    <a:lstStyle/>
                    <a:p>
                      <a:r>
                        <a:rPr lang="en-US" sz="600" dirty="0"/>
                        <a:t>20/min</a:t>
                      </a:r>
                    </a:p>
                  </a:txBody>
                  <a:tcPr/>
                </a:tc>
                <a:extLst>
                  <a:ext uri="{0D108BD9-81ED-4DB2-BD59-A6C34878D82A}">
                    <a16:rowId xmlns:a16="http://schemas.microsoft.com/office/drawing/2014/main" val="2242743564"/>
                  </a:ext>
                </a:extLst>
              </a:tr>
              <a:tr h="256877">
                <a:tc>
                  <a:txBody>
                    <a:bodyPr/>
                    <a:lstStyle/>
                    <a:p>
                      <a:r>
                        <a:rPr lang="en-US" altLang="zh-CN" sz="600" b="1" dirty="0"/>
                        <a:t>error</a:t>
                      </a:r>
                      <a:endParaRPr lang="en-US" sz="600" b="1" dirty="0"/>
                    </a:p>
                  </a:txBody>
                  <a:tcPr/>
                </a:tc>
                <a:tc>
                  <a:txBody>
                    <a:bodyPr/>
                    <a:lstStyle/>
                    <a:p>
                      <a:r>
                        <a:rPr lang="en-US" sz="600" dirty="0"/>
                        <a:t>2.08</a:t>
                      </a:r>
                    </a:p>
                  </a:txBody>
                  <a:tcPr/>
                </a:tc>
                <a:tc>
                  <a:txBody>
                    <a:bodyPr/>
                    <a:lstStyle/>
                    <a:p>
                      <a:r>
                        <a:rPr lang="en-US" sz="600" dirty="0"/>
                        <a:t>2</a:t>
                      </a:r>
                    </a:p>
                  </a:txBody>
                  <a:tcPr/>
                </a:tc>
                <a:extLst>
                  <a:ext uri="{0D108BD9-81ED-4DB2-BD59-A6C34878D82A}">
                    <a16:rowId xmlns:a16="http://schemas.microsoft.com/office/drawing/2014/main" val="16404119"/>
                  </a:ext>
                </a:extLst>
              </a:tr>
            </a:tbl>
          </a:graphicData>
        </a:graphic>
      </p:graphicFrame>
      <p:pic>
        <p:nvPicPr>
          <p:cNvPr id="34" name="图片 33"/>
          <p:cNvPicPr>
            <a:picLocks noChangeAspect="1"/>
          </p:cNvPicPr>
          <p:nvPr/>
        </p:nvPicPr>
        <p:blipFill>
          <a:blip r:embed="rId11"/>
          <a:stretch>
            <a:fillRect/>
          </a:stretch>
        </p:blipFill>
        <p:spPr>
          <a:xfrm>
            <a:off x="5406421" y="3150301"/>
            <a:ext cx="1846094" cy="1346758"/>
          </a:xfrm>
          <a:prstGeom prst="rect">
            <a:avLst/>
          </a:prstGeom>
        </p:spPr>
      </p:pic>
      <p:pic>
        <p:nvPicPr>
          <p:cNvPr id="23" name="图片 22"/>
          <p:cNvPicPr>
            <a:picLocks noChangeAspect="1"/>
          </p:cNvPicPr>
          <p:nvPr/>
        </p:nvPicPr>
        <p:blipFill>
          <a:blip r:embed="rId12"/>
          <a:stretch>
            <a:fillRect/>
          </a:stretch>
        </p:blipFill>
        <p:spPr>
          <a:xfrm>
            <a:off x="7236296" y="3208528"/>
            <a:ext cx="1570282" cy="1163422"/>
          </a:xfrm>
          <a:prstGeom prst="rect">
            <a:avLst/>
          </a:prstGeom>
        </p:spPr>
      </p:pic>
      <p:sp>
        <p:nvSpPr>
          <p:cNvPr id="4" name="矩形 3"/>
          <p:cNvSpPr/>
          <p:nvPr/>
        </p:nvSpPr>
        <p:spPr bwMode="auto">
          <a:xfrm>
            <a:off x="493598" y="2303457"/>
            <a:ext cx="4912823" cy="1086866"/>
          </a:xfrm>
          <a:prstGeom prst="rect">
            <a:avLst/>
          </a:prstGeom>
          <a:noFill/>
          <a:ln w="0" cap="flat" cmpd="sng" algn="ctr">
            <a:solidFill>
              <a:schemeClr val="bg1">
                <a:lumMod val="50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en-US" sz="1100" b="1" i="0" u="none" strike="noStrike" cap="none" normalizeH="0" baseline="0" dirty="0">
              <a:ln>
                <a:noFill/>
              </a:ln>
              <a:solidFill>
                <a:schemeClr val="tx1"/>
              </a:solidFill>
              <a:effectLst/>
              <a:latin typeface="微软雅黑" pitchFamily="34" charset="-122"/>
              <a:ea typeface="微软雅黑" pitchFamily="34" charset="-122"/>
            </a:endParaRPr>
          </a:p>
        </p:txBody>
      </p:sp>
      <p:sp>
        <p:nvSpPr>
          <p:cNvPr id="19" name="矩形 18"/>
          <p:cNvSpPr/>
          <p:nvPr/>
        </p:nvSpPr>
        <p:spPr bwMode="auto">
          <a:xfrm>
            <a:off x="493598" y="3390323"/>
            <a:ext cx="4912823" cy="1081394"/>
          </a:xfrm>
          <a:prstGeom prst="rect">
            <a:avLst/>
          </a:prstGeom>
          <a:noFill/>
          <a:ln w="0" cap="flat" cmpd="sng" algn="ctr">
            <a:solidFill>
              <a:schemeClr val="bg1">
                <a:lumMod val="50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en-US" sz="1100" b="1" i="0" u="none" strike="noStrike" cap="none" normalizeH="0" baseline="0" dirty="0">
              <a:ln>
                <a:noFill/>
              </a:ln>
              <a:solidFill>
                <a:schemeClr val="tx1"/>
              </a:solidFill>
              <a:effectLst/>
              <a:latin typeface="微软雅黑" pitchFamily="34" charset="-122"/>
              <a:ea typeface="微软雅黑" pitchFamily="34" charset="-122"/>
            </a:endParaRPr>
          </a:p>
        </p:txBody>
      </p:sp>
      <p:sp>
        <p:nvSpPr>
          <p:cNvPr id="20" name="矩形 19"/>
          <p:cNvSpPr/>
          <p:nvPr/>
        </p:nvSpPr>
        <p:spPr bwMode="auto">
          <a:xfrm>
            <a:off x="5406420" y="2303456"/>
            <a:ext cx="3428735" cy="833064"/>
          </a:xfrm>
          <a:prstGeom prst="rect">
            <a:avLst/>
          </a:prstGeom>
          <a:noFill/>
          <a:ln w="0" cap="flat" cmpd="sng" algn="ctr">
            <a:solidFill>
              <a:schemeClr val="bg1">
                <a:lumMod val="50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en-US" sz="1100" b="1" i="0" u="none" strike="noStrike" cap="none" normalizeH="0" baseline="0" dirty="0">
              <a:ln>
                <a:noFill/>
              </a:ln>
              <a:solidFill>
                <a:schemeClr val="tx1"/>
              </a:solidFill>
              <a:effectLst/>
              <a:latin typeface="微软雅黑" pitchFamily="34" charset="-122"/>
              <a:ea typeface="微软雅黑" pitchFamily="34" charset="-122"/>
            </a:endParaRPr>
          </a:p>
        </p:txBody>
      </p:sp>
      <p:sp>
        <p:nvSpPr>
          <p:cNvPr id="21" name="矩形 20"/>
          <p:cNvSpPr/>
          <p:nvPr/>
        </p:nvSpPr>
        <p:spPr bwMode="auto">
          <a:xfrm>
            <a:off x="5406420" y="3138327"/>
            <a:ext cx="3428735" cy="1333390"/>
          </a:xfrm>
          <a:prstGeom prst="rect">
            <a:avLst/>
          </a:prstGeom>
          <a:noFill/>
          <a:ln w="0" cap="flat" cmpd="sng" algn="ctr">
            <a:solidFill>
              <a:schemeClr val="bg1">
                <a:lumMod val="50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pPr>
            <a:endParaRPr kumimoji="0" lang="en-US" sz="1100" b="1" i="0" u="none" strike="noStrike" cap="none" normalizeH="0" baseline="0" dirty="0">
              <a:ln>
                <a:noFill/>
              </a:ln>
              <a:solidFill>
                <a:schemeClr val="tx1"/>
              </a:solidFill>
              <a:effectLst/>
              <a:latin typeface="微软雅黑" pitchFamily="34" charset="-122"/>
              <a:ea typeface="微软雅黑" pitchFamily="34" charset="-122"/>
            </a:endParaRPr>
          </a:p>
        </p:txBody>
      </p:sp>
    </p:spTree>
    <p:extLst>
      <p:ext uri="{BB962C8B-B14F-4D97-AF65-F5344CB8AC3E}">
        <p14:creationId xmlns:p14="http://schemas.microsoft.com/office/powerpoint/2010/main" val="30263627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0825" y="36413"/>
            <a:ext cx="7416800" cy="519113"/>
          </a:xfrm>
        </p:spPr>
        <p:txBody>
          <a:bodyPr/>
          <a:lstStyle/>
          <a:p>
            <a:r>
              <a:rPr lang="en-US" altLang="zh-CN" dirty="0"/>
              <a:t>Applications </a:t>
            </a:r>
            <a:r>
              <a:rPr lang="en-US" altLang="zh-CN" dirty="0" smtClean="0"/>
              <a:t>requiring </a:t>
            </a:r>
            <a:r>
              <a:rPr lang="en-US" altLang="zh-CN" dirty="0"/>
              <a:t>capabilities beyond positioning</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7</a:t>
            </a:fld>
            <a:endParaRPr lang="en-US" dirty="0"/>
          </a:p>
        </p:txBody>
      </p:sp>
      <p:sp>
        <p:nvSpPr>
          <p:cNvPr id="18" name="内容占位符 2"/>
          <p:cNvSpPr txBox="1">
            <a:spLocks/>
          </p:cNvSpPr>
          <p:nvPr/>
        </p:nvSpPr>
        <p:spPr>
          <a:xfrm>
            <a:off x="270545" y="627534"/>
            <a:ext cx="8477919" cy="1055480"/>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263519" lvl="1" indent="-263519">
              <a:buClr>
                <a:srgbClr val="FF6600"/>
              </a:buClr>
              <a:buFont typeface="Wingdings" pitchFamily="2" charset="2"/>
              <a:buChar char="n"/>
            </a:pPr>
            <a:r>
              <a:rPr lang="en-US" altLang="zh-CN" sz="1600" kern="0" dirty="0"/>
              <a:t>Typical use cases require not only localization but also recognition capabilities:</a:t>
            </a:r>
            <a:endParaRPr lang="en-US" altLang="zh-CN" sz="1100" kern="0" dirty="0"/>
          </a:p>
          <a:p>
            <a:pPr marL="527037" lvl="2">
              <a:buClrTx/>
              <a:buFont typeface="Wingdings" panose="05000000000000000000" pitchFamily="2" charset="2"/>
              <a:buChar char="Ø"/>
            </a:pPr>
            <a:r>
              <a:rPr lang="en-US" altLang="zh-CN" sz="1100" b="1" kern="0" dirty="0"/>
              <a:t>Enable recognition capability:</a:t>
            </a:r>
            <a:r>
              <a:rPr lang="en-US" altLang="zh-CN" sz="1100" kern="0" dirty="0"/>
              <a:t> A prominent feature of ISAC is the support of recognition capabilities, which is a new dimension of sensing distinguished from localization and is necessary for the aforementioned use cases. Therefore, the recognition capabilities which has not been supported in Rel-18 is a strong motivation for NR ISAC study. </a:t>
            </a:r>
          </a:p>
        </p:txBody>
      </p:sp>
      <p:graphicFrame>
        <p:nvGraphicFramePr>
          <p:cNvPr id="3" name="表格 2"/>
          <p:cNvGraphicFramePr>
            <a:graphicFrameLocks noGrp="1"/>
          </p:cNvGraphicFramePr>
          <p:nvPr>
            <p:extLst>
              <p:ext uri="{D42A27DB-BD31-4B8C-83A1-F6EECF244321}">
                <p14:modId xmlns:p14="http://schemas.microsoft.com/office/powerpoint/2010/main" val="2289182534"/>
              </p:ext>
            </p:extLst>
          </p:nvPr>
        </p:nvGraphicFramePr>
        <p:xfrm>
          <a:off x="710467" y="1817230"/>
          <a:ext cx="7598073" cy="3145921"/>
        </p:xfrm>
        <a:graphic>
          <a:graphicData uri="http://schemas.openxmlformats.org/drawingml/2006/table">
            <a:tbl>
              <a:tblPr firstRow="1" bandRow="1">
                <a:tableStyleId>{5940675A-B579-460E-94D1-54222C63F5DA}</a:tableStyleId>
              </a:tblPr>
              <a:tblGrid>
                <a:gridCol w="799964">
                  <a:extLst>
                    <a:ext uri="{9D8B030D-6E8A-4147-A177-3AD203B41FA5}">
                      <a16:colId xmlns:a16="http://schemas.microsoft.com/office/drawing/2014/main" val="1895579200"/>
                    </a:ext>
                  </a:extLst>
                </a:gridCol>
                <a:gridCol w="1368152">
                  <a:extLst>
                    <a:ext uri="{9D8B030D-6E8A-4147-A177-3AD203B41FA5}">
                      <a16:colId xmlns:a16="http://schemas.microsoft.com/office/drawing/2014/main" val="612280625"/>
                    </a:ext>
                  </a:extLst>
                </a:gridCol>
                <a:gridCol w="1800200">
                  <a:extLst>
                    <a:ext uri="{9D8B030D-6E8A-4147-A177-3AD203B41FA5}">
                      <a16:colId xmlns:a16="http://schemas.microsoft.com/office/drawing/2014/main" val="2120863667"/>
                    </a:ext>
                  </a:extLst>
                </a:gridCol>
                <a:gridCol w="864096">
                  <a:extLst>
                    <a:ext uri="{9D8B030D-6E8A-4147-A177-3AD203B41FA5}">
                      <a16:colId xmlns:a16="http://schemas.microsoft.com/office/drawing/2014/main" val="2225006053"/>
                    </a:ext>
                  </a:extLst>
                </a:gridCol>
                <a:gridCol w="576064">
                  <a:extLst>
                    <a:ext uri="{9D8B030D-6E8A-4147-A177-3AD203B41FA5}">
                      <a16:colId xmlns:a16="http://schemas.microsoft.com/office/drawing/2014/main" val="4108412546"/>
                    </a:ext>
                  </a:extLst>
                </a:gridCol>
                <a:gridCol w="864096">
                  <a:extLst>
                    <a:ext uri="{9D8B030D-6E8A-4147-A177-3AD203B41FA5}">
                      <a16:colId xmlns:a16="http://schemas.microsoft.com/office/drawing/2014/main" val="3073352102"/>
                    </a:ext>
                  </a:extLst>
                </a:gridCol>
                <a:gridCol w="648072">
                  <a:extLst>
                    <a:ext uri="{9D8B030D-6E8A-4147-A177-3AD203B41FA5}">
                      <a16:colId xmlns:a16="http://schemas.microsoft.com/office/drawing/2014/main" val="2638149191"/>
                    </a:ext>
                  </a:extLst>
                </a:gridCol>
                <a:gridCol w="677429">
                  <a:extLst>
                    <a:ext uri="{9D8B030D-6E8A-4147-A177-3AD203B41FA5}">
                      <a16:colId xmlns:a16="http://schemas.microsoft.com/office/drawing/2014/main" val="1612904588"/>
                    </a:ext>
                  </a:extLst>
                </a:gridCol>
              </a:tblGrid>
              <a:tr h="354034">
                <a:tc rowSpan="2">
                  <a:txBody>
                    <a:bodyPr/>
                    <a:lstStyle/>
                    <a:p>
                      <a:pPr algn="ctr"/>
                      <a:r>
                        <a:rPr lang="en-US" sz="800" b="1" dirty="0"/>
                        <a:t>Capability</a:t>
                      </a:r>
                      <a:endParaRPr lang="en-US" sz="800" b="1" dirty="0">
                        <a:solidFill>
                          <a:schemeClr val="tx1"/>
                        </a:solidFill>
                      </a:endParaRPr>
                    </a:p>
                  </a:txBody>
                  <a:tcPr>
                    <a:solidFill>
                      <a:schemeClr val="bg1">
                        <a:lumMod val="95000"/>
                      </a:schemeClr>
                    </a:solidFill>
                  </a:tcPr>
                </a:tc>
                <a:tc rowSpan="2">
                  <a:txBody>
                    <a:bodyPr/>
                    <a:lstStyle/>
                    <a:p>
                      <a:pPr algn="ctr"/>
                      <a:r>
                        <a:rPr lang="en-US" sz="800" b="1" dirty="0"/>
                        <a:t>Detail</a:t>
                      </a:r>
                      <a:endParaRPr lang="en-US" sz="800" b="1" dirty="0">
                        <a:solidFill>
                          <a:schemeClr val="tx1"/>
                        </a:solidFill>
                      </a:endParaRPr>
                    </a:p>
                  </a:txBody>
                  <a:tcPr>
                    <a:solidFill>
                      <a:schemeClr val="bg1">
                        <a:lumMod val="95000"/>
                      </a:schemeClr>
                    </a:solidFill>
                  </a:tcPr>
                </a:tc>
                <a:tc rowSpan="2">
                  <a:txBody>
                    <a:bodyPr/>
                    <a:lstStyle/>
                    <a:p>
                      <a:pPr algn="ctr"/>
                      <a:r>
                        <a:rPr lang="en-US" sz="800" b="1" dirty="0"/>
                        <a:t>Description</a:t>
                      </a:r>
                      <a:endParaRPr lang="en-US" sz="800" b="1" dirty="0">
                        <a:solidFill>
                          <a:schemeClr val="tx1"/>
                        </a:solidFill>
                      </a:endParaRPr>
                    </a:p>
                  </a:txBody>
                  <a:tcPr>
                    <a:solidFill>
                      <a:schemeClr val="bg1">
                        <a:lumMod val="95000"/>
                      </a:schemeClr>
                    </a:solidFill>
                  </a:tcPr>
                </a:tc>
                <a:tc gridSpan="3">
                  <a:txBody>
                    <a:bodyPr/>
                    <a:lstStyle/>
                    <a:p>
                      <a:pPr algn="ctr"/>
                      <a:r>
                        <a:rPr lang="en-US" sz="800" b="1" dirty="0"/>
                        <a:t>Typical Use case</a:t>
                      </a:r>
                      <a:endParaRPr lang="en-US" sz="800" b="1" dirty="0">
                        <a:solidFill>
                          <a:schemeClr val="tx1"/>
                        </a:solidFill>
                      </a:endParaRPr>
                    </a:p>
                  </a:txBody>
                  <a:tcPr>
                    <a:solidFill>
                      <a:schemeClr val="bg1">
                        <a:lumMod val="95000"/>
                      </a:schemeClr>
                    </a:solidFill>
                  </a:tcPr>
                </a:tc>
                <a:tc hMerge="1">
                  <a:txBody>
                    <a:bodyPr/>
                    <a:lstStyle/>
                    <a:p>
                      <a:endParaRPr lang="en-US" sz="800" dirty="0"/>
                    </a:p>
                  </a:txBody>
                  <a:tcPr/>
                </a:tc>
                <a:tc hMerge="1">
                  <a:txBody>
                    <a:bodyPr/>
                    <a:lstStyle/>
                    <a:p>
                      <a:endParaRPr lang="en-US" sz="800" dirty="0"/>
                    </a:p>
                  </a:txBody>
                  <a:tcPr/>
                </a:tc>
                <a:tc rowSpan="2">
                  <a:txBody>
                    <a:bodyPr/>
                    <a:lstStyle/>
                    <a:p>
                      <a:pPr algn="ctr"/>
                      <a:r>
                        <a:rPr lang="en-US" sz="800" b="1" dirty="0"/>
                        <a:t>Currently fulfill</a:t>
                      </a:r>
                      <a:endParaRPr lang="en-US" sz="800" b="1" dirty="0">
                        <a:solidFill>
                          <a:schemeClr val="tx1"/>
                        </a:solidFill>
                      </a:endParaRPr>
                    </a:p>
                  </a:txBody>
                  <a:tcPr>
                    <a:solidFill>
                      <a:schemeClr val="bg1">
                        <a:lumMod val="95000"/>
                      </a:schemeClr>
                    </a:solidFill>
                  </a:tcPr>
                </a:tc>
                <a:tc rowSpan="2">
                  <a:txBody>
                    <a:bodyPr/>
                    <a:lstStyle/>
                    <a:p>
                      <a:pPr algn="ctr"/>
                      <a:r>
                        <a:rPr lang="en-US" sz="800" b="1" dirty="0"/>
                        <a:t>ISAC fulfill</a:t>
                      </a:r>
                      <a:endParaRPr lang="en-US" sz="800" b="1" dirty="0">
                        <a:solidFill>
                          <a:schemeClr val="tx1"/>
                        </a:solidFill>
                      </a:endParaRPr>
                    </a:p>
                  </a:txBody>
                  <a:tcPr>
                    <a:solidFill>
                      <a:schemeClr val="bg1">
                        <a:lumMod val="95000"/>
                      </a:schemeClr>
                    </a:solidFill>
                  </a:tcPr>
                </a:tc>
                <a:extLst>
                  <a:ext uri="{0D108BD9-81ED-4DB2-BD59-A6C34878D82A}">
                    <a16:rowId xmlns:a16="http://schemas.microsoft.com/office/drawing/2014/main" val="1586261642"/>
                  </a:ext>
                </a:extLst>
              </a:tr>
              <a:tr h="354034">
                <a:tc vMerge="1">
                  <a:txBody>
                    <a:bodyPr/>
                    <a:lstStyle/>
                    <a:p>
                      <a:endParaRPr lang="en-US" sz="800" dirty="0"/>
                    </a:p>
                  </a:txBody>
                  <a:tcPr/>
                </a:tc>
                <a:tc vMerge="1">
                  <a:txBody>
                    <a:bodyPr/>
                    <a:lstStyle/>
                    <a:p>
                      <a:endParaRPr lang="en-US" sz="800" dirty="0"/>
                    </a:p>
                  </a:txBody>
                  <a:tcPr/>
                </a:tc>
                <a:tc vMerge="1">
                  <a:txBody>
                    <a:bodyPr/>
                    <a:lstStyle/>
                    <a:p>
                      <a:endParaRPr lang="en-US" sz="800" dirty="0"/>
                    </a:p>
                  </a:txBody>
                  <a:tcPr/>
                </a:tc>
                <a:tc>
                  <a:txBody>
                    <a:bodyPr/>
                    <a:lstStyle/>
                    <a:p>
                      <a:pPr algn="ctr"/>
                      <a:r>
                        <a:rPr lang="en-US" altLang="zh-CN" sz="800" b="1" dirty="0"/>
                        <a:t>Autonomous vehicles</a:t>
                      </a:r>
                      <a:endParaRPr lang="en-US" sz="800" b="1" dirty="0">
                        <a:solidFill>
                          <a:schemeClr val="tx1"/>
                        </a:solidFill>
                      </a:endParaRPr>
                    </a:p>
                  </a:txBody>
                  <a:tcPr>
                    <a:solidFill>
                      <a:schemeClr val="bg1">
                        <a:lumMod val="95000"/>
                      </a:schemeClr>
                    </a:solidFill>
                  </a:tcPr>
                </a:tc>
                <a:tc>
                  <a:txBody>
                    <a:bodyPr/>
                    <a:lstStyle/>
                    <a:p>
                      <a:pPr algn="ctr"/>
                      <a:r>
                        <a:rPr lang="en-US" sz="800" b="1" dirty="0"/>
                        <a:t>Smart home</a:t>
                      </a:r>
                      <a:endParaRPr lang="en-US" sz="800" b="1" i="1" dirty="0">
                        <a:solidFill>
                          <a:schemeClr val="tx1"/>
                        </a:solidFill>
                      </a:endParaRPr>
                    </a:p>
                  </a:txBody>
                  <a:tcPr>
                    <a:solidFill>
                      <a:schemeClr val="bg1">
                        <a:lumMod val="95000"/>
                      </a:schemeClr>
                    </a:solidFill>
                  </a:tcPr>
                </a:tc>
                <a:tc>
                  <a:txBody>
                    <a:bodyPr/>
                    <a:lstStyle/>
                    <a:p>
                      <a:pPr algn="ctr"/>
                      <a:r>
                        <a:rPr lang="en-US" altLang="zh-CN" sz="800" b="1" dirty="0"/>
                        <a:t>Environment</a:t>
                      </a:r>
                      <a:r>
                        <a:rPr lang="en-US" altLang="zh-CN" sz="800" b="1" baseline="0" dirty="0"/>
                        <a:t> </a:t>
                      </a:r>
                      <a:r>
                        <a:rPr lang="en-US" altLang="zh-CN" sz="800" b="1" dirty="0"/>
                        <a:t>monitoring</a:t>
                      </a:r>
                      <a:endParaRPr lang="en-US" sz="800" b="1" i="1" dirty="0">
                        <a:solidFill>
                          <a:schemeClr val="tx1"/>
                        </a:solidFill>
                      </a:endParaRPr>
                    </a:p>
                  </a:txBody>
                  <a:tcPr>
                    <a:solidFill>
                      <a:schemeClr val="bg1">
                        <a:lumMod val="95000"/>
                      </a:schemeClr>
                    </a:solidFill>
                  </a:tcPr>
                </a:tc>
                <a:tc vMerge="1">
                  <a:txBody>
                    <a:bodyPr/>
                    <a:lstStyle/>
                    <a:p>
                      <a:endParaRPr lang="en-US" sz="800" dirty="0"/>
                    </a:p>
                  </a:txBody>
                  <a:tcPr/>
                </a:tc>
                <a:tc vMerge="1">
                  <a:txBody>
                    <a:bodyPr/>
                    <a:lstStyle/>
                    <a:p>
                      <a:endParaRPr lang="en-US" sz="800" dirty="0"/>
                    </a:p>
                  </a:txBody>
                  <a:tcPr/>
                </a:tc>
                <a:extLst>
                  <a:ext uri="{0D108BD9-81ED-4DB2-BD59-A6C34878D82A}">
                    <a16:rowId xmlns:a16="http://schemas.microsoft.com/office/drawing/2014/main" val="612021009"/>
                  </a:ext>
                </a:extLst>
              </a:tr>
              <a:tr h="260068">
                <a:tc rowSpan="3">
                  <a:txBody>
                    <a:bodyPr/>
                    <a:lstStyle/>
                    <a:p>
                      <a:pPr algn="ctr"/>
                      <a:r>
                        <a:rPr lang="en-US" sz="800" b="1" dirty="0"/>
                        <a:t>Localization</a:t>
                      </a:r>
                      <a:endParaRPr lang="en-US" sz="800" b="1" dirty="0">
                        <a:solidFill>
                          <a:schemeClr val="tx1"/>
                        </a:solidFill>
                      </a:endParaRPr>
                    </a:p>
                  </a:txBody>
                  <a:tcPr/>
                </a:tc>
                <a:tc>
                  <a:txBody>
                    <a:bodyPr/>
                    <a:lstStyle/>
                    <a:p>
                      <a:pPr algn="ctr"/>
                      <a:r>
                        <a:rPr lang="en-US" sz="800" dirty="0"/>
                        <a:t>Velocity</a:t>
                      </a:r>
                      <a:endParaRPr lang="en-US" sz="800" dirty="0">
                        <a:solidFill>
                          <a:schemeClr val="tx1"/>
                        </a:solidFill>
                      </a:endParaRPr>
                    </a:p>
                  </a:txBody>
                  <a:tcPr/>
                </a:tc>
                <a:tc>
                  <a:txBody>
                    <a:bodyPr/>
                    <a:lstStyle/>
                    <a:p>
                      <a:pPr algn="ctr"/>
                      <a:r>
                        <a:rPr lang="en-US" sz="800" dirty="0"/>
                        <a:t>State of motion</a:t>
                      </a:r>
                      <a:endParaRPr lang="en-US" sz="800" dirty="0">
                        <a:solidFill>
                          <a:schemeClr val="tx1"/>
                        </a:solidFill>
                      </a:endParaRPr>
                    </a:p>
                  </a:txBody>
                  <a:tcPr/>
                </a:tc>
                <a:tc>
                  <a:txBody>
                    <a:bodyPr/>
                    <a:lstStyle/>
                    <a:p>
                      <a:pPr marL="0" marR="0" indent="0" algn="ctr" defTabSz="914378" rtl="0" eaLnBrk="1" fontAlgn="auto" latinLnBrk="0" hangingPunct="1">
                        <a:lnSpc>
                          <a:spcPct val="100000"/>
                        </a:lnSpc>
                        <a:spcBef>
                          <a:spcPts val="0"/>
                        </a:spcBef>
                        <a:spcAft>
                          <a:spcPts val="0"/>
                        </a:spcAft>
                        <a:buClrTx/>
                        <a:buSzTx/>
                        <a:buFontTx/>
                        <a:buNone/>
                        <a:tabLst/>
                        <a:defRPr/>
                      </a:pPr>
                      <a:r>
                        <a:rPr lang="en-US" sz="800" dirty="0">
                          <a:sym typeface="Wingdings" panose="05000000000000000000" pitchFamily="2" charset="2"/>
                        </a:rPr>
                        <a:t></a:t>
                      </a:r>
                      <a:endParaRPr lang="en-US" sz="800" dirty="0"/>
                    </a:p>
                  </a:txBody>
                  <a:tcPr/>
                </a:tc>
                <a:tc>
                  <a:txBody>
                    <a:bodyPr/>
                    <a:lstStyle/>
                    <a:p>
                      <a:pPr algn="ctr"/>
                      <a:endParaRPr lang="en-US" sz="800" dirty="0">
                        <a:solidFill>
                          <a:schemeClr val="tx1"/>
                        </a:solidFill>
                      </a:endParaRPr>
                    </a:p>
                  </a:txBody>
                  <a:tcPr/>
                </a:tc>
                <a:tc>
                  <a:txBody>
                    <a:bodyPr/>
                    <a:lstStyle/>
                    <a:p>
                      <a:pPr algn="ctr"/>
                      <a:endParaRPr lang="en-US" sz="800" dirty="0">
                        <a:solidFill>
                          <a:schemeClr val="tx1"/>
                        </a:solidFill>
                      </a:endParaRPr>
                    </a:p>
                  </a:txBody>
                  <a:tcPr/>
                </a:tc>
                <a:tc>
                  <a:txBody>
                    <a:bodyPr/>
                    <a:lstStyle/>
                    <a:p>
                      <a:pPr algn="ctr"/>
                      <a:endParaRPr lang="en-US" sz="800" dirty="0">
                        <a:solidFill>
                          <a:schemeClr val="tx1"/>
                        </a:solidFill>
                      </a:endParaRPr>
                    </a:p>
                  </a:txBody>
                  <a:tcPr/>
                </a:tc>
                <a:tc>
                  <a:txBody>
                    <a:bodyPr/>
                    <a:lstStyle/>
                    <a:p>
                      <a:pPr marL="0" marR="0" indent="0" algn="ctr" defTabSz="914378" rtl="0" eaLnBrk="1" fontAlgn="auto" latinLnBrk="0" hangingPunct="1">
                        <a:lnSpc>
                          <a:spcPct val="100000"/>
                        </a:lnSpc>
                        <a:spcBef>
                          <a:spcPts val="0"/>
                        </a:spcBef>
                        <a:spcAft>
                          <a:spcPts val="0"/>
                        </a:spcAft>
                        <a:buClrTx/>
                        <a:buSzTx/>
                        <a:buFontTx/>
                        <a:buNone/>
                        <a:tabLst/>
                        <a:defRPr/>
                      </a:pPr>
                      <a:r>
                        <a:rPr lang="en-US" sz="800" dirty="0">
                          <a:sym typeface="Wingdings 2" panose="05020102010507070707" pitchFamily="18" charset="2"/>
                        </a:rPr>
                        <a:t></a:t>
                      </a:r>
                      <a:endParaRPr lang="en-US" sz="800" dirty="0"/>
                    </a:p>
                  </a:txBody>
                  <a:tcPr/>
                </a:tc>
                <a:extLst>
                  <a:ext uri="{0D108BD9-81ED-4DB2-BD59-A6C34878D82A}">
                    <a16:rowId xmlns:a16="http://schemas.microsoft.com/office/drawing/2014/main" val="2155000011"/>
                  </a:ext>
                </a:extLst>
              </a:tr>
              <a:tr h="236056">
                <a:tc vMerge="1">
                  <a:txBody>
                    <a:bodyPr/>
                    <a:lstStyle/>
                    <a:p>
                      <a:endParaRPr lang="en-US" sz="800"/>
                    </a:p>
                  </a:txBody>
                  <a:tcPr/>
                </a:tc>
                <a:tc>
                  <a:txBody>
                    <a:bodyPr/>
                    <a:lstStyle/>
                    <a:p>
                      <a:pPr algn="ctr"/>
                      <a:r>
                        <a:rPr lang="en-US" sz="800" dirty="0"/>
                        <a:t>Angle</a:t>
                      </a:r>
                      <a:endParaRPr lang="en-US" sz="800" dirty="0">
                        <a:solidFill>
                          <a:schemeClr val="tx1"/>
                        </a:solidFill>
                      </a:endParaRPr>
                    </a:p>
                  </a:txBody>
                  <a:tcPr/>
                </a:tc>
                <a:tc>
                  <a:txBody>
                    <a:bodyPr/>
                    <a:lstStyle/>
                    <a:p>
                      <a:pPr algn="ctr"/>
                      <a:r>
                        <a:rPr lang="en-US" sz="800" dirty="0"/>
                        <a:t>Azimuth/elevation of target</a:t>
                      </a:r>
                      <a:endParaRPr lang="en-US" sz="800" dirty="0">
                        <a:solidFill>
                          <a:schemeClr val="tx1"/>
                        </a:solidFill>
                      </a:endParaRPr>
                    </a:p>
                  </a:txBody>
                  <a:tcPr/>
                </a:tc>
                <a:tc>
                  <a:txBody>
                    <a:bodyPr/>
                    <a:lstStyle/>
                    <a:p>
                      <a:pPr marL="0" marR="0" indent="0" algn="ctr" defTabSz="914378" rtl="0" eaLnBrk="1" fontAlgn="auto" latinLnBrk="0" hangingPunct="1">
                        <a:lnSpc>
                          <a:spcPct val="100000"/>
                        </a:lnSpc>
                        <a:spcBef>
                          <a:spcPts val="0"/>
                        </a:spcBef>
                        <a:spcAft>
                          <a:spcPts val="0"/>
                        </a:spcAft>
                        <a:buClrTx/>
                        <a:buSzTx/>
                        <a:buFontTx/>
                        <a:buNone/>
                        <a:tabLst/>
                        <a:defRPr/>
                      </a:pPr>
                      <a:r>
                        <a:rPr lang="en-US" sz="800" dirty="0">
                          <a:sym typeface="Wingdings" panose="05000000000000000000" pitchFamily="2" charset="2"/>
                        </a:rPr>
                        <a:t></a:t>
                      </a:r>
                      <a:endParaRPr lang="en-US" sz="800" dirty="0"/>
                    </a:p>
                  </a:txBody>
                  <a:tcPr/>
                </a:tc>
                <a:tc>
                  <a:txBody>
                    <a:bodyPr/>
                    <a:lstStyle/>
                    <a:p>
                      <a:pPr marL="0" marR="0" indent="0" algn="ctr" defTabSz="914378" rtl="0" eaLnBrk="1" fontAlgn="auto" latinLnBrk="0" hangingPunct="1">
                        <a:lnSpc>
                          <a:spcPct val="100000"/>
                        </a:lnSpc>
                        <a:spcBef>
                          <a:spcPts val="0"/>
                        </a:spcBef>
                        <a:spcAft>
                          <a:spcPts val="0"/>
                        </a:spcAft>
                        <a:buClrTx/>
                        <a:buSzTx/>
                        <a:buFontTx/>
                        <a:buNone/>
                        <a:tabLst/>
                        <a:defRPr/>
                      </a:pPr>
                      <a:r>
                        <a:rPr lang="en-US" sz="800" dirty="0">
                          <a:sym typeface="Wingdings" panose="05000000000000000000" pitchFamily="2" charset="2"/>
                        </a:rPr>
                        <a:t></a:t>
                      </a:r>
                      <a:endParaRPr lang="en-US" sz="800" dirty="0"/>
                    </a:p>
                  </a:txBody>
                  <a:tcPr/>
                </a:tc>
                <a:tc>
                  <a:txBody>
                    <a:bodyPr/>
                    <a:lstStyle/>
                    <a:p>
                      <a:pPr algn="ctr"/>
                      <a:endParaRPr lang="en-US" sz="800">
                        <a:solidFill>
                          <a:schemeClr val="tx1"/>
                        </a:solidFill>
                      </a:endParaRPr>
                    </a:p>
                  </a:txBody>
                  <a:tcPr/>
                </a:tc>
                <a:tc>
                  <a:txBody>
                    <a:bodyPr/>
                    <a:lstStyle/>
                    <a:p>
                      <a:pPr marL="0" marR="0" indent="0" algn="ctr" defTabSz="914378" rtl="0" eaLnBrk="1" fontAlgn="auto" latinLnBrk="0" hangingPunct="1">
                        <a:lnSpc>
                          <a:spcPct val="100000"/>
                        </a:lnSpc>
                        <a:spcBef>
                          <a:spcPts val="0"/>
                        </a:spcBef>
                        <a:spcAft>
                          <a:spcPts val="0"/>
                        </a:spcAft>
                        <a:buClrTx/>
                        <a:buSzTx/>
                        <a:buFontTx/>
                        <a:buNone/>
                        <a:tabLst/>
                        <a:defRPr/>
                      </a:pPr>
                      <a:r>
                        <a:rPr lang="en-US" sz="800" dirty="0">
                          <a:sym typeface="Wingdings 2" panose="05020102010507070707" pitchFamily="18" charset="2"/>
                        </a:rPr>
                        <a:t></a:t>
                      </a:r>
                      <a:endParaRPr lang="en-US" sz="800" dirty="0"/>
                    </a:p>
                  </a:txBody>
                  <a:tcPr/>
                </a:tc>
                <a:tc>
                  <a:txBody>
                    <a:bodyPr/>
                    <a:lstStyle/>
                    <a:p>
                      <a:pPr marL="0" marR="0" indent="0" algn="ctr" defTabSz="914378" rtl="0" eaLnBrk="1" fontAlgn="auto" latinLnBrk="0" hangingPunct="1">
                        <a:lnSpc>
                          <a:spcPct val="100000"/>
                        </a:lnSpc>
                        <a:spcBef>
                          <a:spcPts val="0"/>
                        </a:spcBef>
                        <a:spcAft>
                          <a:spcPts val="0"/>
                        </a:spcAft>
                        <a:buClrTx/>
                        <a:buSzTx/>
                        <a:buFontTx/>
                        <a:buNone/>
                        <a:tabLst/>
                        <a:defRPr/>
                      </a:pPr>
                      <a:r>
                        <a:rPr lang="en-US" sz="800" dirty="0">
                          <a:sym typeface="Wingdings 2" panose="05020102010507070707" pitchFamily="18" charset="2"/>
                        </a:rPr>
                        <a:t></a:t>
                      </a:r>
                      <a:endParaRPr lang="en-US" sz="800" dirty="0"/>
                    </a:p>
                  </a:txBody>
                  <a:tcPr/>
                </a:tc>
                <a:extLst>
                  <a:ext uri="{0D108BD9-81ED-4DB2-BD59-A6C34878D82A}">
                    <a16:rowId xmlns:a16="http://schemas.microsoft.com/office/drawing/2014/main" val="347171353"/>
                  </a:ext>
                </a:extLst>
              </a:tr>
              <a:tr h="225746">
                <a:tc vMerge="1">
                  <a:txBody>
                    <a:bodyPr/>
                    <a:lstStyle/>
                    <a:p>
                      <a:endParaRPr lang="en-US" sz="800" dirty="0"/>
                    </a:p>
                  </a:txBody>
                  <a:tcPr/>
                </a:tc>
                <a:tc>
                  <a:txBody>
                    <a:bodyPr/>
                    <a:lstStyle/>
                    <a:p>
                      <a:pPr algn="ctr"/>
                      <a:r>
                        <a:rPr lang="en-US" sz="800" dirty="0"/>
                        <a:t>Range</a:t>
                      </a:r>
                      <a:endParaRPr lang="en-US" sz="800" dirty="0">
                        <a:solidFill>
                          <a:schemeClr val="tx1"/>
                        </a:solidFill>
                      </a:endParaRPr>
                    </a:p>
                  </a:txBody>
                  <a:tcPr/>
                </a:tc>
                <a:tc>
                  <a:txBody>
                    <a:bodyPr/>
                    <a:lstStyle/>
                    <a:p>
                      <a:pPr algn="ctr"/>
                      <a:r>
                        <a:rPr lang="en-US" sz="800" dirty="0"/>
                        <a:t>Distance from target</a:t>
                      </a:r>
                      <a:endParaRPr lang="en-US" sz="800" dirty="0">
                        <a:solidFill>
                          <a:schemeClr val="tx1"/>
                        </a:solidFill>
                      </a:endParaRPr>
                    </a:p>
                  </a:txBody>
                  <a:tcPr/>
                </a:tc>
                <a:tc>
                  <a:txBody>
                    <a:bodyPr/>
                    <a:lstStyle/>
                    <a:p>
                      <a:pPr marL="0" marR="0" indent="0" algn="ctr" defTabSz="914378" rtl="0" eaLnBrk="1" fontAlgn="auto" latinLnBrk="0" hangingPunct="1">
                        <a:lnSpc>
                          <a:spcPct val="100000"/>
                        </a:lnSpc>
                        <a:spcBef>
                          <a:spcPts val="0"/>
                        </a:spcBef>
                        <a:spcAft>
                          <a:spcPts val="0"/>
                        </a:spcAft>
                        <a:buClrTx/>
                        <a:buSzTx/>
                        <a:buFontTx/>
                        <a:buNone/>
                        <a:tabLst/>
                        <a:defRPr/>
                      </a:pPr>
                      <a:r>
                        <a:rPr lang="en-US" sz="800" dirty="0">
                          <a:sym typeface="Wingdings" panose="05000000000000000000" pitchFamily="2" charset="2"/>
                        </a:rPr>
                        <a:t></a:t>
                      </a:r>
                      <a:endParaRPr lang="en-US" sz="800" dirty="0"/>
                    </a:p>
                  </a:txBody>
                  <a:tcPr/>
                </a:tc>
                <a:tc>
                  <a:txBody>
                    <a:bodyPr/>
                    <a:lstStyle/>
                    <a:p>
                      <a:pPr marL="0" marR="0" indent="0" algn="ctr" defTabSz="914378" rtl="0" eaLnBrk="1" fontAlgn="auto" latinLnBrk="0" hangingPunct="1">
                        <a:lnSpc>
                          <a:spcPct val="100000"/>
                        </a:lnSpc>
                        <a:spcBef>
                          <a:spcPts val="0"/>
                        </a:spcBef>
                        <a:spcAft>
                          <a:spcPts val="0"/>
                        </a:spcAft>
                        <a:buClrTx/>
                        <a:buSzTx/>
                        <a:buFontTx/>
                        <a:buNone/>
                        <a:tabLst/>
                        <a:defRPr/>
                      </a:pPr>
                      <a:r>
                        <a:rPr lang="en-US" sz="800" dirty="0">
                          <a:sym typeface="Wingdings" panose="05000000000000000000" pitchFamily="2" charset="2"/>
                        </a:rPr>
                        <a:t></a:t>
                      </a:r>
                      <a:endParaRPr lang="en-US" sz="800" dirty="0"/>
                    </a:p>
                  </a:txBody>
                  <a:tcPr/>
                </a:tc>
                <a:tc>
                  <a:txBody>
                    <a:bodyPr/>
                    <a:lstStyle/>
                    <a:p>
                      <a:pPr algn="ctr"/>
                      <a:endParaRPr lang="en-US" sz="800">
                        <a:solidFill>
                          <a:schemeClr val="tx1"/>
                        </a:solidFill>
                      </a:endParaRPr>
                    </a:p>
                  </a:txBody>
                  <a:tcPr/>
                </a:tc>
                <a:tc>
                  <a:txBody>
                    <a:bodyPr/>
                    <a:lstStyle/>
                    <a:p>
                      <a:pPr marL="0" marR="0" indent="0" algn="ctr" defTabSz="914378" rtl="0" eaLnBrk="1" fontAlgn="auto" latinLnBrk="0" hangingPunct="1">
                        <a:lnSpc>
                          <a:spcPct val="100000"/>
                        </a:lnSpc>
                        <a:spcBef>
                          <a:spcPts val="0"/>
                        </a:spcBef>
                        <a:spcAft>
                          <a:spcPts val="0"/>
                        </a:spcAft>
                        <a:buClrTx/>
                        <a:buSzTx/>
                        <a:buFontTx/>
                        <a:buNone/>
                        <a:tabLst/>
                        <a:defRPr/>
                      </a:pPr>
                      <a:r>
                        <a:rPr lang="en-US" sz="800" dirty="0">
                          <a:sym typeface="Wingdings 2" panose="05020102010507070707" pitchFamily="18" charset="2"/>
                        </a:rPr>
                        <a:t></a:t>
                      </a:r>
                      <a:endParaRPr lang="en-US" sz="800" dirty="0"/>
                    </a:p>
                  </a:txBody>
                  <a:tcPr/>
                </a:tc>
                <a:tc>
                  <a:txBody>
                    <a:bodyPr/>
                    <a:lstStyle/>
                    <a:p>
                      <a:pPr marL="0" marR="0" indent="0" algn="ctr" defTabSz="914378" rtl="0" eaLnBrk="1" fontAlgn="auto" latinLnBrk="0" hangingPunct="1">
                        <a:lnSpc>
                          <a:spcPct val="100000"/>
                        </a:lnSpc>
                        <a:spcBef>
                          <a:spcPts val="0"/>
                        </a:spcBef>
                        <a:spcAft>
                          <a:spcPts val="0"/>
                        </a:spcAft>
                        <a:buClrTx/>
                        <a:buSzTx/>
                        <a:buFontTx/>
                        <a:buNone/>
                        <a:tabLst/>
                        <a:defRPr/>
                      </a:pPr>
                      <a:r>
                        <a:rPr lang="en-US" sz="800" dirty="0">
                          <a:sym typeface="Wingdings 2" panose="05020102010507070707" pitchFamily="18" charset="2"/>
                        </a:rPr>
                        <a:t></a:t>
                      </a:r>
                      <a:endParaRPr lang="en-US" sz="800" dirty="0"/>
                    </a:p>
                  </a:txBody>
                  <a:tcPr/>
                </a:tc>
                <a:extLst>
                  <a:ext uri="{0D108BD9-81ED-4DB2-BD59-A6C34878D82A}">
                    <a16:rowId xmlns:a16="http://schemas.microsoft.com/office/drawing/2014/main" val="3784118041"/>
                  </a:ext>
                </a:extLst>
              </a:tr>
              <a:tr h="215435">
                <a:tc rowSpan="5">
                  <a:txBody>
                    <a:bodyPr/>
                    <a:lstStyle/>
                    <a:p>
                      <a:pPr algn="ctr"/>
                      <a:r>
                        <a:rPr lang="en-US" sz="800" b="1" dirty="0">
                          <a:solidFill>
                            <a:srgbClr val="FF0000"/>
                          </a:solidFill>
                        </a:rPr>
                        <a:t>Recognition</a:t>
                      </a:r>
                    </a:p>
                  </a:txBody>
                  <a:tcPr/>
                </a:tc>
                <a:tc>
                  <a:txBody>
                    <a:bodyPr/>
                    <a:lstStyle/>
                    <a:p>
                      <a:pPr marL="0" marR="0" indent="0" algn="ctr" defTabSz="914378" rtl="0" eaLnBrk="1" fontAlgn="auto" latinLnBrk="0" hangingPunct="1">
                        <a:lnSpc>
                          <a:spcPct val="100000"/>
                        </a:lnSpc>
                        <a:spcBef>
                          <a:spcPts val="0"/>
                        </a:spcBef>
                        <a:spcAft>
                          <a:spcPts val="0"/>
                        </a:spcAft>
                        <a:buClrTx/>
                        <a:buSzTx/>
                        <a:buFontTx/>
                        <a:buNone/>
                        <a:tabLst/>
                        <a:defRPr/>
                      </a:pPr>
                      <a:r>
                        <a:rPr lang="en-US" sz="800" dirty="0"/>
                        <a:t>Imaging(reconstruction)</a:t>
                      </a:r>
                      <a:endParaRPr lang="en-US" sz="800" dirty="0">
                        <a:solidFill>
                          <a:schemeClr val="tx1"/>
                        </a:solidFill>
                      </a:endParaRPr>
                    </a:p>
                  </a:txBody>
                  <a:tcPr/>
                </a:tc>
                <a:tc>
                  <a:txBody>
                    <a:bodyPr/>
                    <a:lstStyle/>
                    <a:p>
                      <a:pPr marL="0" marR="0" indent="0" algn="ctr" defTabSz="914378" rtl="0" eaLnBrk="1" fontAlgn="auto" latinLnBrk="0" hangingPunct="1">
                        <a:lnSpc>
                          <a:spcPct val="100000"/>
                        </a:lnSpc>
                        <a:spcBef>
                          <a:spcPts val="0"/>
                        </a:spcBef>
                        <a:spcAft>
                          <a:spcPts val="0"/>
                        </a:spcAft>
                        <a:buClrTx/>
                        <a:buSzTx/>
                        <a:buFontTx/>
                        <a:buNone/>
                        <a:tabLst/>
                        <a:defRPr/>
                      </a:pPr>
                      <a:r>
                        <a:rPr lang="en-US" sz="800" dirty="0"/>
                        <a:t>Object</a:t>
                      </a:r>
                      <a:r>
                        <a:rPr lang="en-US" sz="800" baseline="0" dirty="0"/>
                        <a:t> or surroundings remodeling</a:t>
                      </a:r>
                      <a:endParaRPr lang="en-US" sz="800" dirty="0">
                        <a:solidFill>
                          <a:schemeClr val="tx1"/>
                        </a:solidFill>
                      </a:endParaRPr>
                    </a:p>
                  </a:txBody>
                  <a:tcPr/>
                </a:tc>
                <a:tc>
                  <a:txBody>
                    <a:bodyPr/>
                    <a:lstStyle/>
                    <a:p>
                      <a:pPr marL="0" marR="0" indent="0" algn="ctr" defTabSz="914378" rtl="0" eaLnBrk="1" fontAlgn="auto" latinLnBrk="0" hangingPunct="1">
                        <a:lnSpc>
                          <a:spcPct val="100000"/>
                        </a:lnSpc>
                        <a:spcBef>
                          <a:spcPts val="0"/>
                        </a:spcBef>
                        <a:spcAft>
                          <a:spcPts val="0"/>
                        </a:spcAft>
                        <a:buClrTx/>
                        <a:buSzTx/>
                        <a:buFontTx/>
                        <a:buNone/>
                        <a:tabLst/>
                        <a:defRPr/>
                      </a:pPr>
                      <a:r>
                        <a:rPr lang="en-US" sz="800" dirty="0">
                          <a:sym typeface="Wingdings" panose="05000000000000000000" pitchFamily="2" charset="2"/>
                        </a:rPr>
                        <a:t></a:t>
                      </a:r>
                      <a:endParaRPr lang="en-US" sz="800" dirty="0"/>
                    </a:p>
                  </a:txBody>
                  <a:tcPr/>
                </a:tc>
                <a:tc>
                  <a:txBody>
                    <a:bodyPr/>
                    <a:lstStyle/>
                    <a:p>
                      <a:pPr algn="ctr"/>
                      <a:endParaRPr lang="en-US" sz="800" dirty="0">
                        <a:solidFill>
                          <a:schemeClr val="tx1"/>
                        </a:solidFill>
                      </a:endParaRPr>
                    </a:p>
                  </a:txBody>
                  <a:tcPr/>
                </a:tc>
                <a:tc>
                  <a:txBody>
                    <a:bodyPr/>
                    <a:lstStyle/>
                    <a:p>
                      <a:pPr marL="0" marR="0" indent="0" algn="ctr" defTabSz="914378" rtl="0" eaLnBrk="1" fontAlgn="auto" latinLnBrk="0" hangingPunct="1">
                        <a:lnSpc>
                          <a:spcPct val="100000"/>
                        </a:lnSpc>
                        <a:spcBef>
                          <a:spcPts val="0"/>
                        </a:spcBef>
                        <a:spcAft>
                          <a:spcPts val="0"/>
                        </a:spcAft>
                        <a:buClrTx/>
                        <a:buSzTx/>
                        <a:buFontTx/>
                        <a:buNone/>
                        <a:tabLst/>
                        <a:defRPr/>
                      </a:pPr>
                      <a:r>
                        <a:rPr lang="en-US" sz="800" dirty="0">
                          <a:sym typeface="Wingdings" panose="05000000000000000000" pitchFamily="2" charset="2"/>
                        </a:rPr>
                        <a:t></a:t>
                      </a:r>
                      <a:endParaRPr lang="en-US" sz="800" dirty="0"/>
                    </a:p>
                  </a:txBody>
                  <a:tcPr/>
                </a:tc>
                <a:tc>
                  <a:txBody>
                    <a:bodyPr/>
                    <a:lstStyle/>
                    <a:p>
                      <a:pPr algn="ctr"/>
                      <a:endParaRPr lang="en-US" sz="800" dirty="0">
                        <a:solidFill>
                          <a:schemeClr val="tx1"/>
                        </a:solidFill>
                      </a:endParaRPr>
                    </a:p>
                  </a:txBody>
                  <a:tcPr/>
                </a:tc>
                <a:tc>
                  <a:txBody>
                    <a:bodyPr/>
                    <a:lstStyle/>
                    <a:p>
                      <a:pPr marL="0" marR="0" indent="0" algn="ctr" defTabSz="914378" rtl="0" eaLnBrk="1" fontAlgn="auto" latinLnBrk="0" hangingPunct="1">
                        <a:lnSpc>
                          <a:spcPct val="100000"/>
                        </a:lnSpc>
                        <a:spcBef>
                          <a:spcPts val="0"/>
                        </a:spcBef>
                        <a:spcAft>
                          <a:spcPts val="0"/>
                        </a:spcAft>
                        <a:buClrTx/>
                        <a:buSzTx/>
                        <a:buFontTx/>
                        <a:buNone/>
                        <a:tabLst/>
                        <a:defRPr/>
                      </a:pPr>
                      <a:r>
                        <a:rPr lang="en-US" sz="800" dirty="0">
                          <a:sym typeface="Wingdings 2" panose="05020102010507070707" pitchFamily="18" charset="2"/>
                        </a:rPr>
                        <a:t></a:t>
                      </a:r>
                      <a:endParaRPr lang="en-US" sz="800" dirty="0"/>
                    </a:p>
                  </a:txBody>
                  <a:tcPr/>
                </a:tc>
                <a:extLst>
                  <a:ext uri="{0D108BD9-81ED-4DB2-BD59-A6C34878D82A}">
                    <a16:rowId xmlns:a16="http://schemas.microsoft.com/office/drawing/2014/main" val="329938428"/>
                  </a:ext>
                </a:extLst>
              </a:tr>
              <a:tr h="320085">
                <a:tc vMerge="1">
                  <a:txBody>
                    <a:bodyPr/>
                    <a:lstStyle/>
                    <a:p>
                      <a:endParaRPr lang="en-US" sz="800"/>
                    </a:p>
                  </a:txBody>
                  <a:tcPr/>
                </a:tc>
                <a:tc>
                  <a:txBody>
                    <a:bodyPr/>
                    <a:lstStyle/>
                    <a:p>
                      <a:pPr algn="ctr"/>
                      <a:r>
                        <a:rPr lang="en-US" sz="800" dirty="0"/>
                        <a:t>Body shape identification</a:t>
                      </a:r>
                      <a:endParaRPr lang="en-US" sz="800" dirty="0">
                        <a:solidFill>
                          <a:schemeClr val="tx1"/>
                        </a:solidFill>
                      </a:endParaRPr>
                    </a:p>
                  </a:txBody>
                  <a:tcPr/>
                </a:tc>
                <a:tc>
                  <a:txBody>
                    <a:bodyPr/>
                    <a:lstStyle/>
                    <a:p>
                      <a:pPr marL="0" marR="0" indent="0" algn="ctr" defTabSz="914378" rtl="0" eaLnBrk="1" fontAlgn="auto" latinLnBrk="0" hangingPunct="1">
                        <a:lnSpc>
                          <a:spcPct val="100000"/>
                        </a:lnSpc>
                        <a:spcBef>
                          <a:spcPts val="0"/>
                        </a:spcBef>
                        <a:spcAft>
                          <a:spcPts val="0"/>
                        </a:spcAft>
                        <a:buClrTx/>
                        <a:buSzTx/>
                        <a:buFontTx/>
                        <a:buNone/>
                        <a:tabLst/>
                        <a:defRPr/>
                      </a:pPr>
                      <a:r>
                        <a:rPr lang="en-US" sz="800" dirty="0"/>
                        <a:t>Human-computer</a:t>
                      </a:r>
                      <a:r>
                        <a:rPr lang="en-US" sz="800" baseline="0" dirty="0"/>
                        <a:t> interaction/</a:t>
                      </a:r>
                      <a:r>
                        <a:rPr lang="en-US" sz="800" dirty="0"/>
                        <a:t>Posture/gesture</a:t>
                      </a:r>
                    </a:p>
                  </a:txBody>
                  <a:tcPr/>
                </a:tc>
                <a:tc>
                  <a:txBody>
                    <a:bodyPr/>
                    <a:lstStyle/>
                    <a:p>
                      <a:pPr algn="ctr"/>
                      <a:endParaRPr lang="en-US" sz="800" dirty="0">
                        <a:solidFill>
                          <a:schemeClr val="tx1"/>
                        </a:solidFill>
                      </a:endParaRPr>
                    </a:p>
                  </a:txBody>
                  <a:tcPr/>
                </a:tc>
                <a:tc>
                  <a:txBody>
                    <a:bodyPr/>
                    <a:lstStyle/>
                    <a:p>
                      <a:pPr marL="0" marR="0" indent="0" algn="ctr" defTabSz="914378" rtl="0" eaLnBrk="1" fontAlgn="auto" latinLnBrk="0" hangingPunct="1">
                        <a:lnSpc>
                          <a:spcPct val="100000"/>
                        </a:lnSpc>
                        <a:spcBef>
                          <a:spcPts val="0"/>
                        </a:spcBef>
                        <a:spcAft>
                          <a:spcPts val="0"/>
                        </a:spcAft>
                        <a:buClrTx/>
                        <a:buSzTx/>
                        <a:buFontTx/>
                        <a:buNone/>
                        <a:tabLst/>
                        <a:defRPr/>
                      </a:pPr>
                      <a:r>
                        <a:rPr lang="en-US" sz="800" dirty="0">
                          <a:sym typeface="Wingdings" panose="05000000000000000000" pitchFamily="2" charset="2"/>
                        </a:rPr>
                        <a:t></a:t>
                      </a:r>
                      <a:endParaRPr lang="en-US" sz="800" dirty="0"/>
                    </a:p>
                  </a:txBody>
                  <a:tcPr/>
                </a:tc>
                <a:tc>
                  <a:txBody>
                    <a:bodyPr/>
                    <a:lstStyle/>
                    <a:p>
                      <a:pPr algn="ctr"/>
                      <a:endParaRPr lang="en-US" sz="800" dirty="0">
                        <a:solidFill>
                          <a:schemeClr val="tx1"/>
                        </a:solidFill>
                      </a:endParaRPr>
                    </a:p>
                  </a:txBody>
                  <a:tcPr/>
                </a:tc>
                <a:tc>
                  <a:txBody>
                    <a:bodyPr/>
                    <a:lstStyle/>
                    <a:p>
                      <a:pPr algn="ctr"/>
                      <a:endParaRPr lang="en-US" sz="800" dirty="0">
                        <a:solidFill>
                          <a:schemeClr val="tx1"/>
                        </a:solidFill>
                      </a:endParaRPr>
                    </a:p>
                  </a:txBody>
                  <a:tcPr/>
                </a:tc>
                <a:tc>
                  <a:txBody>
                    <a:bodyPr/>
                    <a:lstStyle/>
                    <a:p>
                      <a:pPr marL="0" marR="0" indent="0" algn="ctr" defTabSz="914378" rtl="0" eaLnBrk="1" fontAlgn="auto" latinLnBrk="0" hangingPunct="1">
                        <a:lnSpc>
                          <a:spcPct val="100000"/>
                        </a:lnSpc>
                        <a:spcBef>
                          <a:spcPts val="0"/>
                        </a:spcBef>
                        <a:spcAft>
                          <a:spcPts val="0"/>
                        </a:spcAft>
                        <a:buClrTx/>
                        <a:buSzTx/>
                        <a:buFontTx/>
                        <a:buNone/>
                        <a:tabLst/>
                        <a:defRPr/>
                      </a:pPr>
                      <a:r>
                        <a:rPr lang="en-US" sz="800" dirty="0">
                          <a:sym typeface="Wingdings 2" panose="05020102010507070707" pitchFamily="18" charset="2"/>
                        </a:rPr>
                        <a:t></a:t>
                      </a:r>
                      <a:endParaRPr lang="en-US" sz="800" dirty="0"/>
                    </a:p>
                  </a:txBody>
                  <a:tcPr/>
                </a:tc>
                <a:extLst>
                  <a:ext uri="{0D108BD9-81ED-4DB2-BD59-A6C34878D82A}">
                    <a16:rowId xmlns:a16="http://schemas.microsoft.com/office/drawing/2014/main" val="3865650015"/>
                  </a:ext>
                </a:extLst>
              </a:tr>
              <a:tr h="354034">
                <a:tc vMerge="1">
                  <a:txBody>
                    <a:bodyPr/>
                    <a:lstStyle/>
                    <a:p>
                      <a:endParaRPr lang="en-US" sz="800"/>
                    </a:p>
                  </a:txBody>
                  <a:tcPr/>
                </a:tc>
                <a:tc>
                  <a:txBody>
                    <a:bodyPr/>
                    <a:lstStyle/>
                    <a:p>
                      <a:pPr algn="ctr"/>
                      <a:r>
                        <a:rPr lang="en-US" sz="800" dirty="0"/>
                        <a:t>Existence detection</a:t>
                      </a:r>
                      <a:endParaRPr lang="en-US" sz="800" dirty="0">
                        <a:solidFill>
                          <a:schemeClr val="tx1"/>
                        </a:solidFill>
                      </a:endParaRPr>
                    </a:p>
                  </a:txBody>
                  <a:tcPr/>
                </a:tc>
                <a:tc>
                  <a:txBody>
                    <a:bodyPr/>
                    <a:lstStyle/>
                    <a:p>
                      <a:pPr algn="ctr"/>
                      <a:r>
                        <a:rPr lang="en-US" sz="800" dirty="0"/>
                        <a:t>Intrusion detection</a:t>
                      </a:r>
                      <a:r>
                        <a:rPr lang="zh-CN" altLang="en-US" sz="800" dirty="0"/>
                        <a:t>、</a:t>
                      </a:r>
                      <a:r>
                        <a:rPr lang="en-US" altLang="zh-CN" sz="800" dirty="0"/>
                        <a:t>electronic fence</a:t>
                      </a:r>
                      <a:r>
                        <a:rPr lang="zh-CN" altLang="en-US" sz="800" dirty="0"/>
                        <a:t>， </a:t>
                      </a:r>
                      <a:r>
                        <a:rPr lang="en-US" altLang="zh-CN" sz="800" dirty="0"/>
                        <a:t>etc.</a:t>
                      </a:r>
                      <a:endParaRPr lang="en-US" sz="800" dirty="0">
                        <a:solidFill>
                          <a:schemeClr val="tx1"/>
                        </a:solidFill>
                      </a:endParaRPr>
                    </a:p>
                  </a:txBody>
                  <a:tcPr/>
                </a:tc>
                <a:tc>
                  <a:txBody>
                    <a:bodyPr/>
                    <a:lstStyle/>
                    <a:p>
                      <a:pPr algn="ctr"/>
                      <a:endParaRPr lang="en-US" sz="800" dirty="0">
                        <a:solidFill>
                          <a:schemeClr val="tx1"/>
                        </a:solidFill>
                      </a:endParaRPr>
                    </a:p>
                  </a:txBody>
                  <a:tcPr/>
                </a:tc>
                <a:tc>
                  <a:txBody>
                    <a:bodyPr/>
                    <a:lstStyle/>
                    <a:p>
                      <a:pPr marL="0" marR="0" indent="0" algn="ctr" defTabSz="914378" rtl="0" eaLnBrk="1" fontAlgn="auto" latinLnBrk="0" hangingPunct="1">
                        <a:lnSpc>
                          <a:spcPct val="100000"/>
                        </a:lnSpc>
                        <a:spcBef>
                          <a:spcPts val="0"/>
                        </a:spcBef>
                        <a:spcAft>
                          <a:spcPts val="0"/>
                        </a:spcAft>
                        <a:buClrTx/>
                        <a:buSzTx/>
                        <a:buFontTx/>
                        <a:buNone/>
                        <a:tabLst/>
                        <a:defRPr/>
                      </a:pPr>
                      <a:r>
                        <a:rPr lang="en-US" sz="800" dirty="0">
                          <a:sym typeface="Wingdings" panose="05000000000000000000" pitchFamily="2" charset="2"/>
                        </a:rPr>
                        <a:t></a:t>
                      </a:r>
                      <a:endParaRPr lang="en-US" sz="800" dirty="0"/>
                    </a:p>
                  </a:txBody>
                  <a:tcPr/>
                </a:tc>
                <a:tc>
                  <a:txBody>
                    <a:bodyPr/>
                    <a:lstStyle/>
                    <a:p>
                      <a:pPr marL="0" marR="0" indent="0" algn="ctr" defTabSz="914378" rtl="0" eaLnBrk="1" fontAlgn="auto" latinLnBrk="0" hangingPunct="1">
                        <a:lnSpc>
                          <a:spcPct val="100000"/>
                        </a:lnSpc>
                        <a:spcBef>
                          <a:spcPts val="0"/>
                        </a:spcBef>
                        <a:spcAft>
                          <a:spcPts val="0"/>
                        </a:spcAft>
                        <a:buClrTx/>
                        <a:buSzTx/>
                        <a:buFontTx/>
                        <a:buNone/>
                        <a:tabLst/>
                        <a:defRPr/>
                      </a:pPr>
                      <a:r>
                        <a:rPr lang="en-US" sz="800" dirty="0">
                          <a:sym typeface="Wingdings" panose="05000000000000000000" pitchFamily="2" charset="2"/>
                        </a:rPr>
                        <a:t></a:t>
                      </a:r>
                      <a:endParaRPr lang="en-US" sz="800" dirty="0"/>
                    </a:p>
                  </a:txBody>
                  <a:tcPr/>
                </a:tc>
                <a:tc>
                  <a:txBody>
                    <a:bodyPr/>
                    <a:lstStyle/>
                    <a:p>
                      <a:pPr algn="ctr"/>
                      <a:endParaRPr lang="en-US" sz="800" dirty="0">
                        <a:solidFill>
                          <a:schemeClr val="tx1"/>
                        </a:solidFill>
                      </a:endParaRPr>
                    </a:p>
                  </a:txBody>
                  <a:tcPr/>
                </a:tc>
                <a:tc>
                  <a:txBody>
                    <a:bodyPr/>
                    <a:lstStyle/>
                    <a:p>
                      <a:pPr marL="0" marR="0" indent="0" algn="ctr" defTabSz="914378" rtl="0" eaLnBrk="1" fontAlgn="auto" latinLnBrk="0" hangingPunct="1">
                        <a:lnSpc>
                          <a:spcPct val="100000"/>
                        </a:lnSpc>
                        <a:spcBef>
                          <a:spcPts val="0"/>
                        </a:spcBef>
                        <a:spcAft>
                          <a:spcPts val="0"/>
                        </a:spcAft>
                        <a:buClrTx/>
                        <a:buSzTx/>
                        <a:buFontTx/>
                        <a:buNone/>
                        <a:tabLst/>
                        <a:defRPr/>
                      </a:pPr>
                      <a:r>
                        <a:rPr lang="en-US" sz="800" dirty="0">
                          <a:sym typeface="Wingdings 2" panose="05020102010507070707" pitchFamily="18" charset="2"/>
                        </a:rPr>
                        <a:t></a:t>
                      </a:r>
                      <a:endParaRPr lang="en-US" sz="800" dirty="0"/>
                    </a:p>
                  </a:txBody>
                  <a:tcPr/>
                </a:tc>
                <a:extLst>
                  <a:ext uri="{0D108BD9-81ED-4DB2-BD59-A6C34878D82A}">
                    <a16:rowId xmlns:a16="http://schemas.microsoft.com/office/drawing/2014/main" val="350734709"/>
                  </a:ext>
                </a:extLst>
              </a:tr>
              <a:tr h="436480">
                <a:tc vMerge="1">
                  <a:txBody>
                    <a:bodyPr/>
                    <a:lstStyle/>
                    <a:p>
                      <a:endParaRPr lang="en-US" sz="800"/>
                    </a:p>
                  </a:txBody>
                  <a:tcPr/>
                </a:tc>
                <a:tc>
                  <a:txBody>
                    <a:bodyPr/>
                    <a:lstStyle/>
                    <a:p>
                      <a:pPr algn="ctr"/>
                      <a:r>
                        <a:rPr lang="en-US" sz="800" dirty="0"/>
                        <a:t>Health</a:t>
                      </a:r>
                      <a:r>
                        <a:rPr lang="en-US" sz="800" baseline="0" dirty="0"/>
                        <a:t> monitoring</a:t>
                      </a:r>
                      <a:endParaRPr lang="en-US" sz="800" dirty="0">
                        <a:solidFill>
                          <a:schemeClr val="tx1"/>
                        </a:solidFill>
                      </a:endParaRPr>
                    </a:p>
                  </a:txBody>
                  <a:tcPr/>
                </a:tc>
                <a:tc>
                  <a:txBody>
                    <a:bodyPr/>
                    <a:lstStyle/>
                    <a:p>
                      <a:pPr algn="ctr"/>
                      <a:r>
                        <a:rPr lang="en-US" sz="800" dirty="0"/>
                        <a:t>Heart</a:t>
                      </a:r>
                      <a:r>
                        <a:rPr lang="en-US" sz="800" baseline="0" dirty="0"/>
                        <a:t> rate</a:t>
                      </a:r>
                      <a:r>
                        <a:rPr lang="en-US" sz="800" dirty="0"/>
                        <a:t>/breathe/pulse/sleep/fitness</a:t>
                      </a:r>
                      <a:r>
                        <a:rPr lang="en-US" sz="800" baseline="0" dirty="0"/>
                        <a:t> record/counting</a:t>
                      </a:r>
                      <a:endParaRPr lang="en-US" sz="800" dirty="0">
                        <a:solidFill>
                          <a:schemeClr val="tx1"/>
                        </a:solidFill>
                      </a:endParaRPr>
                    </a:p>
                  </a:txBody>
                  <a:tcPr/>
                </a:tc>
                <a:tc>
                  <a:txBody>
                    <a:bodyPr/>
                    <a:lstStyle/>
                    <a:p>
                      <a:pPr algn="ctr"/>
                      <a:endParaRPr lang="en-US" sz="800">
                        <a:solidFill>
                          <a:schemeClr val="tx1"/>
                        </a:solidFill>
                      </a:endParaRPr>
                    </a:p>
                  </a:txBody>
                  <a:tcPr/>
                </a:tc>
                <a:tc>
                  <a:txBody>
                    <a:bodyPr/>
                    <a:lstStyle/>
                    <a:p>
                      <a:pPr marL="0" marR="0" indent="0" algn="ctr" defTabSz="914378" rtl="0" eaLnBrk="1" fontAlgn="auto" latinLnBrk="0" hangingPunct="1">
                        <a:lnSpc>
                          <a:spcPct val="100000"/>
                        </a:lnSpc>
                        <a:spcBef>
                          <a:spcPts val="0"/>
                        </a:spcBef>
                        <a:spcAft>
                          <a:spcPts val="0"/>
                        </a:spcAft>
                        <a:buClrTx/>
                        <a:buSzTx/>
                        <a:buFontTx/>
                        <a:buNone/>
                        <a:tabLst/>
                        <a:defRPr/>
                      </a:pPr>
                      <a:r>
                        <a:rPr lang="en-US" sz="800" dirty="0">
                          <a:sym typeface="Wingdings" panose="05000000000000000000" pitchFamily="2" charset="2"/>
                        </a:rPr>
                        <a:t></a:t>
                      </a:r>
                      <a:endParaRPr lang="en-US" sz="800" dirty="0"/>
                    </a:p>
                    <a:p>
                      <a:pPr algn="ctr"/>
                      <a:endParaRPr lang="en-US" sz="800" dirty="0">
                        <a:solidFill>
                          <a:schemeClr val="tx1"/>
                        </a:solidFill>
                      </a:endParaRPr>
                    </a:p>
                  </a:txBody>
                  <a:tcPr/>
                </a:tc>
                <a:tc>
                  <a:txBody>
                    <a:bodyPr/>
                    <a:lstStyle/>
                    <a:p>
                      <a:pPr algn="ctr"/>
                      <a:endParaRPr lang="en-US" sz="800" dirty="0">
                        <a:solidFill>
                          <a:schemeClr val="tx1"/>
                        </a:solidFill>
                      </a:endParaRPr>
                    </a:p>
                  </a:txBody>
                  <a:tcPr/>
                </a:tc>
                <a:tc>
                  <a:txBody>
                    <a:bodyPr/>
                    <a:lstStyle/>
                    <a:p>
                      <a:pPr algn="ctr"/>
                      <a:endParaRPr lang="en-US" sz="800" dirty="0">
                        <a:solidFill>
                          <a:schemeClr val="tx1"/>
                        </a:solidFill>
                      </a:endParaRPr>
                    </a:p>
                  </a:txBody>
                  <a:tcPr/>
                </a:tc>
                <a:tc>
                  <a:txBody>
                    <a:bodyPr/>
                    <a:lstStyle/>
                    <a:p>
                      <a:pPr marL="0" marR="0" indent="0" algn="ctr" defTabSz="914378" rtl="0" eaLnBrk="1" fontAlgn="auto" latinLnBrk="0" hangingPunct="1">
                        <a:lnSpc>
                          <a:spcPct val="100000"/>
                        </a:lnSpc>
                        <a:spcBef>
                          <a:spcPts val="0"/>
                        </a:spcBef>
                        <a:spcAft>
                          <a:spcPts val="0"/>
                        </a:spcAft>
                        <a:buClrTx/>
                        <a:buSzTx/>
                        <a:buFontTx/>
                        <a:buNone/>
                        <a:tabLst/>
                        <a:defRPr/>
                      </a:pPr>
                      <a:r>
                        <a:rPr lang="en-US" sz="800" dirty="0">
                          <a:sym typeface="Wingdings 2" panose="05020102010507070707" pitchFamily="18" charset="2"/>
                        </a:rPr>
                        <a:t></a:t>
                      </a:r>
                      <a:endParaRPr lang="en-US" sz="800" dirty="0"/>
                    </a:p>
                    <a:p>
                      <a:pPr algn="ctr"/>
                      <a:endParaRPr lang="en-US" sz="800" dirty="0">
                        <a:solidFill>
                          <a:schemeClr val="tx1"/>
                        </a:solidFill>
                      </a:endParaRPr>
                    </a:p>
                  </a:txBody>
                  <a:tcPr/>
                </a:tc>
                <a:extLst>
                  <a:ext uri="{0D108BD9-81ED-4DB2-BD59-A6C34878D82A}">
                    <a16:rowId xmlns:a16="http://schemas.microsoft.com/office/drawing/2014/main" val="2695705082"/>
                  </a:ext>
                </a:extLst>
              </a:tr>
              <a:tr h="354034">
                <a:tc vMerge="1">
                  <a:txBody>
                    <a:bodyPr/>
                    <a:lstStyle/>
                    <a:p>
                      <a:endParaRPr lang="en-US" sz="800" dirty="0"/>
                    </a:p>
                  </a:txBody>
                  <a:tcPr/>
                </a:tc>
                <a:tc>
                  <a:txBody>
                    <a:bodyPr/>
                    <a:lstStyle/>
                    <a:p>
                      <a:pPr algn="ctr"/>
                      <a:r>
                        <a:rPr lang="en-US" sz="800" dirty="0"/>
                        <a:t>Environment(geoscience)</a:t>
                      </a:r>
                      <a:endParaRPr lang="en-US" sz="800" dirty="0">
                        <a:solidFill>
                          <a:schemeClr val="tx1"/>
                        </a:solidFill>
                      </a:endParaRPr>
                    </a:p>
                  </a:txBody>
                  <a:tcPr/>
                </a:tc>
                <a:tc>
                  <a:txBody>
                    <a:bodyPr/>
                    <a:lstStyle/>
                    <a:p>
                      <a:pPr algn="ctr"/>
                      <a:r>
                        <a:rPr lang="en-US" sz="800" dirty="0"/>
                        <a:t>Temperature/humidity/sleet/air quality</a:t>
                      </a:r>
                      <a:r>
                        <a:rPr lang="en-US" sz="800" baseline="0" dirty="0"/>
                        <a:t>/weather prognosis/insect</a:t>
                      </a:r>
                      <a:endParaRPr lang="en-US" sz="800" dirty="0">
                        <a:solidFill>
                          <a:schemeClr val="tx1"/>
                        </a:solidFill>
                      </a:endParaRPr>
                    </a:p>
                  </a:txBody>
                  <a:tcPr/>
                </a:tc>
                <a:tc>
                  <a:txBody>
                    <a:bodyPr/>
                    <a:lstStyle/>
                    <a:p>
                      <a:pPr algn="ctr"/>
                      <a:endParaRPr lang="en-US" sz="800" dirty="0">
                        <a:solidFill>
                          <a:schemeClr val="tx1"/>
                        </a:solidFill>
                      </a:endParaRPr>
                    </a:p>
                  </a:txBody>
                  <a:tcPr/>
                </a:tc>
                <a:tc>
                  <a:txBody>
                    <a:bodyPr/>
                    <a:lstStyle/>
                    <a:p>
                      <a:pPr algn="ctr"/>
                      <a:endParaRPr lang="en-US" sz="800" dirty="0">
                        <a:solidFill>
                          <a:schemeClr val="tx1"/>
                        </a:solidFill>
                      </a:endParaRPr>
                    </a:p>
                  </a:txBody>
                  <a:tcPr/>
                </a:tc>
                <a:tc>
                  <a:txBody>
                    <a:bodyPr/>
                    <a:lstStyle/>
                    <a:p>
                      <a:pPr marL="0" marR="0" indent="0" algn="ctr" defTabSz="914378" rtl="0" eaLnBrk="1" fontAlgn="auto" latinLnBrk="0" hangingPunct="1">
                        <a:lnSpc>
                          <a:spcPct val="100000"/>
                        </a:lnSpc>
                        <a:spcBef>
                          <a:spcPts val="0"/>
                        </a:spcBef>
                        <a:spcAft>
                          <a:spcPts val="0"/>
                        </a:spcAft>
                        <a:buClrTx/>
                        <a:buSzTx/>
                        <a:buFontTx/>
                        <a:buNone/>
                        <a:tabLst/>
                        <a:defRPr/>
                      </a:pPr>
                      <a:r>
                        <a:rPr lang="en-US" sz="800" dirty="0">
                          <a:sym typeface="Wingdings" panose="05000000000000000000" pitchFamily="2" charset="2"/>
                        </a:rPr>
                        <a:t></a:t>
                      </a:r>
                      <a:endParaRPr lang="en-US" sz="800" dirty="0"/>
                    </a:p>
                    <a:p>
                      <a:pPr algn="ctr"/>
                      <a:endParaRPr lang="en-US" sz="800" dirty="0">
                        <a:solidFill>
                          <a:schemeClr val="tx1"/>
                        </a:solidFill>
                      </a:endParaRPr>
                    </a:p>
                  </a:txBody>
                  <a:tcPr/>
                </a:tc>
                <a:tc>
                  <a:txBody>
                    <a:bodyPr/>
                    <a:lstStyle/>
                    <a:p>
                      <a:pPr algn="ctr"/>
                      <a:endParaRPr lang="en-US" sz="800">
                        <a:solidFill>
                          <a:schemeClr val="tx1"/>
                        </a:solidFill>
                      </a:endParaRPr>
                    </a:p>
                  </a:txBody>
                  <a:tcPr/>
                </a:tc>
                <a:tc>
                  <a:txBody>
                    <a:bodyPr/>
                    <a:lstStyle/>
                    <a:p>
                      <a:pPr marL="0" marR="0" indent="0" algn="ctr" defTabSz="914378" rtl="0" eaLnBrk="1" fontAlgn="auto" latinLnBrk="0" hangingPunct="1">
                        <a:lnSpc>
                          <a:spcPct val="100000"/>
                        </a:lnSpc>
                        <a:spcBef>
                          <a:spcPts val="0"/>
                        </a:spcBef>
                        <a:spcAft>
                          <a:spcPts val="0"/>
                        </a:spcAft>
                        <a:buClrTx/>
                        <a:buSzTx/>
                        <a:buFontTx/>
                        <a:buNone/>
                        <a:tabLst/>
                        <a:defRPr/>
                      </a:pPr>
                      <a:r>
                        <a:rPr lang="en-US" sz="800" dirty="0">
                          <a:sym typeface="Wingdings 2" panose="05020102010507070707" pitchFamily="18" charset="2"/>
                        </a:rPr>
                        <a:t></a:t>
                      </a:r>
                      <a:endParaRPr lang="en-US" sz="800" dirty="0"/>
                    </a:p>
                    <a:p>
                      <a:pPr algn="ctr"/>
                      <a:endParaRPr lang="en-US" sz="800" dirty="0">
                        <a:solidFill>
                          <a:schemeClr val="tx1"/>
                        </a:solidFill>
                      </a:endParaRPr>
                    </a:p>
                  </a:txBody>
                  <a:tcPr/>
                </a:tc>
                <a:extLst>
                  <a:ext uri="{0D108BD9-81ED-4DB2-BD59-A6C34878D82A}">
                    <a16:rowId xmlns:a16="http://schemas.microsoft.com/office/drawing/2014/main" val="3757817110"/>
                  </a:ext>
                </a:extLst>
              </a:tr>
            </a:tbl>
          </a:graphicData>
        </a:graphic>
      </p:graphicFrame>
    </p:spTree>
    <p:extLst>
      <p:ext uri="{BB962C8B-B14F-4D97-AF65-F5344CB8AC3E}">
        <p14:creationId xmlns:p14="http://schemas.microsoft.com/office/powerpoint/2010/main" val="14773011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5C04F-7BE5-93DF-FD85-B58356D68357}"/>
              </a:ext>
            </a:extLst>
          </p:cNvPr>
          <p:cNvSpPr>
            <a:spLocks noGrp="1"/>
          </p:cNvSpPr>
          <p:nvPr>
            <p:ph type="title"/>
          </p:nvPr>
        </p:nvSpPr>
        <p:spPr>
          <a:xfrm>
            <a:off x="250825" y="36413"/>
            <a:ext cx="7416800" cy="519113"/>
          </a:xfrm>
        </p:spPr>
        <p:txBody>
          <a:bodyPr/>
          <a:lstStyle/>
          <a:p>
            <a:r>
              <a:rPr lang="en-US" altLang="zh-CN" dirty="0"/>
              <a:t>SA1 </a:t>
            </a:r>
            <a:r>
              <a:rPr lang="en-US" altLang="zh-CN" dirty="0" smtClean="0"/>
              <a:t>SID ongoing</a:t>
            </a:r>
            <a:endParaRPr lang="en-US" dirty="0"/>
          </a:p>
        </p:txBody>
      </p:sp>
      <p:sp>
        <p:nvSpPr>
          <p:cNvPr id="3" name="Content Placeholder 2">
            <a:extLst>
              <a:ext uri="{FF2B5EF4-FFF2-40B4-BE49-F238E27FC236}">
                <a16:creationId xmlns:a16="http://schemas.microsoft.com/office/drawing/2014/main" id="{3C18FBEC-BDE4-B495-32C0-E04CDB713370}"/>
              </a:ext>
            </a:extLst>
          </p:cNvPr>
          <p:cNvSpPr>
            <a:spLocks noGrp="1"/>
          </p:cNvSpPr>
          <p:nvPr>
            <p:ph idx="1"/>
          </p:nvPr>
        </p:nvSpPr>
        <p:spPr>
          <a:xfrm>
            <a:off x="219727" y="685525"/>
            <a:ext cx="8642350" cy="4211792"/>
          </a:xfrm>
        </p:spPr>
        <p:txBody>
          <a:bodyPr>
            <a:spAutoFit/>
          </a:bodyPr>
          <a:lstStyle/>
          <a:p>
            <a:pPr>
              <a:lnSpc>
                <a:spcPct val="110000"/>
              </a:lnSpc>
              <a:spcAft>
                <a:spcPts val="0"/>
              </a:spcAft>
            </a:pPr>
            <a:r>
              <a:rPr lang="en-GB" sz="1300" dirty="0">
                <a:solidFill>
                  <a:srgbClr val="000000"/>
                </a:solidFill>
                <a:ea typeface="等线" panose="02010600030101010101" pitchFamily="2" charset="-122"/>
              </a:rPr>
              <a:t>3GPP SA has acknowledged that 5G-based sensing services can be beneficial for intelligent transportation, factories, enterprise and so on, while sensing-assisted communication can improve the performance with more accurate user location and channel environments. </a:t>
            </a:r>
            <a:r>
              <a:rPr lang="en-GB" sz="1300" dirty="0">
                <a:solidFill>
                  <a:srgbClr val="000000"/>
                </a:solidFill>
                <a:effectLst/>
                <a:ea typeface="等线" panose="02010600030101010101" pitchFamily="2" charset="-122"/>
              </a:rPr>
              <a:t>Hence, SA1 has started a SID “New SID on Integrated Sensing and Communication”  to study the ISAC technic</a:t>
            </a:r>
            <a:r>
              <a:rPr lang="en-US" sz="1300" dirty="0">
                <a:solidFill>
                  <a:srgbClr val="000000"/>
                </a:solidFill>
                <a:ea typeface="宋体" panose="02010600030101010101" pitchFamily="2" charset="-122"/>
              </a:rPr>
              <a:t>.</a:t>
            </a:r>
            <a:endParaRPr lang="en-GB" sz="1300" dirty="0">
              <a:solidFill>
                <a:srgbClr val="000000"/>
              </a:solidFill>
              <a:effectLst/>
              <a:ea typeface="等线" panose="02010600030101010101" pitchFamily="2" charset="-122"/>
            </a:endParaRPr>
          </a:p>
          <a:p>
            <a:pPr hangingPunct="0">
              <a:lnSpc>
                <a:spcPct val="110000"/>
              </a:lnSpc>
              <a:spcAft>
                <a:spcPts val="0"/>
              </a:spcAft>
            </a:pPr>
            <a:r>
              <a:rPr lang="en-GB" sz="1300" dirty="0">
                <a:solidFill>
                  <a:srgbClr val="000000"/>
                </a:solidFill>
                <a:effectLst/>
                <a:ea typeface="Times New Roman" panose="02020603050405020304" pitchFamily="18" charset="0"/>
              </a:rPr>
              <a:t>The objectives of the study include</a:t>
            </a:r>
            <a:r>
              <a:rPr lang="en-US" sz="1300" dirty="0">
                <a:solidFill>
                  <a:srgbClr val="000000"/>
                </a:solidFill>
                <a:effectLst/>
                <a:ea typeface="Times New Roman" panose="02020603050405020304" pitchFamily="18" charset="0"/>
              </a:rPr>
              <a:t>:</a:t>
            </a:r>
          </a:p>
          <a:p>
            <a:pPr marL="466090" indent="-285750" hangingPunct="0">
              <a:lnSpc>
                <a:spcPct val="110000"/>
              </a:lnSpc>
              <a:spcAft>
                <a:spcPts val="0"/>
              </a:spcAft>
              <a:buFont typeface="Wingdings" panose="05000000000000000000" pitchFamily="2" charset="2"/>
              <a:buChar char="Ø"/>
            </a:pPr>
            <a:r>
              <a:rPr lang="en-GB" sz="1300" dirty="0">
                <a:solidFill>
                  <a:srgbClr val="000000"/>
                </a:solidFill>
                <a:effectLst/>
                <a:ea typeface="等线" panose="02010600030101010101" pitchFamily="2" charset="-122"/>
              </a:rPr>
              <a:t>Study</a:t>
            </a:r>
            <a:r>
              <a:rPr lang="en-GB" sz="1300" dirty="0">
                <a:solidFill>
                  <a:srgbClr val="000000"/>
                </a:solidFill>
                <a:effectLst/>
                <a:ea typeface="Times New Roman" panose="02020603050405020304" pitchFamily="18" charset="0"/>
              </a:rPr>
              <a:t> </a:t>
            </a:r>
            <a:r>
              <a:rPr lang="en-US" sz="1300" dirty="0">
                <a:solidFill>
                  <a:srgbClr val="000000"/>
                </a:solidFill>
                <a:effectLst/>
                <a:ea typeface="宋体" panose="02010600030101010101" pitchFamily="2" charset="-122"/>
              </a:rPr>
              <a:t>use cases and potential requirements for enhancement of the 5G system to provide integrated communication and sensing services</a:t>
            </a:r>
            <a:r>
              <a:rPr lang="en-US" sz="1300" dirty="0">
                <a:solidFill>
                  <a:srgbClr val="000000"/>
                </a:solidFill>
                <a:effectLst/>
                <a:ea typeface="Times New Roman" panose="02020603050405020304" pitchFamily="18" charset="0"/>
              </a:rPr>
              <a:t> addressing different target verticals/applications, e.g. autonomous/assisted driving, V2X, aviation/UAVs, 3D map reconstruction, smart city/factories, public sectors, healthcare, smart home, maritime sector.</a:t>
            </a:r>
          </a:p>
          <a:p>
            <a:pPr marL="466090" indent="-285750" hangingPunct="0">
              <a:lnSpc>
                <a:spcPct val="110000"/>
              </a:lnSpc>
              <a:spcAft>
                <a:spcPts val="0"/>
              </a:spcAft>
              <a:buFont typeface="Wingdings" panose="05000000000000000000" pitchFamily="2" charset="2"/>
              <a:buChar char="Ø"/>
            </a:pPr>
            <a:r>
              <a:rPr lang="en-US" sz="1300" dirty="0">
                <a:solidFill>
                  <a:srgbClr val="000000"/>
                </a:solidFill>
                <a:effectLst/>
                <a:ea typeface="Times New Roman" panose="02020603050405020304" pitchFamily="18" charset="0"/>
              </a:rPr>
              <a:t>Identify potential service requirements in the areas of: </a:t>
            </a:r>
          </a:p>
          <a:p>
            <a:pPr marL="742950" lvl="1" indent="-285750" fontAlgn="auto" hangingPunct="0">
              <a:lnSpc>
                <a:spcPct val="110000"/>
              </a:lnSpc>
              <a:spcAft>
                <a:spcPts val="0"/>
              </a:spcAft>
              <a:buFont typeface="Times New Roman" panose="02020603050405020304" pitchFamily="18" charset="0"/>
              <a:buChar char="-"/>
            </a:pPr>
            <a:r>
              <a:rPr lang="en-US" sz="1300" dirty="0">
                <a:solidFill>
                  <a:srgbClr val="000000"/>
                </a:solidFill>
                <a:effectLst/>
                <a:ea typeface="Malgun Gothic" panose="020B0503020000020004" pitchFamily="34" charset="-127"/>
              </a:rPr>
              <a:t>collection and reporting of the sensing information; </a:t>
            </a:r>
          </a:p>
          <a:p>
            <a:pPr marL="742950" lvl="1" indent="-285750" fontAlgn="auto" hangingPunct="0">
              <a:lnSpc>
                <a:spcPct val="110000"/>
              </a:lnSpc>
              <a:spcAft>
                <a:spcPts val="0"/>
              </a:spcAft>
              <a:buFont typeface="Times New Roman" panose="02020603050405020304" pitchFamily="18" charset="0"/>
              <a:buChar char="-"/>
            </a:pPr>
            <a:r>
              <a:rPr lang="en-US" sz="1300" dirty="0">
                <a:solidFill>
                  <a:srgbClr val="000000"/>
                </a:solidFill>
                <a:effectLst/>
                <a:ea typeface="Malgun Gothic" panose="020B0503020000020004" pitchFamily="34" charset="-127"/>
              </a:rPr>
              <a:t>exposure of the sensing capabilities and information to 3rd party.</a:t>
            </a:r>
          </a:p>
          <a:p>
            <a:pPr marL="466090" indent="-285750" hangingPunct="0">
              <a:lnSpc>
                <a:spcPct val="110000"/>
              </a:lnSpc>
              <a:spcAft>
                <a:spcPts val="0"/>
              </a:spcAft>
              <a:buFont typeface="Wingdings" panose="05000000000000000000" pitchFamily="2" charset="2"/>
              <a:buChar char="Ø"/>
            </a:pPr>
            <a:r>
              <a:rPr lang="en-US" sz="1300" dirty="0">
                <a:solidFill>
                  <a:srgbClr val="000000"/>
                </a:solidFill>
                <a:effectLst/>
                <a:ea typeface="宋体" panose="02010600030101010101" pitchFamily="2" charset="-122"/>
              </a:rPr>
              <a:t>Identify KPIs related to NR based sensing (e.g. range, motion, velocity) and performance requirements for transferring sensing related data.</a:t>
            </a:r>
            <a:endParaRPr lang="en-US" sz="1300" dirty="0">
              <a:solidFill>
                <a:srgbClr val="000000"/>
              </a:solidFill>
              <a:effectLst/>
              <a:ea typeface="Times New Roman" panose="02020603050405020304" pitchFamily="18" charset="0"/>
            </a:endParaRPr>
          </a:p>
          <a:p>
            <a:pPr marL="466090" indent="-285750" hangingPunct="0">
              <a:lnSpc>
                <a:spcPct val="110000"/>
              </a:lnSpc>
              <a:spcAft>
                <a:spcPts val="0"/>
              </a:spcAft>
              <a:buFont typeface="Wingdings" panose="05000000000000000000" pitchFamily="2" charset="2"/>
              <a:buChar char="Ø"/>
            </a:pPr>
            <a:r>
              <a:rPr lang="en-US" sz="1300" dirty="0">
                <a:solidFill>
                  <a:srgbClr val="000000"/>
                </a:solidFill>
                <a:effectLst/>
                <a:ea typeface="宋体" panose="02010600030101010101" pitchFamily="2" charset="-122"/>
              </a:rPr>
              <a:t>Aspects related to security, privacy, regulatory requirements and charging.</a:t>
            </a:r>
            <a:endParaRPr lang="en-US" sz="1300" dirty="0">
              <a:solidFill>
                <a:srgbClr val="000000"/>
              </a:solidFill>
              <a:effectLst/>
              <a:ea typeface="Times New Roman" panose="02020603050405020304" pitchFamily="18" charset="0"/>
            </a:endParaRPr>
          </a:p>
          <a:p>
            <a:pPr marL="466090" indent="-285750" hangingPunct="0">
              <a:lnSpc>
                <a:spcPct val="110000"/>
              </a:lnSpc>
              <a:spcAft>
                <a:spcPts val="0"/>
              </a:spcAft>
              <a:buFont typeface="Wingdings" panose="05000000000000000000" pitchFamily="2" charset="2"/>
              <a:buChar char="Ø"/>
            </a:pPr>
            <a:r>
              <a:rPr lang="en-US" sz="1300" dirty="0">
                <a:solidFill>
                  <a:srgbClr val="000000"/>
                </a:solidFill>
                <a:effectLst/>
                <a:ea typeface="宋体" panose="02010600030101010101" pitchFamily="2" charset="-122"/>
              </a:rPr>
              <a:t>Gap analysis between the identified potential requirements and existing 5GS requirements or functionalities.</a:t>
            </a:r>
            <a:r>
              <a:rPr lang="en-US" sz="1300" dirty="0">
                <a:solidFill>
                  <a:srgbClr val="000000"/>
                </a:solidFill>
                <a:effectLst/>
                <a:ea typeface="等线" panose="02010600030101010101" pitchFamily="2" charset="-122"/>
              </a:rPr>
              <a:t> </a:t>
            </a:r>
            <a:endParaRPr lang="en-US" sz="1300" dirty="0">
              <a:solidFill>
                <a:srgbClr val="000000"/>
              </a:solidFill>
              <a:effectLst/>
              <a:ea typeface="Times New Roman" panose="02020603050405020304" pitchFamily="18" charset="0"/>
            </a:endParaRPr>
          </a:p>
        </p:txBody>
      </p:sp>
      <p:sp>
        <p:nvSpPr>
          <p:cNvPr id="4" name="Slide Number Placeholder 3">
            <a:extLst>
              <a:ext uri="{FF2B5EF4-FFF2-40B4-BE49-F238E27FC236}">
                <a16:creationId xmlns:a16="http://schemas.microsoft.com/office/drawing/2014/main" id="{07384F5C-A701-A336-5212-D7D61B4A6AE5}"/>
              </a:ext>
            </a:extLst>
          </p:cNvPr>
          <p:cNvSpPr>
            <a:spLocks noGrp="1"/>
          </p:cNvSpPr>
          <p:nvPr>
            <p:ph type="sldNum" sz="quarter" idx="10"/>
          </p:nvPr>
        </p:nvSpPr>
        <p:spPr/>
        <p:txBody>
          <a:bodyPr/>
          <a:lstStyle/>
          <a:p>
            <a:pPr>
              <a:defRPr/>
            </a:pPr>
            <a:fld id="{60E1D707-743A-4DE1-9ADF-A19E5F8506DA}" type="slidenum">
              <a:rPr lang="en-US" smtClean="0"/>
              <a:pPr>
                <a:defRPr/>
              </a:pPr>
              <a:t>8</a:t>
            </a:fld>
            <a:endParaRPr lang="en-US" dirty="0"/>
          </a:p>
        </p:txBody>
      </p:sp>
    </p:spTree>
    <p:extLst>
      <p:ext uri="{BB962C8B-B14F-4D97-AF65-F5344CB8AC3E}">
        <p14:creationId xmlns:p14="http://schemas.microsoft.com/office/powerpoint/2010/main" val="31088659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E9C6D5-2260-6449-3C21-D1BA6A9110FA}"/>
              </a:ext>
            </a:extLst>
          </p:cNvPr>
          <p:cNvSpPr>
            <a:spLocks noGrp="1"/>
          </p:cNvSpPr>
          <p:nvPr>
            <p:ph type="title"/>
          </p:nvPr>
        </p:nvSpPr>
        <p:spPr/>
        <p:txBody>
          <a:bodyPr/>
          <a:lstStyle/>
          <a:p>
            <a:r>
              <a:rPr lang="en-US" altLang="zh-CN" dirty="0"/>
              <a:t>W</a:t>
            </a:r>
            <a:r>
              <a:rPr lang="en-US" dirty="0"/>
              <a:t>hy 3GPP needs to start work on </a:t>
            </a:r>
            <a:r>
              <a:rPr lang="en-US" altLang="zh-CN" dirty="0"/>
              <a:t>ISAC in 5G-A</a:t>
            </a:r>
            <a:endParaRPr lang="en-US" dirty="0"/>
          </a:p>
        </p:txBody>
      </p:sp>
      <p:sp>
        <p:nvSpPr>
          <p:cNvPr id="3" name="Content Placeholder 2">
            <a:extLst>
              <a:ext uri="{FF2B5EF4-FFF2-40B4-BE49-F238E27FC236}">
                <a16:creationId xmlns:a16="http://schemas.microsoft.com/office/drawing/2014/main" id="{46C1E2A3-1DF7-47E5-FCDC-0DF4BECA11CA}"/>
              </a:ext>
            </a:extLst>
          </p:cNvPr>
          <p:cNvSpPr>
            <a:spLocks noGrp="1"/>
          </p:cNvSpPr>
          <p:nvPr>
            <p:ph idx="1"/>
          </p:nvPr>
        </p:nvSpPr>
        <p:spPr>
          <a:xfrm>
            <a:off x="107504" y="699542"/>
            <a:ext cx="8642350" cy="3771095"/>
          </a:xfrm>
        </p:spPr>
        <p:txBody>
          <a:bodyPr>
            <a:spAutoFit/>
          </a:bodyPr>
          <a:lstStyle/>
          <a:p>
            <a:r>
              <a:rPr lang="en-US" altLang="zh-CN" dirty="0"/>
              <a:t>Observation</a:t>
            </a:r>
            <a:r>
              <a:rPr lang="zh-CN" altLang="en-US" dirty="0"/>
              <a:t>：</a:t>
            </a:r>
            <a:endParaRPr lang="en-US" altLang="zh-CN" dirty="0"/>
          </a:p>
          <a:p>
            <a:pPr lvl="1">
              <a:buFont typeface="Wingdings" panose="05000000000000000000" pitchFamily="2" charset="2"/>
              <a:buChar char="Ø"/>
            </a:pPr>
            <a:r>
              <a:rPr lang="en-US" altLang="zh-CN" sz="1400" dirty="0"/>
              <a:t>With ISAC, operators can quickly provide various sensing services for vertical industry or enterprise customers on their 5G networks, meanwhile the sensing ability can assist the network access and management, and improve communication performance and resource scheduling efficiency;</a:t>
            </a:r>
          </a:p>
          <a:p>
            <a:pPr lvl="1">
              <a:buFont typeface="Wingdings" panose="05000000000000000000" pitchFamily="2" charset="2"/>
              <a:buChar char="Ø"/>
            </a:pPr>
            <a:r>
              <a:rPr lang="en-US" altLang="zh-CN" sz="1400" dirty="0"/>
              <a:t>Some requirements from industrial and V2X scenarios, such as speed measurement, distance and angle measurement etc., have not been supported in current 5G networks, while a lots of research and experiments have shown that ISAC can bring good performance on these aspects. With ISAC, operators can provide industry the new sensing services and accelerate the penetration of 5G system into the vertical industry;</a:t>
            </a:r>
          </a:p>
          <a:p>
            <a:pPr lvl="1">
              <a:buFont typeface="Wingdings" panose="05000000000000000000" pitchFamily="2" charset="2"/>
              <a:buChar char="Ø"/>
            </a:pPr>
            <a:r>
              <a:rPr lang="en-US" sz="1400" dirty="0"/>
              <a:t>ISAC is a complex technic including new </a:t>
            </a:r>
            <a:r>
              <a:rPr lang="en-US" altLang="zh-CN" sz="1400" dirty="0"/>
              <a:t>ISAC</a:t>
            </a:r>
            <a:r>
              <a:rPr lang="en-US" sz="1400" dirty="0"/>
              <a:t> channel model, sensing modes, sensing signal design, and so on. If we could do some pre study and specify some initial sensing functions in 5G-A, on the one hand it can enhance 5G functionality, on the other hand it can accumulate standardized experience for the comprehensive integration of 6G sensing and communication.</a:t>
            </a:r>
          </a:p>
        </p:txBody>
      </p:sp>
      <p:sp>
        <p:nvSpPr>
          <p:cNvPr id="4" name="Slide Number Placeholder 3">
            <a:extLst>
              <a:ext uri="{FF2B5EF4-FFF2-40B4-BE49-F238E27FC236}">
                <a16:creationId xmlns:a16="http://schemas.microsoft.com/office/drawing/2014/main" id="{879F5C6A-65E6-CE86-6489-F8FA0D490C09}"/>
              </a:ext>
            </a:extLst>
          </p:cNvPr>
          <p:cNvSpPr>
            <a:spLocks noGrp="1"/>
          </p:cNvSpPr>
          <p:nvPr>
            <p:ph type="sldNum" sz="quarter" idx="10"/>
          </p:nvPr>
        </p:nvSpPr>
        <p:spPr/>
        <p:txBody>
          <a:bodyPr/>
          <a:lstStyle/>
          <a:p>
            <a:pPr>
              <a:defRPr/>
            </a:pPr>
            <a:fld id="{60E1D707-743A-4DE1-9ADF-A19E5F8506DA}" type="slidenum">
              <a:rPr lang="en-US" smtClean="0"/>
              <a:pPr>
                <a:defRPr/>
              </a:pPr>
              <a:t>9</a:t>
            </a:fld>
            <a:endParaRPr lang="en-US" dirty="0"/>
          </a:p>
        </p:txBody>
      </p:sp>
    </p:spTree>
    <p:extLst>
      <p:ext uri="{BB962C8B-B14F-4D97-AF65-F5344CB8AC3E}">
        <p14:creationId xmlns:p14="http://schemas.microsoft.com/office/powerpoint/2010/main" val="246528191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8010,&quot;width&quot;:12300}"/>
</p:tagLst>
</file>

<file path=ppt/theme/_rels/theme3.xml.rels><?xml version="1.0" encoding="UTF-8" standalone="yes"?>
<Relationships xmlns="http://schemas.openxmlformats.org/package/2006/relationships"><Relationship Id="rId1" Type="http://schemas.openxmlformats.org/officeDocument/2006/relationships/image" Target="../media/image7.png"/></Relationships>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effectLst/>
      </a:spPr>
      <a:bodyPr vert="horz" wrap="square" lIns="0" tIns="0" rIns="0" bIns="0" numCol="1" rtlCol="0"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sz="1100" b="1" i="0" u="none" strike="noStrike" cap="none" normalizeH="0" baseline="0" dirty="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none" lIns="72000" tIns="72000" rIns="72000" bIns="72000" rtlCol="0">
        <a:spAutoFit/>
      </a:bodyPr>
      <a:lstStyle>
        <a:defPPr algn="l" defTabSz="360000">
          <a:spcAft>
            <a:spcPts val="600"/>
          </a:spcAft>
          <a:tabLst>
            <a:tab pos="360000" algn="l"/>
          </a:tabLst>
          <a:defRPr sz="1200" smtClean="0">
            <a:solidFill>
              <a:schemeClr val="tx2"/>
            </a:solidFill>
            <a:latin typeface="Nokia Pure Text Light" panose="020B0403020202020204" pitchFamily="34" charset="0"/>
            <a:ea typeface="Nokia Pure Text Light" panose="020B0403020202020204" pitchFamily="34" charset="0"/>
          </a:defRPr>
        </a:defPPr>
      </a:lstStyle>
    </a:txDef>
  </a:objectDefaults>
  <a:extraClrSchemeLst/>
  <a:extLst>
    <a:ext uri="{05A4C25C-085E-4340-85A3-A5531E510DB2}">
      <thm15:themeFamily xmlns:thm15="http://schemas.microsoft.com/office/thememl/2012/main" name="Nokia Pure PowerPoint.potx" id="{6205CDBA-22D6-4D7B-AFCF-904B849D1A79}" vid="{4B5F5FB7-7E9B-4B8B-941F-65FF29DB7DBE}"/>
    </a:ext>
  </a:extLst>
</a:theme>
</file>

<file path=ppt/theme/theme3.xml><?xml version="1.0" encoding="utf-8"?>
<a:theme xmlns:a="http://schemas.openxmlformats.org/drawingml/2006/main" name="Brooklyn_5G_Summit_Slide_Templat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none" algn="tl"/>
        </a:blip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胶片模板-移动通信研究所-16比9-20150113</Template>
  <TotalTime>31964</TotalTime>
  <Words>1941</Words>
  <Application>Microsoft Office PowerPoint</Application>
  <PresentationFormat>全屏显示(16:9)</PresentationFormat>
  <Paragraphs>189</Paragraphs>
  <Slides>13</Slides>
  <Notes>7</Notes>
  <HiddenSlides>0</HiddenSlides>
  <MMClips>0</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13</vt:i4>
      </vt:variant>
    </vt:vector>
  </HeadingPairs>
  <TitlesOfParts>
    <vt:vector size="30" baseType="lpstr">
      <vt:lpstr>Lucida Grande</vt:lpstr>
      <vt:lpstr>Malgun Gothic</vt:lpstr>
      <vt:lpstr>Nokia Pure Headline Light</vt:lpstr>
      <vt:lpstr>Nokia Pure Text Light</vt:lpstr>
      <vt:lpstr>ヒラギノ角ゴ Pro W3</vt:lpstr>
      <vt:lpstr>等线</vt:lpstr>
      <vt:lpstr>华文中宋</vt:lpstr>
      <vt:lpstr>宋体</vt:lpstr>
      <vt:lpstr>微软雅黑</vt:lpstr>
      <vt:lpstr>Arial</vt:lpstr>
      <vt:lpstr>Calibri</vt:lpstr>
      <vt:lpstr>Times New Roman</vt:lpstr>
      <vt:lpstr>Wingdings</vt:lpstr>
      <vt:lpstr>Wingdings 2</vt:lpstr>
      <vt:lpstr>胶片模板-移动通信研究所-16比9-20150113</vt:lpstr>
      <vt:lpstr>3_Nokia White Master with headline</vt:lpstr>
      <vt:lpstr>Brooklyn_5G_Summit_Slide_Template</vt:lpstr>
      <vt:lpstr>Proposal on conducting the study of Integrating Sensing and Communication in NR</vt:lpstr>
      <vt:lpstr>Background</vt:lpstr>
      <vt:lpstr>Motivation</vt:lpstr>
      <vt:lpstr>Use cases description (1)</vt:lpstr>
      <vt:lpstr>Use cases description (2)</vt:lpstr>
      <vt:lpstr>Applications requiring enhancement on existing network </vt:lpstr>
      <vt:lpstr>Applications requiring capabilities beyond positioning</vt:lpstr>
      <vt:lpstr>SA1 SID ongoing</vt:lpstr>
      <vt:lpstr>Why 3GPP needs to start work on ISAC in 5G-A</vt:lpstr>
      <vt:lpstr>On the stepwise study on ISAC</vt:lpstr>
      <vt:lpstr>Proposed objectives for the study of ISAC Phase 1</vt:lpstr>
      <vt:lpstr>Proposed objectives for the study of ISAC Phase 1</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Long Biao3</dc:creator>
  <cp:lastModifiedBy>CTC_1</cp:lastModifiedBy>
  <cp:revision>1491</cp:revision>
  <cp:lastPrinted>2022-10-13T09:30:25Z</cp:lastPrinted>
  <dcterms:created xsi:type="dcterms:W3CDTF">2017-04-20T03:13:07Z</dcterms:created>
  <dcterms:modified xsi:type="dcterms:W3CDTF">2022-12-05T01:51:02Z</dcterms:modified>
</cp:coreProperties>
</file>