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6"/>
  </p:notesMasterIdLst>
  <p:sldIdLst>
    <p:sldId id="668" r:id="rId2"/>
    <p:sldId id="703" r:id="rId3"/>
    <p:sldId id="666" r:id="rId4"/>
    <p:sldId id="679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3D69B"/>
    <a:srgbClr val="D7E4BD"/>
    <a:srgbClr val="000000"/>
    <a:srgbClr val="B3A2C7"/>
    <a:srgbClr val="FCD5B5"/>
    <a:srgbClr val="FAC090"/>
    <a:srgbClr val="F18D00"/>
    <a:srgbClr val="385D8A"/>
    <a:srgbClr val="3B6291"/>
    <a:srgbClr val="948A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34" autoAdjust="0"/>
    <p:restoredTop sz="93487" autoAdjust="0"/>
  </p:normalViewPr>
  <p:slideViewPr>
    <p:cSldViewPr snapToGrid="0">
      <p:cViewPr varScale="1">
        <p:scale>
          <a:sx n="68" d="100"/>
          <a:sy n="68" d="100"/>
        </p:scale>
        <p:origin x="1116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3" d="100"/>
        <a:sy n="7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9673A5-7613-4179-ABE6-57B49C5613D7}" type="datetimeFigureOut">
              <a:rPr lang="zh-CN" altLang="en-US" smtClean="0"/>
              <a:pPr/>
              <a:t>2022/12/1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E4C1CA-74E4-43D6-AECB-AC31B40D1EA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4781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819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196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92FB8948-7B6F-4E26-AD8D-1FC8CE2AC2ED}" type="slidenum">
              <a:rPr lang="zh-CN" altLang="en-US" sz="1800"/>
              <a:pPr/>
              <a:t>1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2953963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819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196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92FB8948-7B6F-4E26-AD8D-1FC8CE2AC2ED}" type="slidenum">
              <a:rPr lang="zh-CN" altLang="en-US" sz="1800"/>
              <a:pPr/>
              <a:t>2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4384337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819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196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92FB8948-7B6F-4E26-AD8D-1FC8CE2AC2ED}" type="slidenum">
              <a:rPr lang="zh-CN" altLang="en-US" sz="1800"/>
              <a:pPr/>
              <a:t>3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9952493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14290"/>
            <a:ext cx="10972800" cy="78581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6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214422"/>
            <a:ext cx="10972800" cy="514353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cxnSp>
        <p:nvCxnSpPr>
          <p:cNvPr id="10" name="直接连接符 9"/>
          <p:cNvCxnSpPr/>
          <p:nvPr userDrawn="1"/>
        </p:nvCxnSpPr>
        <p:spPr>
          <a:xfrm>
            <a:off x="571461" y="1071546"/>
            <a:ext cx="11144328" cy="1588"/>
          </a:xfrm>
          <a:prstGeom prst="line">
            <a:avLst/>
          </a:prstGeom>
          <a:ln w="28575" cmpd="dbl">
            <a:solidFill>
              <a:srgbClr val="0330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962996" y="6473404"/>
            <a:ext cx="1198827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0881F81A-D3D6-4305-BF73-D95A980360B4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81070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4340789-C594-42FB-8D3A-0D95E692A296}" type="datetimeFigureOut">
              <a:rPr lang="zh-CN" altLang="en-US"/>
              <a:pPr>
                <a:defRPr/>
              </a:pPr>
              <a:t>2022/12/1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68236282-AE6E-4B7C-9FE5-D82B1E0E3A5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1900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正文-横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1135884" y="764704"/>
            <a:ext cx="105611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4597" y="6533766"/>
            <a:ext cx="12192000" cy="351621"/>
          </a:xfrm>
          <a:prstGeom prst="rect">
            <a:avLst/>
          </a:prstGeom>
          <a:gradFill>
            <a:gsLst>
              <a:gs pos="0">
                <a:schemeClr val="bg1"/>
              </a:gs>
              <a:gs pos="6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5231904" y="6551579"/>
            <a:ext cx="133241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http://www.caict.ac.cn/</a:t>
            </a:r>
            <a:endParaRPr kumimoji="0" lang="zh-CN" alt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4" name="灯片编号占位符 5"/>
          <p:cNvSpPr txBox="1">
            <a:spLocks/>
          </p:cNvSpPr>
          <p:nvPr userDrawn="1"/>
        </p:nvSpPr>
        <p:spPr>
          <a:xfrm>
            <a:off x="8976320" y="6492878"/>
            <a:ext cx="28448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913308-F349-4B6D-A68A-DD1791B4A57B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362" y="6597352"/>
            <a:ext cx="2382956" cy="210636"/>
          </a:xfrm>
          <a:prstGeom prst="rect">
            <a:avLst/>
          </a:prstGeom>
        </p:spPr>
      </p:pic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609600" y="188640"/>
            <a:ext cx="10972800" cy="77809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1" name="内容占位符 2"/>
          <p:cNvSpPr>
            <a:spLocks noGrp="1"/>
          </p:cNvSpPr>
          <p:nvPr>
            <p:ph idx="1"/>
          </p:nvPr>
        </p:nvSpPr>
        <p:spPr>
          <a:xfrm>
            <a:off x="603271" y="1340768"/>
            <a:ext cx="10972800" cy="4546501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spcBef>
                <a:spcPts val="450"/>
              </a:spcBef>
              <a:defRPr sz="2400" b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spcBef>
                <a:spcPts val="450"/>
              </a:spcBef>
              <a:defRPr sz="2100" b="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spcBef>
                <a:spcPts val="450"/>
              </a:spcBef>
              <a:defRPr sz="1800" b="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spcBef>
                <a:spcPts val="450"/>
              </a:spcBef>
              <a:defRPr b="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spcBef>
                <a:spcPts val="450"/>
              </a:spcBef>
              <a:defRPr b="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  <a:p>
            <a:pPr lvl="4"/>
            <a:endParaRPr lang="en-US" altLang="zh-CN" dirty="0"/>
          </a:p>
          <a:p>
            <a:pPr lvl="4"/>
            <a:endParaRPr lang="en-US" altLang="zh-CN" dirty="0"/>
          </a:p>
          <a:p>
            <a:pPr lvl="4"/>
            <a:endParaRPr lang="en-US" altLang="zh-CN" dirty="0"/>
          </a:p>
          <a:p>
            <a:pPr lvl="4"/>
            <a:endParaRPr lang="en-US" altLang="zh-CN" dirty="0"/>
          </a:p>
          <a:p>
            <a:pPr lvl="4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58313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2" y="6356362"/>
            <a:ext cx="2844800" cy="366182"/>
          </a:xfrm>
          <a:prstGeom prst="rect">
            <a:avLst/>
          </a:prstGeom>
        </p:spPr>
        <p:txBody>
          <a:bodyPr vert="horz" lIns="121944" tIns="60972" rIns="121944" bIns="60972" rtlCol="0" anchor="ctr"/>
          <a:lstStyle>
            <a:lvl1pPr algn="l">
              <a:defRPr sz="1600">
                <a:solidFill>
                  <a:schemeClr val="bg1"/>
                </a:solidFill>
              </a:defRPr>
            </a:lvl1pPr>
          </a:lstStyle>
          <a:p>
            <a:pPr marL="0" marR="0" lvl="0" indent="0" algn="l" defTabSz="12190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5" y="6356362"/>
            <a:ext cx="3860800" cy="366182"/>
          </a:xfrm>
          <a:prstGeom prst="rect">
            <a:avLst/>
          </a:prstGeom>
        </p:spPr>
        <p:txBody>
          <a:bodyPr vert="horz" lIns="121944" tIns="60972" rIns="121944" bIns="60972" rtlCol="0" anchor="ctr"/>
          <a:lstStyle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pPr marL="0" marR="0" lvl="0" indent="0" algn="ctr" defTabSz="12190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21" y="6356362"/>
            <a:ext cx="2844800" cy="366182"/>
          </a:xfrm>
          <a:prstGeom prst="rect">
            <a:avLst/>
          </a:prstGeom>
        </p:spPr>
        <p:txBody>
          <a:bodyPr vert="horz" lIns="121944" tIns="60972" rIns="121944" bIns="60972" rtlCol="0" anchor="ctr"/>
          <a:lstStyle>
            <a:lvl1pPr algn="r">
              <a:defRPr sz="1600">
                <a:solidFill>
                  <a:schemeClr val="bg1"/>
                </a:solidFill>
              </a:defRPr>
            </a:lvl1pPr>
          </a:lstStyle>
          <a:p>
            <a:pPr marL="0" marR="0" lvl="0" indent="0" algn="r" defTabSz="12190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563A90-55EF-4D2C-B954-EDF55F24A661}" type="slidenum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1219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" name="Rectangle 86"/>
          <p:cNvSpPr>
            <a:spLocks noChangeArrowheads="1"/>
          </p:cNvSpPr>
          <p:nvPr userDrawn="1"/>
        </p:nvSpPr>
        <p:spPr bwMode="auto">
          <a:xfrm>
            <a:off x="572592" y="6431936"/>
            <a:ext cx="713992" cy="42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marL="0" marR="0" lvl="0" indent="0" algn="l" defTabSz="987816" rtl="0" eaLnBrk="0" fontAlgn="auto" latinLnBrk="0" hangingPunct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3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utigerNext LT Light" pitchFamily="34" charset="0"/>
              <a:ea typeface="MS PGothic" pitchFamily="34" charset="-128"/>
              <a:cs typeface="+mn-cs"/>
            </a:endParaRPr>
          </a:p>
          <a:p>
            <a:pPr marL="0" marR="0" lvl="0" indent="0" algn="l" defTabSz="987816" rtl="0" eaLnBrk="0" fontAlgn="auto" latinLnBrk="0" hangingPunct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68EC476-442B-4BB7-9603-F1440C241F3D}" type="slidenum">
              <a:rPr kumimoji="0" lang="de-DE" sz="13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rutigerNext LT Light" pitchFamily="34" charset="0"/>
                <a:ea typeface="MS PGothic" pitchFamily="34" charset="-128"/>
                <a:cs typeface="+mn-cs"/>
              </a:rPr>
              <a:pPr marL="0" marR="0" lvl="0" indent="0" algn="l" defTabSz="987816" rtl="0" eaLnBrk="0" fontAlgn="auto" latinLnBrk="0" hangingPunct="0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utigerNext LT Light" pitchFamily="34" charset="0"/>
              <a:ea typeface="MS PGothic" pitchFamily="34" charset="-128"/>
              <a:cs typeface="+mn-cs"/>
            </a:endParaRPr>
          </a:p>
        </p:txBody>
      </p:sp>
      <p:grpSp>
        <p:nvGrpSpPr>
          <p:cNvPr id="2" name="Group 1"/>
          <p:cNvGrpSpPr/>
          <p:nvPr userDrawn="1"/>
        </p:nvGrpSpPr>
        <p:grpSpPr>
          <a:xfrm>
            <a:off x="1" y="1626"/>
            <a:ext cx="12191998" cy="6854770"/>
            <a:chOff x="1" y="1616"/>
            <a:chExt cx="12195173" cy="6856357"/>
          </a:xfrm>
        </p:grpSpPr>
        <p:pic>
          <p:nvPicPr>
            <p:cNvPr id="10" name="Picture 1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1616"/>
              <a:ext cx="12195173" cy="6856357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 userDrawn="1"/>
          </p:nvPicPr>
          <p:blipFill>
            <a:blip r:embed="rId6" cstate="print"/>
            <a:stretch>
              <a:fillRect/>
            </a:stretch>
          </p:blipFill>
          <p:spPr>
            <a:xfrm>
              <a:off x="11138147" y="271095"/>
              <a:ext cx="576064" cy="658359"/>
            </a:xfrm>
            <a:prstGeom prst="rect">
              <a:avLst/>
            </a:prstGeom>
          </p:spPr>
        </p:pic>
      </p:grpSp>
      <p:sp>
        <p:nvSpPr>
          <p:cNvPr id="11" name="Rectangle 86"/>
          <p:cNvSpPr>
            <a:spLocks noChangeArrowheads="1"/>
          </p:cNvSpPr>
          <p:nvPr userDrawn="1"/>
        </p:nvSpPr>
        <p:spPr bwMode="auto">
          <a:xfrm>
            <a:off x="11784644" y="6404622"/>
            <a:ext cx="205131" cy="340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marL="0" marR="0" lvl="0" indent="0" algn="l" defTabSz="987816" rtl="0" eaLnBrk="0" fontAlgn="auto" latinLnBrk="0" hangingPunct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3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utigerNext LT Light" pitchFamily="34" charset="0"/>
              <a:ea typeface="MS PGothic" pitchFamily="34" charset="-128"/>
              <a:cs typeface="+mn-cs"/>
            </a:endParaRPr>
          </a:p>
          <a:p>
            <a:pPr marL="0" marR="0" lvl="0" indent="0" algn="l" defTabSz="987816" rtl="0" eaLnBrk="0" fontAlgn="auto" latinLnBrk="0" hangingPunct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68EC476-442B-4BB7-9603-F1440C241F3D}" type="slidenum">
              <a:rPr kumimoji="0" lang="de-DE" sz="13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rutigerNext LT Light" pitchFamily="34" charset="0"/>
                <a:ea typeface="MS PGothic" pitchFamily="34" charset="-128"/>
                <a:cs typeface="+mn-cs"/>
              </a:rPr>
              <a:pPr marL="0" marR="0" lvl="0" indent="0" algn="l" defTabSz="987816" rtl="0" eaLnBrk="0" fontAlgn="auto" latinLnBrk="0" hangingPunct="0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utigerNext LT Light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07179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</p:sldLayoutIdLst>
  <p:hf sldNum="0" hdr="0" ftr="0" dt="0"/>
  <p:txStyles>
    <p:titleStyle>
      <a:lvl1pPr algn="ctr" defTabSz="1219078" rtl="0" eaLnBrk="1" latinLnBrk="0" hangingPunct="1">
        <a:spcBef>
          <a:spcPct val="0"/>
        </a:spcBef>
        <a:buNone/>
        <a:defRPr sz="5898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457154" indent="-457154" algn="l" defTabSz="1219078" rtl="0" eaLnBrk="1" latinLnBrk="0" hangingPunct="1">
        <a:spcBef>
          <a:spcPct val="20000"/>
        </a:spcBef>
        <a:buFont typeface="Arial" pitchFamily="34" charset="0"/>
        <a:buChar char="•"/>
        <a:defRPr sz="4299" kern="1200">
          <a:solidFill>
            <a:schemeClr val="bg1"/>
          </a:solidFill>
          <a:latin typeface="+mn-lt"/>
          <a:ea typeface="+mn-ea"/>
          <a:cs typeface="+mn-cs"/>
        </a:defRPr>
      </a:lvl1pPr>
      <a:lvl2pPr marL="990501" indent="-380962" algn="l" defTabSz="1219078" rtl="0" eaLnBrk="1" latinLnBrk="0" hangingPunct="1">
        <a:spcBef>
          <a:spcPct val="20000"/>
        </a:spcBef>
        <a:buFont typeface="Arial" pitchFamily="34" charset="0"/>
        <a:buChar char="–"/>
        <a:defRPr sz="3699" kern="1200">
          <a:solidFill>
            <a:schemeClr val="bg1"/>
          </a:solidFill>
          <a:latin typeface="+mn-lt"/>
          <a:ea typeface="+mn-ea"/>
          <a:cs typeface="+mn-cs"/>
        </a:defRPr>
      </a:lvl2pPr>
      <a:lvl3pPr marL="1523848" indent="-304770" algn="l" defTabSz="1219078" rtl="0" eaLnBrk="1" latinLnBrk="0" hangingPunct="1">
        <a:spcBef>
          <a:spcPct val="20000"/>
        </a:spcBef>
        <a:buFont typeface="Arial" pitchFamily="34" charset="0"/>
        <a:buChar char="•"/>
        <a:defRPr sz="3199" kern="1200">
          <a:solidFill>
            <a:schemeClr val="bg1"/>
          </a:solidFill>
          <a:latin typeface="+mn-lt"/>
          <a:ea typeface="+mn-ea"/>
          <a:cs typeface="+mn-cs"/>
        </a:defRPr>
      </a:lvl3pPr>
      <a:lvl4pPr marL="2133387" indent="-304770" algn="l" defTabSz="1219078" rtl="0" eaLnBrk="1" latinLnBrk="0" hangingPunct="1">
        <a:spcBef>
          <a:spcPct val="20000"/>
        </a:spcBef>
        <a:buFont typeface="Arial" pitchFamily="34" charset="0"/>
        <a:buChar char="–"/>
        <a:defRPr sz="2699" kern="1200">
          <a:solidFill>
            <a:schemeClr val="bg1"/>
          </a:solidFill>
          <a:latin typeface="+mn-lt"/>
          <a:ea typeface="+mn-ea"/>
          <a:cs typeface="+mn-cs"/>
        </a:defRPr>
      </a:lvl4pPr>
      <a:lvl5pPr marL="2742926" indent="-304770" algn="l" defTabSz="1219078" rtl="0" eaLnBrk="1" latinLnBrk="0" hangingPunct="1">
        <a:spcBef>
          <a:spcPct val="20000"/>
        </a:spcBef>
        <a:buFont typeface="Arial" pitchFamily="34" charset="0"/>
        <a:buChar char="»"/>
        <a:defRPr sz="2699" kern="1200">
          <a:solidFill>
            <a:schemeClr val="bg1"/>
          </a:solidFill>
          <a:latin typeface="+mn-lt"/>
          <a:ea typeface="+mn-ea"/>
          <a:cs typeface="+mn-cs"/>
        </a:defRPr>
      </a:lvl5pPr>
      <a:lvl6pPr marL="3352465" indent="-304770" algn="l" defTabSz="1219078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6pPr>
      <a:lvl7pPr marL="3962003" indent="-304770" algn="l" defTabSz="1219078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7pPr>
      <a:lvl8pPr marL="4571542" indent="-304770" algn="l" defTabSz="1219078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8pPr>
      <a:lvl9pPr marL="5181081" indent="-304770" algn="l" defTabSz="1219078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078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1pPr>
      <a:lvl2pPr marL="609539" algn="l" defTabSz="1219078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219078" algn="l" defTabSz="1219078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3pPr>
      <a:lvl4pPr marL="1828617" algn="l" defTabSz="1219078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4pPr>
      <a:lvl5pPr marL="2438156" algn="l" defTabSz="1219078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5pPr>
      <a:lvl6pPr marL="3047695" algn="l" defTabSz="1219078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6pPr>
      <a:lvl7pPr marL="3657235" algn="l" defTabSz="1219078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7pPr>
      <a:lvl8pPr marL="4266773" algn="l" defTabSz="1219078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8pPr>
      <a:lvl9pPr marL="4876312" algn="l" defTabSz="1219078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205" y="1471774"/>
            <a:ext cx="5748759" cy="507415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4673" y="44351"/>
            <a:ext cx="1669291" cy="5354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93CBFA7A-E5F1-4BE0-B0B3-C571BC87C615}"/>
              </a:ext>
            </a:extLst>
          </p:cNvPr>
          <p:cNvSpPr/>
          <p:nvPr/>
        </p:nvSpPr>
        <p:spPr>
          <a:xfrm>
            <a:off x="720090" y="2680797"/>
            <a:ext cx="10705514" cy="884858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 defTabSz="914583">
              <a:lnSpc>
                <a:spcPct val="120000"/>
              </a:lnSpc>
            </a:pPr>
            <a:r>
              <a:rPr lang="en-US" altLang="zh-CN" sz="4800" b="1" kern="0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宋体" pitchFamily="2" charset="-122"/>
              </a:rPr>
              <a:t>Views on R18 timeline</a:t>
            </a:r>
            <a:endParaRPr lang="zh-CN" altLang="en-US" sz="4800" b="1" kern="0" noProof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宋体" pitchFamily="2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FD2263B-00D1-4533-9971-7CECA2E8FA8E}"/>
              </a:ext>
            </a:extLst>
          </p:cNvPr>
          <p:cNvSpPr/>
          <p:nvPr/>
        </p:nvSpPr>
        <p:spPr>
          <a:xfrm>
            <a:off x="4187776" y="4420716"/>
            <a:ext cx="3770142" cy="571118"/>
          </a:xfrm>
          <a:prstGeom prst="rect">
            <a:avLst/>
          </a:prstGeom>
        </p:spPr>
        <p:txBody>
          <a:bodyPr rtlCol="0" anchor="ctr">
            <a:spAutoFit/>
          </a:bodyPr>
          <a:lstStyle/>
          <a:p>
            <a:pPr algn="ctr" defTabSz="914583">
              <a:lnSpc>
                <a:spcPct val="120000"/>
              </a:lnSpc>
            </a:pPr>
            <a:r>
              <a:rPr lang="en-US" altLang="zh-CN" sz="2800" b="1" kern="0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udy Old Style" panose="02020502050305020303" pitchFamily="18" charset="0"/>
                <a:ea typeface="宋体" pitchFamily="2" charset="-122"/>
              </a:rPr>
              <a:t>CAICT </a:t>
            </a:r>
            <a:endParaRPr lang="zh-CN" altLang="en-US" sz="2800" b="1" kern="0" noProof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oudy Old Style" panose="02020502050305020303" pitchFamily="18" charset="0"/>
              <a:ea typeface="宋体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5DFCA62-89A1-4B88-B350-DF01B14DA2C8}"/>
              </a:ext>
            </a:extLst>
          </p:cNvPr>
          <p:cNvSpPr txBox="1"/>
          <p:nvPr/>
        </p:nvSpPr>
        <p:spPr>
          <a:xfrm>
            <a:off x="0" y="1762502"/>
            <a:ext cx="20327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8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RP-222931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" name="TextBox 5">
            <a:extLst>
              <a:ext uri="{FF2B5EF4-FFF2-40B4-BE49-F238E27FC236}">
                <a16:creationId xmlns:a16="http://schemas.microsoft.com/office/drawing/2014/main" id="{BCA82F87-4F87-727F-CD90-4F21E19E3519}"/>
              </a:ext>
            </a:extLst>
          </p:cNvPr>
          <p:cNvSpPr txBox="1"/>
          <p:nvPr/>
        </p:nvSpPr>
        <p:spPr>
          <a:xfrm>
            <a:off x="207485" y="382542"/>
            <a:ext cx="34207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3GPP TSG RAN#98-e</a:t>
            </a:r>
          </a:p>
          <a:p>
            <a:r>
              <a:rPr lang="en-US" b="1" dirty="0">
                <a:solidFill>
                  <a:schemeClr val="bg1"/>
                </a:solidFill>
              </a:rPr>
              <a:t>12</a:t>
            </a:r>
            <a:r>
              <a:rPr lang="en-US" b="1" baseline="30000" dirty="0">
                <a:solidFill>
                  <a:schemeClr val="bg1"/>
                </a:solidFill>
              </a:rPr>
              <a:t>th</a:t>
            </a:r>
            <a:r>
              <a:rPr lang="en-US" b="1" dirty="0">
                <a:solidFill>
                  <a:schemeClr val="bg1"/>
                </a:solidFill>
              </a:rPr>
              <a:t> – 16</a:t>
            </a:r>
            <a:r>
              <a:rPr lang="en-US" b="1" baseline="30000" dirty="0">
                <a:solidFill>
                  <a:schemeClr val="bg1"/>
                </a:solidFill>
              </a:rPr>
              <a:t>th</a:t>
            </a:r>
            <a:r>
              <a:rPr lang="en-US" b="1" dirty="0">
                <a:solidFill>
                  <a:schemeClr val="bg1"/>
                </a:solidFill>
              </a:rPr>
              <a:t>, December 2022</a:t>
            </a:r>
          </a:p>
          <a:p>
            <a:r>
              <a:rPr lang="en-US" b="1" dirty="0">
                <a:solidFill>
                  <a:schemeClr val="bg1"/>
                </a:solidFill>
              </a:rPr>
              <a:t> </a:t>
            </a:r>
          </a:p>
          <a:p>
            <a:r>
              <a:rPr lang="en-US" b="1" dirty="0">
                <a:solidFill>
                  <a:schemeClr val="bg1"/>
                </a:solidFill>
              </a:rPr>
              <a:t>Agenda 9.0</a:t>
            </a:r>
          </a:p>
        </p:txBody>
      </p:sp>
    </p:spTree>
    <p:extLst>
      <p:ext uri="{BB962C8B-B14F-4D97-AF65-F5344CB8AC3E}">
        <p14:creationId xmlns:p14="http://schemas.microsoft.com/office/powerpoint/2010/main" val="490709449"/>
      </p:ext>
    </p:extLst>
  </p:cSld>
  <p:clrMapOvr>
    <a:masterClrMapping/>
  </p:clrMapOvr>
  <p:transition advClick="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E379033-63A5-4CE8-B902-A87E36FCA2B3}"/>
              </a:ext>
            </a:extLst>
          </p:cNvPr>
          <p:cNvSpPr/>
          <p:nvPr/>
        </p:nvSpPr>
        <p:spPr>
          <a:xfrm>
            <a:off x="956603" y="351302"/>
            <a:ext cx="10747717" cy="686726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 defTabSz="914583">
              <a:lnSpc>
                <a:spcPct val="120000"/>
              </a:lnSpc>
            </a:pPr>
            <a:r>
              <a:rPr lang="en-US" altLang="zh-CN" sz="3600" b="1" kern="0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宋体" pitchFamily="2" charset="-122"/>
              </a:rPr>
              <a:t>Overviews on R18 timeline</a:t>
            </a:r>
            <a:endParaRPr lang="zh-CN" altLang="en-US" sz="3600" b="1" kern="0" noProof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宋体" pitchFamily="2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27D2773E-F1FC-45A1-88DE-AB4F2CE8FCA7}"/>
              </a:ext>
            </a:extLst>
          </p:cNvPr>
          <p:cNvSpPr txBox="1"/>
          <p:nvPr/>
        </p:nvSpPr>
        <p:spPr>
          <a:xfrm>
            <a:off x="956603" y="1690218"/>
            <a:ext cx="9659540" cy="41060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Initial time plan for R18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18 months with the assumption that all WG meetings are F2F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R18 completion time and approval of R19 package for RAN 1/2/3 is assumed in September 2023</a:t>
            </a:r>
            <a:endParaRPr lang="en-US" altLang="zh-CN" sz="2000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2000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b="1" dirty="0">
                <a:solidFill>
                  <a:srgbClr val="FFFF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The overall R18 timeline is tight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Agreements in RAN 97-e: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e-meetings for RAN1 and 4 e-meetings for RAN2/3/4 before September 2023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E-meeting is less efficient than F2F meetings</a:t>
            </a:r>
          </a:p>
        </p:txBody>
      </p:sp>
    </p:spTree>
    <p:extLst>
      <p:ext uri="{BB962C8B-B14F-4D97-AF65-F5344CB8AC3E}">
        <p14:creationId xmlns:p14="http://schemas.microsoft.com/office/powerpoint/2010/main" val="3941922603"/>
      </p:ext>
    </p:extLst>
  </p:cSld>
  <p:clrMapOvr>
    <a:masterClrMapping/>
  </p:clrMapOvr>
  <p:transition advClick="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E379033-63A5-4CE8-B902-A87E36FCA2B3}"/>
              </a:ext>
            </a:extLst>
          </p:cNvPr>
          <p:cNvSpPr/>
          <p:nvPr/>
        </p:nvSpPr>
        <p:spPr>
          <a:xfrm>
            <a:off x="1822840" y="351302"/>
            <a:ext cx="8546319" cy="686726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 defTabSz="914583">
              <a:lnSpc>
                <a:spcPct val="120000"/>
              </a:lnSpc>
            </a:pPr>
            <a:r>
              <a:rPr lang="en-US" altLang="zh-CN" sz="3600" b="1" kern="0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宋体" pitchFamily="2" charset="-122"/>
              </a:rPr>
              <a:t>Wayforward Proposals</a:t>
            </a:r>
            <a:endParaRPr lang="zh-CN" altLang="en-US" sz="3600" b="1" kern="0" noProof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宋体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9FF0775-6126-041F-E674-6736C1642056}"/>
              </a:ext>
            </a:extLst>
          </p:cNvPr>
          <p:cNvSpPr txBox="1"/>
          <p:nvPr/>
        </p:nvSpPr>
        <p:spPr>
          <a:xfrm>
            <a:off x="956603" y="1690218"/>
            <a:ext cx="9659540" cy="24595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 sz="2000" b="1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Proposal 1</a:t>
            </a:r>
            <a:r>
              <a:rPr lang="en-US" altLang="zh-CN" sz="20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: R18 completion time could be shift to December 2023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 sz="2000" b="1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Proposal 2</a:t>
            </a:r>
            <a:r>
              <a:rPr lang="en-US" altLang="zh-CN" sz="20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: R19 RAN1/2/3 package is approved in December 2023 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 sz="2000" b="1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Proposal 3</a:t>
            </a:r>
            <a:r>
              <a:rPr lang="en-US" altLang="zh-CN" sz="20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: R19 Workshop is considered in May/June 2023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 sz="2000" b="1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Proposal 4</a:t>
            </a:r>
            <a:r>
              <a:rPr lang="en-US" altLang="zh-CN" sz="20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: TSGs in December 2023 is considered as F2F</a:t>
            </a:r>
          </a:p>
        </p:txBody>
      </p:sp>
    </p:spTree>
    <p:extLst>
      <p:ext uri="{BB962C8B-B14F-4D97-AF65-F5344CB8AC3E}">
        <p14:creationId xmlns:p14="http://schemas.microsoft.com/office/powerpoint/2010/main" val="3777158918"/>
      </p:ext>
    </p:extLst>
  </p:cSld>
  <p:clrMapOvr>
    <a:masterClrMapping/>
  </p:clrMapOvr>
  <p:transition advClick="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205" y="1471774"/>
            <a:ext cx="5748759" cy="5074159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D3AE6420-91FE-4EE1-A28B-D86AA09AC1FF}"/>
              </a:ext>
            </a:extLst>
          </p:cNvPr>
          <p:cNvSpPr/>
          <p:nvPr/>
        </p:nvSpPr>
        <p:spPr>
          <a:xfrm>
            <a:off x="68036" y="2676231"/>
            <a:ext cx="6613085" cy="818814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 defTabSz="914583">
              <a:lnSpc>
                <a:spcPct val="120000"/>
              </a:lnSpc>
            </a:pPr>
            <a:r>
              <a:rPr lang="en-US" altLang="zh-CN" sz="4400" b="1" kern="0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宋体" pitchFamily="2" charset="-122"/>
              </a:rPr>
              <a:t>Thanks</a:t>
            </a:r>
            <a:endParaRPr lang="zh-CN" altLang="en-US" sz="4400" b="1" kern="0" noProof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9448750"/>
      </p:ext>
    </p:extLst>
  </p:cSld>
  <p:clrMapOvr>
    <a:masterClrMapping/>
  </p:clrMapOvr>
</p:sld>
</file>

<file path=ppt/theme/theme1.xml><?xml version="1.0" encoding="utf-8"?>
<a:theme xmlns:a="http://schemas.openxmlformats.org/drawingml/2006/main" name="内容Copytext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2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>
        <a:spAutoFit/>
      </a:bodyPr>
      <a:lstStyle>
        <a:defPPr defTabSz="914583">
          <a:lnSpc>
            <a:spcPct val="120000"/>
          </a:lnSpc>
          <a:defRPr b="1" kern="0" noProof="1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Impact" panose="020B0806030902050204" pitchFamily="34" charset="0"/>
            <a:ea typeface="宋体" pitchFamily="2" charset="-122"/>
          </a:defRPr>
        </a:defPPr>
      </a:lstStyle>
    </a:spDef>
    <a:lnDef>
      <a:spPr>
        <a:ln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77249</TotalTime>
  <Words>138</Words>
  <Application>Microsoft Office PowerPoint</Application>
  <PresentationFormat>宽屏</PresentationFormat>
  <Paragraphs>24</Paragraphs>
  <Slides>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 Unicode MS</vt:lpstr>
      <vt:lpstr>FrutigerNext LT Light</vt:lpstr>
      <vt:lpstr>Microsoft JhengHei</vt:lpstr>
      <vt:lpstr>等线</vt:lpstr>
      <vt:lpstr>微软雅黑</vt:lpstr>
      <vt:lpstr>Arial</vt:lpstr>
      <vt:lpstr>Calibri</vt:lpstr>
      <vt:lpstr>Goudy Old Style</vt:lpstr>
      <vt:lpstr>Impact</vt:lpstr>
      <vt:lpstr>内容Copytext 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5G技术研发试验第三阶段规范介绍</dc:title>
  <dc:creator>XuFei</dc:creator>
  <cp:lastModifiedBy> </cp:lastModifiedBy>
  <cp:revision>916</cp:revision>
  <dcterms:created xsi:type="dcterms:W3CDTF">2018-01-12T11:35:38Z</dcterms:created>
  <dcterms:modified xsi:type="dcterms:W3CDTF">2022-12-01T07:11:48Z</dcterms:modified>
</cp:coreProperties>
</file>