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6" r:id="rId4"/>
    <p:sldId id="267" r:id="rId5"/>
    <p:sldId id="273" r:id="rId6"/>
    <p:sldId id="274" r:id="rId7"/>
    <p:sldId id="275" r:id="rId8"/>
    <p:sldId id="262" r:id="rId9"/>
    <p:sldId id="27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4" autoAdjust="0"/>
    <p:restoredTop sz="94388" autoAdjust="0"/>
  </p:normalViewPr>
  <p:slideViewPr>
    <p:cSldViewPr snapToGrid="0">
      <p:cViewPr varScale="1">
        <p:scale>
          <a:sx n="87" d="100"/>
          <a:sy n="87" d="100"/>
        </p:scale>
        <p:origin x="19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3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2022-12-02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FA589-747A-4B4A-A54F-0B8FAA754C7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4791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FA589-747A-4B4A-A54F-0B8FAA754C7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126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FA589-747A-4B4A-A54F-0B8FAA754C7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58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RP-222903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4998" y="69320"/>
            <a:ext cx="779767" cy="365125"/>
          </a:xfrm>
        </p:spPr>
        <p:txBody>
          <a:bodyPr/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RP-222903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FEFFFF"/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n-lt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ea typeface="Tahoma" panose="020B0604030504040204" pitchFamily="34" charset="0"/>
              </a:rPr>
              <a:t>Discussion on </a:t>
            </a:r>
            <a:br>
              <a:rPr lang="en-US" altLang="ko-KR" dirty="0" smtClean="0">
                <a:ea typeface="Tahoma" panose="020B0604030504040204" pitchFamily="34" charset="0"/>
              </a:rPr>
            </a:br>
            <a:r>
              <a:rPr lang="en-US" altLang="ko-KR" dirty="0" smtClean="0">
                <a:ea typeface="Tahoma" panose="020B0604030504040204" pitchFamily="34" charset="0"/>
              </a:rPr>
              <a:t>XR enhancement SI</a:t>
            </a:r>
            <a:br>
              <a:rPr lang="en-US" altLang="ko-KR" dirty="0" smtClean="0">
                <a:ea typeface="Tahoma" panose="020B0604030504040204" pitchFamily="34" charset="0"/>
              </a:rPr>
            </a:br>
            <a:r>
              <a:rPr lang="en-US" altLang="ko-KR" dirty="0" smtClean="0">
                <a:ea typeface="Tahoma" panose="020B0604030504040204" pitchFamily="34" charset="0"/>
              </a:rPr>
              <a:t>from RAN2 perspective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89213" y="5029200"/>
            <a:ext cx="8915399" cy="874462"/>
          </a:xfrm>
        </p:spPr>
        <p:txBody>
          <a:bodyPr/>
          <a:lstStyle/>
          <a:p>
            <a:r>
              <a:rPr lang="en-US" altLang="ko-KR" dirty="0" smtClean="0"/>
              <a:t>LG Electronics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423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 scope in RP-220285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98656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altLang="ko-KR" dirty="0"/>
              <a:t>Objectives on XR-awareness in RAN (RAN2):</a:t>
            </a:r>
            <a:endParaRPr lang="ko-KR" altLang="ko-KR" dirty="0"/>
          </a:p>
          <a:p>
            <a:pPr lvl="1" hangingPunct="0"/>
            <a:r>
              <a:rPr lang="en-GB" altLang="ko-KR" dirty="0"/>
              <a:t>Study and identify the XR traffic (both UL and DL) characteristics, </a:t>
            </a:r>
            <a:r>
              <a:rPr lang="en-GB" altLang="ko-KR" dirty="0" err="1"/>
              <a:t>QoS</a:t>
            </a:r>
            <a:r>
              <a:rPr lang="en-GB" altLang="ko-KR" dirty="0"/>
              <a:t> metrics, and application layer attributes beneficial for the </a:t>
            </a:r>
            <a:r>
              <a:rPr lang="en-GB" altLang="ko-KR" dirty="0" err="1"/>
              <a:t>gNB</a:t>
            </a:r>
            <a:r>
              <a:rPr lang="en-GB" altLang="ko-KR" dirty="0"/>
              <a:t> to be aware of.</a:t>
            </a:r>
            <a:endParaRPr lang="ko-KR" altLang="ko-KR" dirty="0"/>
          </a:p>
          <a:p>
            <a:pPr lvl="1" hangingPunct="0"/>
            <a:r>
              <a:rPr lang="en-GB" altLang="ko-KR" dirty="0"/>
              <a:t>Study how the above information aids XR-specific traffic handling.</a:t>
            </a:r>
            <a:endParaRPr lang="ko-KR" altLang="ko-KR" dirty="0"/>
          </a:p>
          <a:p>
            <a:pPr hangingPunct="0"/>
            <a:r>
              <a:rPr lang="en-GB" altLang="ko-KR" dirty="0"/>
              <a:t> </a:t>
            </a:r>
            <a:r>
              <a:rPr lang="en-GB" altLang="ko-KR" dirty="0" smtClean="0"/>
              <a:t>Objectives </a:t>
            </a:r>
            <a:r>
              <a:rPr lang="en-GB" altLang="ko-KR" dirty="0"/>
              <a:t>on XR-specific Power Saving (RAN1, RAN2):</a:t>
            </a:r>
            <a:endParaRPr lang="ko-KR" altLang="ko-KR" dirty="0"/>
          </a:p>
          <a:p>
            <a:pPr lvl="1" hangingPunct="0"/>
            <a:r>
              <a:rPr lang="en-GB" altLang="ko-KR" dirty="0"/>
              <a:t>Study XR specific power saving techniques to accommodate XR service characteristics (periodicity, multiple flows, jitter, latency, reliability, etc...). Focus is on the following techniques:</a:t>
            </a:r>
            <a:endParaRPr lang="ko-KR" altLang="ko-KR" dirty="0"/>
          </a:p>
          <a:p>
            <a:pPr lvl="2" hangingPunct="0"/>
            <a:r>
              <a:rPr lang="en-GB" altLang="ko-KR" dirty="0"/>
              <a:t>C-DRX enhancement.</a:t>
            </a:r>
            <a:endParaRPr lang="ko-KR" altLang="ko-KR" dirty="0"/>
          </a:p>
          <a:p>
            <a:pPr lvl="2" hangingPunct="0"/>
            <a:r>
              <a:rPr lang="en-GB" altLang="ko-KR" dirty="0"/>
              <a:t>PDCCH monitoring enhancement.</a:t>
            </a:r>
            <a:endParaRPr lang="ko-KR" altLang="ko-KR" dirty="0"/>
          </a:p>
          <a:p>
            <a:pPr hangingPunct="0"/>
            <a:r>
              <a:rPr lang="en-GB" altLang="ko-KR" dirty="0" smtClean="0"/>
              <a:t>Objectives </a:t>
            </a:r>
            <a:r>
              <a:rPr lang="en-GB" altLang="ko-KR" dirty="0"/>
              <a:t>on XR-specific capacity improvements (RAN1, RAN2):</a:t>
            </a:r>
            <a:endParaRPr lang="ko-KR" altLang="ko-KR" dirty="0"/>
          </a:p>
          <a:p>
            <a:pPr lvl="1" hangingPunct="0"/>
            <a:r>
              <a:rPr lang="en-GB" altLang="ko-KR" dirty="0"/>
              <a:t>Study mechanisms that provide more efficient resource allocation and scheduling for XR service characteristics (periodicity, multiple flows, jitter, latency, reliability, etc…). Focus is on the following mechanisms:</a:t>
            </a:r>
            <a:endParaRPr lang="ko-KR" altLang="ko-KR" dirty="0"/>
          </a:p>
          <a:p>
            <a:pPr lvl="2" hangingPunct="0"/>
            <a:r>
              <a:rPr lang="en-GB" altLang="ko-KR" dirty="0"/>
              <a:t>SPS and CG enhancements;</a:t>
            </a:r>
            <a:endParaRPr lang="ko-KR" altLang="ko-KR" dirty="0"/>
          </a:p>
          <a:p>
            <a:pPr lvl="2" hangingPunct="0"/>
            <a:r>
              <a:rPr lang="en-GB" altLang="ko-KR" dirty="0"/>
              <a:t>Dynamic scheduling/grant enhancements.</a:t>
            </a:r>
            <a:endParaRPr lang="ko-KR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55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Original plan for XR enhancement SI/WI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650014"/>
          </a:xfrm>
        </p:spPr>
        <p:txBody>
          <a:bodyPr>
            <a:normAutofit/>
          </a:bodyPr>
          <a:lstStyle/>
          <a:p>
            <a:pPr marL="342900" lvl="1" indent="-342900">
              <a:buFont typeface="Wingdings 3" charset="2"/>
              <a:buChar char=""/>
            </a:pPr>
            <a:r>
              <a:rPr lang="en-US" altLang="ko-KR" sz="2400" dirty="0"/>
              <a:t>The SI is planned to be converted to WI from R2#121.</a:t>
            </a:r>
          </a:p>
          <a:p>
            <a:pPr marL="342900" lvl="1" indent="-342900">
              <a:buFont typeface="Wingdings 3" charset="2"/>
              <a:buChar char=""/>
            </a:pPr>
            <a:r>
              <a:rPr lang="en-US" altLang="ko-KR" sz="2400" dirty="0"/>
              <a:t>For WIs, total 12 TUs are allocated, 2 TU/meeting for 6 meetings.</a:t>
            </a:r>
          </a:p>
          <a:p>
            <a:pPr lvl="1"/>
            <a:r>
              <a:rPr lang="en-US" altLang="ko-KR" dirty="0" smtClean="0"/>
              <a:t>According to the latest TU budget (RP-221925)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SA2 status</a:t>
            </a:r>
          </a:p>
          <a:p>
            <a:pPr lvl="1"/>
            <a:r>
              <a:rPr lang="en-US" altLang="ko-KR" dirty="0" smtClean="0"/>
              <a:t>SA2 decides to postpone the completion date to December 2022.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799" y="3564083"/>
            <a:ext cx="7598101" cy="121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9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Topics discussed in SI phase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416050"/>
            <a:ext cx="9528855" cy="5353050"/>
          </a:xfrm>
        </p:spPr>
        <p:txBody>
          <a:bodyPr>
            <a:normAutofit fontScale="47500" lnSpcReduction="20000"/>
          </a:bodyPr>
          <a:lstStyle/>
          <a:p>
            <a:r>
              <a:rPr lang="en-US" altLang="ko-KR" dirty="0" smtClean="0"/>
              <a:t>XR-awareness</a:t>
            </a:r>
          </a:p>
          <a:p>
            <a:pPr lvl="1"/>
            <a:r>
              <a:rPr lang="en-US" altLang="ko-KR" dirty="0" smtClean="0"/>
              <a:t>PDU sets and data bursts</a:t>
            </a:r>
          </a:p>
          <a:p>
            <a:pPr lvl="2"/>
            <a:r>
              <a:rPr lang="en-US" altLang="ko-KR" dirty="0" smtClean="0"/>
              <a:t>How </a:t>
            </a:r>
            <a:r>
              <a:rPr lang="en-US" altLang="ko-KR" dirty="0"/>
              <a:t>PDU sets can be mapped to DRBs and how the LCH configuration works.</a:t>
            </a:r>
          </a:p>
          <a:p>
            <a:pPr lvl="2"/>
            <a:r>
              <a:rPr lang="en-US" altLang="ko-KR" dirty="0" smtClean="0"/>
              <a:t>How “traffic </a:t>
            </a:r>
            <a:r>
              <a:rPr lang="en-US" altLang="ko-KR" dirty="0"/>
              <a:t>flow without PDU set” </a:t>
            </a:r>
            <a:r>
              <a:rPr lang="en-US" altLang="ko-KR" dirty="0" smtClean="0"/>
              <a:t>fits </a:t>
            </a:r>
            <a:r>
              <a:rPr lang="en-US" altLang="ko-KR" dirty="0"/>
              <a:t>in with XR traffic </a:t>
            </a:r>
            <a:r>
              <a:rPr lang="en-US" altLang="ko-KR" dirty="0" smtClean="0"/>
              <a:t>awareness.</a:t>
            </a:r>
          </a:p>
          <a:p>
            <a:pPr lvl="1"/>
            <a:r>
              <a:rPr lang="en-US" altLang="ko-KR" dirty="0" smtClean="0"/>
              <a:t>PDU prioritization</a:t>
            </a:r>
          </a:p>
          <a:p>
            <a:pPr lvl="2"/>
            <a:r>
              <a:rPr lang="en-US" altLang="ko-KR" dirty="0" smtClean="0"/>
              <a:t>Whether </a:t>
            </a:r>
            <a:r>
              <a:rPr lang="en-US" altLang="ko-KR" dirty="0"/>
              <a:t>PDU prioritization is needed for XR traffic, and how should it work, e.g. whether there are impacts to LCP mechanism, how does the PDU set importance </a:t>
            </a:r>
            <a:r>
              <a:rPr lang="en-US" altLang="ko-KR" dirty="0" smtClean="0"/>
              <a:t>work.</a:t>
            </a:r>
            <a:endParaRPr lang="en-US" altLang="ko-KR" dirty="0"/>
          </a:p>
          <a:p>
            <a:pPr lvl="1"/>
            <a:r>
              <a:rPr lang="en-US" altLang="ko-KR" dirty="0" smtClean="0"/>
              <a:t>PDU discard</a:t>
            </a:r>
          </a:p>
          <a:p>
            <a:pPr lvl="2"/>
            <a:r>
              <a:rPr lang="en-GB" altLang="ko-KR" dirty="0"/>
              <a:t>H</a:t>
            </a:r>
            <a:r>
              <a:rPr lang="en-GB" altLang="ko-KR" dirty="0" smtClean="0"/>
              <a:t>ow </a:t>
            </a:r>
            <a:r>
              <a:rPr lang="en-GB" altLang="ko-KR" dirty="0"/>
              <a:t>to handle PDU discarding of XR traffic, e.g. do we need new discard timers, how to handle PDU discard in PDCP and/or </a:t>
            </a:r>
            <a:r>
              <a:rPr lang="en-GB" altLang="ko-KR" dirty="0" smtClean="0"/>
              <a:t>RLC.</a:t>
            </a:r>
            <a:endParaRPr lang="en-US" altLang="ko-KR" dirty="0"/>
          </a:p>
          <a:p>
            <a:r>
              <a:rPr lang="en-US" altLang="ko-KR" dirty="0" smtClean="0"/>
              <a:t>XR-specific power saving</a:t>
            </a:r>
          </a:p>
          <a:p>
            <a:pPr lvl="1"/>
            <a:r>
              <a:rPr lang="en-US" altLang="ko-KR" dirty="0" smtClean="0"/>
              <a:t>DRX enhancements</a:t>
            </a:r>
          </a:p>
          <a:p>
            <a:pPr lvl="2"/>
            <a:r>
              <a:rPr lang="en-US" altLang="ko-KR" dirty="0"/>
              <a:t>H</a:t>
            </a:r>
            <a:r>
              <a:rPr lang="en-US" altLang="ko-KR" dirty="0" smtClean="0"/>
              <a:t>ow </a:t>
            </a:r>
            <a:r>
              <a:rPr lang="en-US" altLang="ko-KR" dirty="0"/>
              <a:t>DRX can be configured for XR, how to switch between DRX configurations and how does that impact power saving. </a:t>
            </a:r>
          </a:p>
          <a:p>
            <a:pPr lvl="2"/>
            <a:r>
              <a:rPr lang="en-US" altLang="ko-KR" dirty="0"/>
              <a:t>W</a:t>
            </a:r>
            <a:r>
              <a:rPr lang="en-US" altLang="ko-KR" dirty="0" smtClean="0"/>
              <a:t>hether/what </a:t>
            </a:r>
            <a:r>
              <a:rPr lang="en-US" altLang="ko-KR" dirty="0"/>
              <a:t>RAN2 needs for the non-integer DRX periodicity.</a:t>
            </a:r>
          </a:p>
          <a:p>
            <a:pPr lvl="2"/>
            <a:r>
              <a:rPr lang="en-US" altLang="ko-KR" dirty="0"/>
              <a:t>W</a:t>
            </a:r>
            <a:r>
              <a:rPr lang="en-US" altLang="ko-KR" dirty="0" smtClean="0"/>
              <a:t>hether </a:t>
            </a:r>
            <a:r>
              <a:rPr lang="en-US" altLang="ko-KR" dirty="0"/>
              <a:t>XR requires multiple DRX configurations active at the same time.</a:t>
            </a:r>
          </a:p>
          <a:p>
            <a:pPr lvl="1"/>
            <a:r>
              <a:rPr lang="en-US" altLang="ko-KR" dirty="0" smtClean="0"/>
              <a:t>Other enhancements</a:t>
            </a:r>
          </a:p>
          <a:p>
            <a:pPr lvl="2"/>
            <a:r>
              <a:rPr lang="en-US" altLang="ko-KR" dirty="0" smtClean="0"/>
              <a:t>How </a:t>
            </a:r>
            <a:r>
              <a:rPr lang="en-US" altLang="ko-KR" dirty="0"/>
              <a:t>traffic and </a:t>
            </a:r>
            <a:r>
              <a:rPr lang="en-US" altLang="ko-KR" dirty="0" err="1"/>
              <a:t>QoS</a:t>
            </a:r>
            <a:r>
              <a:rPr lang="en-US" altLang="ko-KR" dirty="0"/>
              <a:t> related information on uplink traffic should be provided to RAN for UE power savings</a:t>
            </a:r>
            <a:endParaRPr lang="en-US" altLang="ko-KR" dirty="0" smtClean="0"/>
          </a:p>
          <a:p>
            <a:r>
              <a:rPr lang="en-US" altLang="ko-KR" dirty="0" smtClean="0"/>
              <a:t>XR-specific capacity improvements</a:t>
            </a:r>
          </a:p>
          <a:p>
            <a:pPr lvl="1"/>
            <a:r>
              <a:rPr lang="en-US" altLang="ko-KR" dirty="0" smtClean="0"/>
              <a:t>Feedback enhancements</a:t>
            </a:r>
          </a:p>
          <a:p>
            <a:pPr lvl="2"/>
            <a:r>
              <a:rPr lang="en-GB" altLang="ko-KR" dirty="0"/>
              <a:t>H</a:t>
            </a:r>
            <a:r>
              <a:rPr lang="en-GB" altLang="ko-KR" dirty="0" smtClean="0"/>
              <a:t>ow </a:t>
            </a:r>
            <a:r>
              <a:rPr lang="en-GB" altLang="ko-KR" dirty="0"/>
              <a:t>enhanced BSR works for XR (e.g. information needed, overhead, impact to capacity, etc.).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Scheduling enhancements</a:t>
            </a:r>
          </a:p>
          <a:p>
            <a:pPr lvl="2"/>
            <a:r>
              <a:rPr lang="en-US" altLang="ko-KR" dirty="0" smtClean="0"/>
              <a:t>Scheduling </a:t>
            </a:r>
            <a:r>
              <a:rPr lang="en-US" altLang="ko-KR" dirty="0"/>
              <a:t>enhancements to improve XR capacity.</a:t>
            </a:r>
          </a:p>
          <a:p>
            <a:pPr lvl="2"/>
            <a:r>
              <a:rPr lang="en-US" altLang="ko-KR" dirty="0" smtClean="0"/>
              <a:t>CG </a:t>
            </a:r>
            <a:r>
              <a:rPr lang="en-US" altLang="ko-KR" dirty="0"/>
              <a:t>enhancements and UE assistance information for XR.</a:t>
            </a:r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39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Considerations on </a:t>
            </a:r>
            <a:r>
              <a:rPr lang="en-US" altLang="ko-KR" dirty="0" smtClean="0"/>
              <a:t>XR-awareness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802414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PDU sets and data bursts</a:t>
            </a:r>
          </a:p>
          <a:p>
            <a:pPr lvl="1"/>
            <a:r>
              <a:rPr lang="en-US" altLang="ko-KR" dirty="0" smtClean="0"/>
              <a:t>For PDU set –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flow – DRB mapping, 4 alternatives were discussed, and one of them (1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flow – N DRBs) was excluded.</a:t>
            </a:r>
          </a:p>
          <a:p>
            <a:pPr lvl="1"/>
            <a:r>
              <a:rPr lang="en-US" altLang="ko-KR" dirty="0" smtClean="0"/>
              <a:t>Feasibility of mapping between different types of PDU sets to the same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flow, and whether to have different treatment of different types of PDU in the same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flow in RAN (e.g. splitting DRB into multiple LCHs) is subject to SA2 decision.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RAN2 needs more time to finalize mapping alternatives considering SA2 decision.</a:t>
            </a:r>
            <a:endParaRPr lang="en-US" altLang="ko-KR" dirty="0" smtClean="0"/>
          </a:p>
          <a:p>
            <a:r>
              <a:rPr lang="en-US" altLang="ko-KR" dirty="0" smtClean="0"/>
              <a:t>PDU prioritization</a:t>
            </a:r>
          </a:p>
          <a:p>
            <a:pPr lvl="1"/>
            <a:r>
              <a:rPr lang="en-US" altLang="ko-KR" dirty="0" smtClean="0"/>
              <a:t>It was agreed that legacy mechanisms of SDAP SDU handling, retransmission, and LCP procedure are sufficient for XR.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No further work is needed in WI phase.</a:t>
            </a:r>
          </a:p>
          <a:p>
            <a:r>
              <a:rPr lang="en-US" altLang="ko-KR" dirty="0" smtClean="0"/>
              <a:t>PDU discard</a:t>
            </a:r>
          </a:p>
          <a:p>
            <a:pPr lvl="1"/>
            <a:r>
              <a:rPr lang="en-US" altLang="ko-KR" dirty="0" smtClean="0"/>
              <a:t>It was agreed that timer-based discard operation applies to all SDUs/PDUs belonging to the same PDU set.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Details of discard mechanism for PDU set can be progressed in WI phase.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735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Considerations on </a:t>
            </a:r>
            <a:r>
              <a:rPr lang="en-US" altLang="ko-KR" dirty="0" smtClean="0"/>
              <a:t>XR-specific </a:t>
            </a:r>
            <a:r>
              <a:rPr lang="en-US" altLang="ko-KR" dirty="0"/>
              <a:t>power saving</a:t>
            </a:r>
            <a:br>
              <a:rPr lang="en-US" altLang="ko-KR" dirty="0"/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5094514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dirty="0"/>
              <a:t>DRX enhancements</a:t>
            </a:r>
          </a:p>
          <a:p>
            <a:pPr lvl="1"/>
            <a:r>
              <a:rPr lang="en-US" altLang="ko-KR" dirty="0" smtClean="0"/>
              <a:t>It was agreed that non-integer DRX periodicity is supported at least in a semi-static manner.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Details of support for non-integer DRX periodicity can be progressed in WI phase.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Other aspects of DRX enhancements were not much discussed, and only vague agreements were made.</a:t>
            </a:r>
          </a:p>
          <a:p>
            <a:pPr lvl="2"/>
            <a:r>
              <a:rPr lang="en-US" altLang="ko-KR" dirty="0" smtClean="0"/>
              <a:t>RAN2 </a:t>
            </a:r>
            <a:r>
              <a:rPr lang="en-US" altLang="ko-KR" dirty="0"/>
              <a:t>can study e.g. periodicity, arrival time, jitter and frame-size variations for XR awareness to enable power savings and capacity enhancements. Can study also how often such parameters change (i.e. how dynamic they are).</a:t>
            </a:r>
          </a:p>
          <a:p>
            <a:pPr lvl="2"/>
            <a:r>
              <a:rPr lang="en-US" altLang="ko-KR" dirty="0" smtClean="0"/>
              <a:t>RAN2 </a:t>
            </a:r>
            <a:r>
              <a:rPr lang="en-US" altLang="ko-KR" dirty="0"/>
              <a:t>to focus on the following issues for power saving, as well necessary parameters XR-awareness to support such enhancements, i.e.:</a:t>
            </a:r>
          </a:p>
          <a:p>
            <a:pPr lvl="3"/>
            <a:r>
              <a:rPr lang="en-US" altLang="ko-KR" dirty="0" smtClean="0"/>
              <a:t>DRX </a:t>
            </a:r>
            <a:r>
              <a:rPr lang="en-US" altLang="ko-KR" dirty="0"/>
              <a:t>enhancements to address the issues of DRX cycle mismatch and jitter;</a:t>
            </a:r>
          </a:p>
          <a:p>
            <a:pPr lvl="3"/>
            <a:r>
              <a:rPr lang="en-US" altLang="ko-KR" dirty="0" smtClean="0"/>
              <a:t>Identify </a:t>
            </a:r>
            <a:r>
              <a:rPr lang="en-US" altLang="ko-KR" dirty="0"/>
              <a:t>necessary parameters from CN for XR-awareness for power saving</a:t>
            </a:r>
            <a:r>
              <a:rPr lang="en-US" altLang="ko-KR" dirty="0" smtClean="0"/>
              <a:t>.</a:t>
            </a:r>
          </a:p>
          <a:p>
            <a:pPr lvl="2"/>
            <a:r>
              <a:rPr lang="en-GB" altLang="ko-KR" dirty="0" smtClean="0"/>
              <a:t>RAN2-specific </a:t>
            </a:r>
            <a:r>
              <a:rPr lang="en-GB" altLang="ko-KR" dirty="0"/>
              <a:t>aspects can be studied based on contributions (e.g. multiple XR traffic flows with different periodicities, SFN wrap-around, RAN2-specific CDRX aspects, …).</a:t>
            </a:r>
            <a:endParaRPr lang="ko-KR" altLang="ko-KR" dirty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RAN2 needs more time to make concrete scope of DRX enhancement.</a:t>
            </a:r>
          </a:p>
          <a:p>
            <a:r>
              <a:rPr lang="en-US" altLang="ko-KR" dirty="0" smtClean="0"/>
              <a:t>Other enhancements</a:t>
            </a:r>
          </a:p>
          <a:p>
            <a:pPr lvl="1"/>
            <a:r>
              <a:rPr lang="en-US" altLang="ko-KR" dirty="0" smtClean="0"/>
              <a:t>Various proposals were submitted, but not much discussed. Anyway, essentiality of other enhancements were not justified.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No further work is needed for XR-specific power saving other than DRX enhancements.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463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Considerations on </a:t>
            </a:r>
            <a:r>
              <a:rPr lang="en-US" altLang="ko-KR" dirty="0" smtClean="0"/>
              <a:t>XR-specific capacity improvements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Feedback enhancements</a:t>
            </a:r>
          </a:p>
          <a:p>
            <a:pPr lvl="1"/>
            <a:r>
              <a:rPr lang="en-US" altLang="ko-KR" dirty="0" smtClean="0"/>
              <a:t>It was agreed to enhance BSR mechanism including BSR table, BSR trigger, and BSR format.</a:t>
            </a:r>
            <a:endParaRPr lang="en-US" altLang="ko-KR" dirty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FF0000"/>
                </a:solidFill>
              </a:rPr>
              <a:t>Details of </a:t>
            </a:r>
            <a:r>
              <a:rPr lang="en-US" altLang="ko-KR" dirty="0" smtClean="0">
                <a:solidFill>
                  <a:srgbClr val="FF0000"/>
                </a:solidFill>
              </a:rPr>
              <a:t>BSR enhancement for XR can </a:t>
            </a:r>
            <a:r>
              <a:rPr lang="en-US" altLang="ko-KR" dirty="0">
                <a:solidFill>
                  <a:srgbClr val="FF0000"/>
                </a:solidFill>
              </a:rPr>
              <a:t>be progressed in WI phase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  <a:endParaRPr lang="en-US" altLang="ko-KR" dirty="0" smtClean="0"/>
          </a:p>
          <a:p>
            <a:r>
              <a:rPr lang="en-US" altLang="ko-KR" dirty="0" smtClean="0"/>
              <a:t>Scheduling enhancements</a:t>
            </a:r>
          </a:p>
          <a:p>
            <a:pPr lvl="1"/>
            <a:r>
              <a:rPr lang="en-US" altLang="ko-KR" dirty="0" smtClean="0"/>
              <a:t>It was agreed that uplink CG can be enhanced subject to RAN1 decision.</a:t>
            </a:r>
          </a:p>
          <a:p>
            <a:pPr lvl="1"/>
            <a:r>
              <a:rPr lang="en-US" altLang="ko-KR" dirty="0" smtClean="0"/>
              <a:t>It was agreed that downlink SPS is not beneficial for XR.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ko-KR" dirty="0" smtClean="0">
                <a:solidFill>
                  <a:srgbClr val="FF0000"/>
                </a:solidFill>
              </a:rPr>
              <a:t>Details </a:t>
            </a:r>
            <a:r>
              <a:rPr lang="en-US" altLang="ko-KR" dirty="0">
                <a:solidFill>
                  <a:srgbClr val="FF0000"/>
                </a:solidFill>
              </a:rPr>
              <a:t>of </a:t>
            </a:r>
            <a:r>
              <a:rPr lang="en-US" altLang="ko-KR" dirty="0" smtClean="0">
                <a:solidFill>
                  <a:srgbClr val="FF0000"/>
                </a:solidFill>
              </a:rPr>
              <a:t>CG enhancement </a:t>
            </a:r>
            <a:r>
              <a:rPr lang="en-US" altLang="ko-KR" dirty="0">
                <a:solidFill>
                  <a:srgbClr val="FF0000"/>
                </a:solidFill>
              </a:rPr>
              <a:t>for XR can be progressed in WI </a:t>
            </a:r>
            <a:r>
              <a:rPr lang="en-US" altLang="ko-KR" dirty="0" smtClean="0">
                <a:solidFill>
                  <a:srgbClr val="FF0000"/>
                </a:solidFill>
              </a:rPr>
              <a:t>phase, subject to RAN1 decision.</a:t>
            </a:r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64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Summary of </a:t>
            </a:r>
            <a:r>
              <a:rPr lang="en-US" altLang="ko-KR" dirty="0" smtClean="0"/>
              <a:t>XR progress </a:t>
            </a:r>
            <a:r>
              <a:rPr lang="en-US" altLang="ko-KR" dirty="0" smtClean="0"/>
              <a:t>in </a:t>
            </a:r>
            <a:r>
              <a:rPr lang="en-US" altLang="ko-KR" dirty="0" smtClean="0"/>
              <a:t>SI </a:t>
            </a:r>
            <a:r>
              <a:rPr lang="en-US" altLang="ko-KR" dirty="0"/>
              <a:t>phase in</a:t>
            </a:r>
            <a:r>
              <a:rPr lang="ko-KR" altLang="en-US" dirty="0"/>
              <a:t> </a:t>
            </a:r>
            <a:r>
              <a:rPr lang="en-US" altLang="ko-KR" dirty="0"/>
              <a:t>RAN2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961164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XR-awareness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Discard </a:t>
            </a:r>
            <a:r>
              <a:rPr lang="en-US" altLang="ko-KR" dirty="0">
                <a:solidFill>
                  <a:schemeClr val="tx1"/>
                </a:solidFill>
              </a:rPr>
              <a:t>mechanism for PDU set can be progressed in WI </a:t>
            </a:r>
            <a:r>
              <a:rPr lang="en-US" altLang="ko-KR" dirty="0" smtClean="0">
                <a:solidFill>
                  <a:schemeClr val="tx1"/>
                </a:solidFill>
              </a:rPr>
              <a:t>phase.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PDU set – </a:t>
            </a:r>
            <a:r>
              <a:rPr lang="en-US" altLang="ko-KR" dirty="0" err="1" smtClean="0">
                <a:solidFill>
                  <a:srgbClr val="FF0000"/>
                </a:solidFill>
              </a:rPr>
              <a:t>QoS</a:t>
            </a:r>
            <a:r>
              <a:rPr lang="en-US" altLang="ko-KR" dirty="0" smtClean="0">
                <a:solidFill>
                  <a:srgbClr val="FF0000"/>
                </a:solidFill>
              </a:rPr>
              <a:t> flow – DRB mapping, and splitting DRB to multiple LCHs requires SA2 input.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No other mechanism for PDU prioritization is needed.</a:t>
            </a:r>
          </a:p>
          <a:p>
            <a:r>
              <a:rPr lang="en-US" altLang="ko-KR" dirty="0" smtClean="0"/>
              <a:t>XR-specific </a:t>
            </a:r>
            <a:r>
              <a:rPr lang="en-US" altLang="ko-KR" dirty="0"/>
              <a:t>power </a:t>
            </a:r>
            <a:r>
              <a:rPr lang="en-US" altLang="ko-KR" dirty="0" smtClean="0"/>
              <a:t>saving</a:t>
            </a:r>
          </a:p>
          <a:p>
            <a:pPr lvl="1"/>
            <a:r>
              <a:rPr lang="en-US" altLang="ko-KR" dirty="0" smtClean="0"/>
              <a:t>Support for non-integer DRX periodicity can be progressed in WI phase.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More time is required to make concrete </a:t>
            </a:r>
            <a:r>
              <a:rPr lang="en-US" altLang="ko-KR" dirty="0">
                <a:solidFill>
                  <a:srgbClr val="FF0000"/>
                </a:solidFill>
              </a:rPr>
              <a:t>scope of DRX enhancement.</a:t>
            </a:r>
          </a:p>
          <a:p>
            <a:pPr lvl="1"/>
            <a:r>
              <a:rPr lang="en-US" altLang="ko-KR" dirty="0"/>
              <a:t>No </a:t>
            </a:r>
            <a:r>
              <a:rPr lang="en-US" altLang="ko-KR" dirty="0" smtClean="0"/>
              <a:t>other mechanism for </a:t>
            </a:r>
            <a:r>
              <a:rPr lang="en-US" altLang="ko-KR" dirty="0"/>
              <a:t>XR-specific power saving </a:t>
            </a:r>
            <a:r>
              <a:rPr lang="en-US" altLang="ko-KR" dirty="0" smtClean="0"/>
              <a:t>is needed.</a:t>
            </a:r>
          </a:p>
          <a:p>
            <a:r>
              <a:rPr lang="en-US" altLang="ko-KR" dirty="0" smtClean="0"/>
              <a:t>XR-specific </a:t>
            </a:r>
            <a:r>
              <a:rPr lang="en-US" altLang="ko-KR" dirty="0"/>
              <a:t>capacity </a:t>
            </a:r>
            <a:r>
              <a:rPr lang="en-US" altLang="ko-KR" dirty="0" smtClean="0"/>
              <a:t>improvements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BSR </a:t>
            </a:r>
            <a:r>
              <a:rPr lang="en-US" altLang="ko-KR" dirty="0">
                <a:solidFill>
                  <a:schemeClr val="tx1"/>
                </a:solidFill>
              </a:rPr>
              <a:t>enhancement for XR can be progressed in WI </a:t>
            </a:r>
            <a:r>
              <a:rPr lang="en-US" altLang="ko-KR" dirty="0" smtClean="0">
                <a:solidFill>
                  <a:schemeClr val="tx1"/>
                </a:solidFill>
              </a:rPr>
              <a:t>phase.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CG </a:t>
            </a:r>
            <a:r>
              <a:rPr lang="en-US" altLang="ko-KR" dirty="0">
                <a:solidFill>
                  <a:schemeClr val="tx1"/>
                </a:solidFill>
              </a:rPr>
              <a:t>enhancement for XR can be progressed in WI phase, subject to RAN1 decision.</a:t>
            </a:r>
          </a:p>
          <a:p>
            <a:pPr lvl="1"/>
            <a:endParaRPr lang="en-US" altLang="ko-KR" dirty="0" smtClean="0">
              <a:solidFill>
                <a:schemeClr val="tx1"/>
              </a:solidFill>
            </a:endParaRP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941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Extend the XR enhancement SI for one quarter</a:t>
            </a:r>
          </a:p>
          <a:p>
            <a:r>
              <a:rPr lang="en-US" altLang="ko-KR" dirty="0" smtClean="0"/>
              <a:t>For Q1 2023, the SI focus should be on;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PDU set – </a:t>
            </a:r>
            <a:r>
              <a:rPr lang="en-US" altLang="ko-KR" dirty="0" err="1">
                <a:solidFill>
                  <a:schemeClr val="tx1"/>
                </a:solidFill>
              </a:rPr>
              <a:t>QoS</a:t>
            </a:r>
            <a:r>
              <a:rPr lang="en-US" altLang="ko-KR" dirty="0">
                <a:solidFill>
                  <a:schemeClr val="tx1"/>
                </a:solidFill>
              </a:rPr>
              <a:t> flow – DRB mapping, and splitting DRB to multiple </a:t>
            </a:r>
            <a:r>
              <a:rPr lang="en-US" altLang="ko-KR" dirty="0" smtClean="0">
                <a:solidFill>
                  <a:schemeClr val="tx1"/>
                </a:solidFill>
              </a:rPr>
              <a:t>LCHs.</a:t>
            </a:r>
            <a:endParaRPr lang="en-US" altLang="ko-KR" dirty="0">
              <a:solidFill>
                <a:schemeClr val="tx1"/>
              </a:solidFill>
            </a:endParaRPr>
          </a:p>
          <a:p>
            <a:pPr lvl="1"/>
            <a:r>
              <a:rPr lang="en-US" altLang="ko-KR" dirty="0" smtClean="0"/>
              <a:t>Concrete </a:t>
            </a:r>
            <a:r>
              <a:rPr lang="en-US" altLang="ko-KR" dirty="0"/>
              <a:t>scope of DRX </a:t>
            </a:r>
            <a:r>
              <a:rPr lang="en-US" altLang="ko-KR" dirty="0" smtClean="0"/>
              <a:t>enhancement (what is in and what is out), e.g.</a:t>
            </a:r>
          </a:p>
          <a:p>
            <a:pPr lvl="2"/>
            <a:r>
              <a:rPr lang="en-US" altLang="ko-KR" dirty="0" smtClean="0"/>
              <a:t>Multiple DRX configurations</a:t>
            </a:r>
          </a:p>
          <a:p>
            <a:pPr lvl="2"/>
            <a:r>
              <a:rPr lang="en-US" altLang="ko-KR" dirty="0" smtClean="0"/>
              <a:t>Dynamic DRX configuration switch</a:t>
            </a:r>
          </a:p>
          <a:p>
            <a:pPr lvl="2"/>
            <a:r>
              <a:rPr lang="en-US" altLang="ko-KR" dirty="0" smtClean="0"/>
              <a:t>SFN wrap-around</a:t>
            </a:r>
          </a:p>
          <a:p>
            <a:pPr lvl="2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172311"/>
      </p:ext>
    </p:extLst>
  </p:cSld>
  <p:clrMapOvr>
    <a:masterClrMapping/>
  </p:clrMapOvr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2922</TotalTime>
  <Words>982</Words>
  <Application>Microsoft Office PowerPoint</Application>
  <PresentationFormat>와이드스크린</PresentationFormat>
  <Paragraphs>111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Tahoma</vt:lpstr>
      <vt:lpstr>Wingdings</vt:lpstr>
      <vt:lpstr>Wingdings 3</vt:lpstr>
      <vt:lpstr>줄기</vt:lpstr>
      <vt:lpstr>Discussion on  XR enhancement SI from RAN2 perspective</vt:lpstr>
      <vt:lpstr>SI scope in RP-220285</vt:lpstr>
      <vt:lpstr>Original plan for XR enhancement SI/WI</vt:lpstr>
      <vt:lpstr>Topics discussed in SI phase</vt:lpstr>
      <vt:lpstr>Considerations on XR-awareness</vt:lpstr>
      <vt:lpstr>Considerations on XR-specific power saving </vt:lpstr>
      <vt:lpstr>Considerations on XR-specific capacity improvements</vt:lpstr>
      <vt:lpstr>Summary of XR progress in SI phase in RAN2 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SeungJune Yi</cp:lastModifiedBy>
  <cp:revision>313</cp:revision>
  <dcterms:created xsi:type="dcterms:W3CDTF">2018-12-17T00:21:52Z</dcterms:created>
  <dcterms:modified xsi:type="dcterms:W3CDTF">2022-12-02T06:00:29Z</dcterms:modified>
</cp:coreProperties>
</file>