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12"/>
  </p:notesMasterIdLst>
  <p:sldIdLst>
    <p:sldId id="256" r:id="rId2"/>
    <p:sldId id="257" r:id="rId3"/>
    <p:sldId id="266" r:id="rId4"/>
    <p:sldId id="267" r:id="rId5"/>
    <p:sldId id="268" r:id="rId6"/>
    <p:sldId id="269" r:id="rId7"/>
    <p:sldId id="270" r:id="rId8"/>
    <p:sldId id="271" r:id="rId9"/>
    <p:sldId id="272" r:id="rId10"/>
    <p:sldId id="262"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보통 스타일 3 - 강조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4" autoAdjust="0"/>
    <p:restoredTop sz="94708" autoAdjust="0"/>
  </p:normalViewPr>
  <p:slideViewPr>
    <p:cSldViewPr snapToGrid="0">
      <p:cViewPr varScale="1">
        <p:scale>
          <a:sx n="120" d="100"/>
          <a:sy n="120" d="100"/>
        </p:scale>
        <p:origin x="2102" y="82"/>
      </p:cViewPr>
      <p:guideLst/>
    </p:cSldViewPr>
  </p:slideViewPr>
  <p:notesTextViewPr>
    <p:cViewPr>
      <p:scale>
        <a:sx n="1" d="1"/>
        <a:sy n="1" d="1"/>
      </p:scale>
      <p:origin x="0" y="0"/>
    </p:cViewPr>
  </p:notesTextViewPr>
  <p:notesViewPr>
    <p:cSldViewPr snapToGrid="0">
      <p:cViewPr varScale="1">
        <p:scale>
          <a:sx n="90" d="100"/>
          <a:sy n="90" d="100"/>
        </p:scale>
        <p:origin x="334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54D0C6-40D6-4504-A6D9-271088A03912}" type="datetimeFigureOut">
              <a:rPr lang="ko-KR" altLang="en-US" smtClean="0"/>
              <a:t>2022-12-01</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FA589-747A-4B4A-A54F-0B8FAA754C7B}" type="slidenum">
              <a:rPr lang="ko-KR" altLang="en-US" smtClean="0"/>
              <a:t>‹#›</a:t>
            </a:fld>
            <a:endParaRPr lang="ko-KR" altLang="en-US"/>
          </a:p>
        </p:txBody>
      </p:sp>
    </p:spTree>
    <p:extLst>
      <p:ext uri="{BB962C8B-B14F-4D97-AF65-F5344CB8AC3E}">
        <p14:creationId xmlns:p14="http://schemas.microsoft.com/office/powerpoint/2010/main" val="906220600"/>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E7EFA589-747A-4B4A-A54F-0B8FAA754C7B}" type="slidenum">
              <a:rPr lang="ko-KR" altLang="en-US" smtClean="0"/>
              <a:t>2</a:t>
            </a:fld>
            <a:endParaRPr lang="ko-KR" altLang="en-US"/>
          </a:p>
        </p:txBody>
      </p:sp>
    </p:spTree>
    <p:extLst>
      <p:ext uri="{BB962C8B-B14F-4D97-AF65-F5344CB8AC3E}">
        <p14:creationId xmlns:p14="http://schemas.microsoft.com/office/powerpoint/2010/main" val="4067126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E7EFA589-747A-4B4A-A54F-0B8FAA754C7B}" type="slidenum">
              <a:rPr lang="ko-KR" altLang="en-US" smtClean="0"/>
              <a:t>3</a:t>
            </a:fld>
            <a:endParaRPr lang="ko-KR" altLang="en-US"/>
          </a:p>
        </p:txBody>
      </p:sp>
    </p:spTree>
    <p:extLst>
      <p:ext uri="{BB962C8B-B14F-4D97-AF65-F5344CB8AC3E}">
        <p14:creationId xmlns:p14="http://schemas.microsoft.com/office/powerpoint/2010/main" val="1323588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atin typeface="+mn-lt"/>
              </a:defRPr>
            </a:lvl1pPr>
          </a:lstStyle>
          <a:p>
            <a:r>
              <a:rPr lang="ko-KR" altLang="en-US" dirty="0" smtClean="0"/>
              <a:t>마스터 제목 스타일 편집</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8" name="Footer Placeholder 4"/>
          <p:cNvSpPr>
            <a:spLocks noGrp="1"/>
          </p:cNvSpPr>
          <p:nvPr>
            <p:ph type="ftr" sz="quarter" idx="11"/>
          </p:nvPr>
        </p:nvSpPr>
        <p:spPr>
          <a:xfrm>
            <a:off x="2589212" y="6290928"/>
            <a:ext cx="8220302" cy="365125"/>
          </a:xfrm>
          <a:prstGeom prst="rect">
            <a:avLst/>
          </a:prstGeom>
        </p:spPr>
        <p:txBody>
          <a:bodyPr/>
          <a:lstStyle>
            <a:lvl1pPr>
              <a:defRPr sz="1000"/>
            </a:lvl1pPr>
          </a:lstStyle>
          <a:p>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a:xfrm>
            <a:off x="1681843" y="624110"/>
            <a:ext cx="9822769" cy="927104"/>
          </a:xfrm>
        </p:spPr>
        <p:txBody>
          <a:bodyPr/>
          <a:lstStyle>
            <a:lvl1pPr>
              <a:defRPr>
                <a:latin typeface="+mn-lt"/>
              </a:defRPr>
            </a:lvl1pPr>
          </a:lstStyle>
          <a:p>
            <a:r>
              <a:rPr lang="ko-KR" altLang="en-US" dirty="0" smtClean="0"/>
              <a:t>마스터 제목 스타일 편집</a:t>
            </a:r>
            <a:endParaRPr lang="en-US" dirty="0"/>
          </a:p>
        </p:txBody>
      </p:sp>
      <p:sp>
        <p:nvSpPr>
          <p:cNvPr id="3" name="Content Placeholder 2"/>
          <p:cNvSpPr>
            <a:spLocks noGrp="1"/>
          </p:cNvSpPr>
          <p:nvPr>
            <p:ph idx="1"/>
          </p:nvPr>
        </p:nvSpPr>
        <p:spPr>
          <a:xfrm>
            <a:off x="1975757" y="1763486"/>
            <a:ext cx="9528855" cy="4359728"/>
          </a:xfrm>
        </p:spPr>
        <p:txBody>
          <a:bodyPr/>
          <a:lstStyle>
            <a:lvl1pPr>
              <a:defRPr baseline="0">
                <a:latin typeface="Century Gothic" panose="020B0502020202020204" pitchFamily="34" charset="0"/>
              </a:defRPr>
            </a:lvl1pPr>
            <a:lvl2pPr marL="742950" indent="-285750">
              <a:buFont typeface="Wingdings" panose="05000000000000000000" pitchFamily="2" charset="2"/>
              <a:buChar char="n"/>
              <a:defRPr baseline="0">
                <a:latin typeface="Century Gothic" panose="020B0502020202020204" pitchFamily="34" charset="0"/>
              </a:defRPr>
            </a:lvl2pPr>
            <a:lvl3pPr marL="1143000" indent="-228600">
              <a:buFont typeface="Wingdings" panose="05000000000000000000" pitchFamily="2" charset="2"/>
              <a:buChar char="§"/>
              <a:defRPr baseline="0">
                <a:latin typeface="Century Gothic" panose="020B0502020202020204" pitchFamily="34" charset="0"/>
              </a:defRPr>
            </a:lvl3pPr>
            <a:lvl4pPr marL="1600200" indent="-228600">
              <a:buFont typeface="Arial" panose="020B0604020202020204" pitchFamily="34" charset="0"/>
              <a:buChar char="•"/>
              <a:defRPr baseline="0">
                <a:latin typeface="Century Gothic" panose="020B0502020202020204" pitchFamily="34" charset="0"/>
              </a:defRPr>
            </a:lvl4pPr>
            <a:lvl5pPr>
              <a:defRPr baseline="0">
                <a:latin typeface="Century Gothic" panose="020B0502020202020204" pitchFamily="34" charset="0"/>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11324998" y="69320"/>
            <a:ext cx="779767" cy="365125"/>
          </a:xfrm>
        </p:spPr>
        <p:txBody>
          <a:bodyPr/>
          <a:lstStyle>
            <a:lvl1pPr>
              <a:defRPr sz="1200">
                <a:solidFill>
                  <a:srgbClr val="0070C0"/>
                </a:solidFill>
              </a:defRPr>
            </a:lvl1pPr>
          </a:lstStyle>
          <a:p>
            <a:fld id="{D57F1E4F-1CFF-5643-939E-217C01CDF565}" type="slidenum">
              <a:rPr lang="en-US" smtClean="0"/>
              <a:pPr/>
              <a:t>‹#›</a:t>
            </a:fld>
            <a:endParaRPr lang="en-US" dirty="0"/>
          </a:p>
        </p:txBody>
      </p:sp>
      <p:sp>
        <p:nvSpPr>
          <p:cNvPr id="7" name="TextBox 6"/>
          <p:cNvSpPr txBox="1"/>
          <p:nvPr userDrawn="1"/>
        </p:nvSpPr>
        <p:spPr>
          <a:xfrm>
            <a:off x="10531544" y="72506"/>
            <a:ext cx="1119217" cy="338554"/>
          </a:xfrm>
          <a:prstGeom prst="rect">
            <a:avLst/>
          </a:prstGeom>
          <a:noFill/>
        </p:spPr>
        <p:txBody>
          <a:bodyPr wrap="none" rtlCol="0">
            <a:spAutoFit/>
          </a:bodyPr>
          <a:lstStyle/>
          <a:p>
            <a:r>
              <a:rPr lang="en-US" altLang="ko-KR" sz="1600" dirty="0" smtClean="0"/>
              <a:t>RP-22xxxx</a:t>
            </a:r>
            <a:endParaRPr lang="ko-KR" altLang="en-US" sz="1600" dirty="0"/>
          </a:p>
        </p:txBody>
      </p:sp>
    </p:spTree>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722664" y="624110"/>
            <a:ext cx="9781947" cy="1280890"/>
          </a:xfrm>
          <a:prstGeom prst="rect">
            <a:avLst/>
          </a:prstGeom>
        </p:spPr>
        <p:txBody>
          <a:bodyPr vert="horz" lIns="91440" tIns="45720" rIns="91440" bIns="45720" rtlCol="0" anchor="t">
            <a:normAutofit/>
          </a:bodyPr>
          <a:lstStyle/>
          <a:p>
            <a:r>
              <a:rPr lang="ko-KR" altLang="en-US" dirty="0" smtClean="0"/>
              <a:t>마스터 제목 스타일 편집</a:t>
            </a:r>
            <a:endParaRPr lang="en-US" dirty="0"/>
          </a:p>
        </p:txBody>
      </p:sp>
      <p:sp>
        <p:nvSpPr>
          <p:cNvPr id="3" name="Text Placeholder 2"/>
          <p:cNvSpPr>
            <a:spLocks noGrp="1"/>
          </p:cNvSpPr>
          <p:nvPr>
            <p:ph type="body" idx="1"/>
          </p:nvPr>
        </p:nvSpPr>
        <p:spPr>
          <a:xfrm>
            <a:off x="1918607" y="2133599"/>
            <a:ext cx="9586005" cy="3997779"/>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1600">
                <a:solidFill>
                  <a:srgbClr val="FEFFFF"/>
                </a:solidFill>
                <a:latin typeface="LG스마트체2.0 Regular" panose="020B0600000101010101" pitchFamily="50" charset="-127"/>
                <a:ea typeface="LG스마트체2.0 Regular" panose="020B0600000101010101" pitchFamily="50" charset="-127"/>
              </a:defRPr>
            </a:lvl1pPr>
          </a:lstStyle>
          <a:p>
            <a:fld id="{D57F1E4F-1CFF-5643-939E-217C01CDF565}" type="slidenum">
              <a:rPr lang="en-US" smtClean="0"/>
              <a:pPr/>
              <a:t>‹#›</a:t>
            </a:fld>
            <a:endParaRPr lang="en-US" dirty="0"/>
          </a:p>
        </p:txBody>
      </p:sp>
      <p:pic>
        <p:nvPicPr>
          <p:cNvPr id="37" name="Picture 11" descr="D:\조직문화\로고\LGE_CI_LOGO\누끼 컷\LGE_Logo_3D_Tagline(W).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11144" y="140494"/>
            <a:ext cx="997120" cy="483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hdr="0" ftr="0" dt="0"/>
  <p:txStyles>
    <p:titleStyle>
      <a:lvl1pPr algn="l" defTabSz="457200" rtl="0" eaLnBrk="1" latinLnBrk="1" hangingPunct="1">
        <a:spcBef>
          <a:spcPct val="0"/>
        </a:spcBef>
        <a:buNone/>
        <a:defRPr sz="3600" b="1" kern="1200">
          <a:solidFill>
            <a:schemeClr val="accent2">
              <a:lumMod val="75000"/>
            </a:schemeClr>
          </a:solidFill>
          <a:latin typeface="+mn-lt"/>
          <a:ea typeface="LG스마트체2.0 SemiBold" panose="020B0600000101010101" pitchFamily="50" charset="-127"/>
          <a:cs typeface="+mj-cs"/>
        </a:defRPr>
      </a:lvl1pPr>
      <a:lvl2pPr eaLnBrk="1" latinLnBrk="1" hangingPunct="1">
        <a:defRPr>
          <a:solidFill>
            <a:schemeClr val="tx2"/>
          </a:solidFill>
        </a:defRPr>
      </a:lvl2pPr>
      <a:lvl3pPr eaLnBrk="1" latinLnBrk="1" hangingPunct="1">
        <a:defRPr>
          <a:solidFill>
            <a:schemeClr val="tx2"/>
          </a:solidFill>
        </a:defRPr>
      </a:lvl3pPr>
      <a:lvl4pPr eaLnBrk="1" latinLnBrk="1" hangingPunct="1">
        <a:defRPr>
          <a:solidFill>
            <a:schemeClr val="tx2"/>
          </a:solidFill>
        </a:defRPr>
      </a:lvl4pPr>
      <a:lvl5pPr eaLnBrk="1" latinLnBrk="1" hangingPunct="1">
        <a:defRPr>
          <a:solidFill>
            <a:schemeClr val="tx2"/>
          </a:solidFill>
        </a:defRPr>
      </a:lvl5pPr>
      <a:lvl6pPr eaLnBrk="1" latinLnBrk="1" hangingPunct="1">
        <a:defRPr>
          <a:solidFill>
            <a:schemeClr val="tx2"/>
          </a:solidFill>
        </a:defRPr>
      </a:lvl6pPr>
      <a:lvl7pPr eaLnBrk="1" latinLnBrk="1" hangingPunct="1">
        <a:defRPr>
          <a:solidFill>
            <a:schemeClr val="tx2"/>
          </a:solidFill>
        </a:defRPr>
      </a:lvl7pPr>
      <a:lvl8pPr eaLnBrk="1" latinLnBrk="1" hangingPunct="1">
        <a:defRPr>
          <a:solidFill>
            <a:schemeClr val="tx2"/>
          </a:solidFill>
        </a:defRPr>
      </a:lvl8pPr>
      <a:lvl9pPr eaLnBrk="1" latinLnBrk="1" hangingPunct="1">
        <a:defRPr>
          <a:solidFill>
            <a:schemeClr val="tx2"/>
          </a:solidFill>
        </a:defRPr>
      </a:lvl9pPr>
    </p:titleStyle>
    <p:bodyStyle>
      <a:lvl1pPr marL="342900" indent="-342900" algn="l" defTabSz="457200" rtl="0" eaLnBrk="1" latinLnBrk="1" hangingPunct="1">
        <a:spcBef>
          <a:spcPts val="1000"/>
        </a:spcBef>
        <a:spcAft>
          <a:spcPts val="0"/>
        </a:spcAft>
        <a:buClr>
          <a:schemeClr val="accent1"/>
        </a:buClr>
        <a:buFont typeface="Wingdings 3" charset="2"/>
        <a:buChar char=""/>
        <a:defRPr sz="2400" kern="1200">
          <a:solidFill>
            <a:schemeClr val="tx1">
              <a:lumMod val="75000"/>
              <a:lumOff val="25000"/>
            </a:schemeClr>
          </a:solidFill>
          <a:latin typeface="LG스마트체2.0 Regular" panose="020B0600000101010101" pitchFamily="50" charset="-127"/>
          <a:ea typeface="LG스마트체2.0 Regular" panose="020B0600000101010101" pitchFamily="50" charset="-127"/>
          <a:cs typeface="+mn-cs"/>
        </a:defRPr>
      </a:lvl1pPr>
      <a:lvl2pPr marL="742950" indent="-285750" algn="l" defTabSz="457200" rtl="0" eaLnBrk="1" latinLnBrk="1"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LG스마트체2.0 Regular" panose="020B0600000101010101" pitchFamily="50" charset="-127"/>
          <a:ea typeface="LG스마트체2.0 Regular" panose="020B0600000101010101" pitchFamily="50" charset="-127"/>
          <a:cs typeface="+mn-cs"/>
        </a:defRPr>
      </a:lvl2pPr>
      <a:lvl3pPr marL="1143000" indent="-228600" algn="l" defTabSz="457200" rtl="0" eaLnBrk="1" latinLnBrk="1"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LG스마트체2.0 Regular" panose="020B0600000101010101" pitchFamily="50" charset="-127"/>
          <a:ea typeface="LG스마트체2.0 Regular" panose="020B0600000101010101" pitchFamily="50" charset="-127"/>
          <a:cs typeface="+mn-cs"/>
        </a:defRPr>
      </a:lvl3pPr>
      <a:lvl4pPr marL="1600200" indent="-228600" algn="l" defTabSz="457200" rtl="0" eaLnBrk="1" latinLnBrk="1"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LG스마트체2.0 Regular" panose="020B0600000101010101" pitchFamily="50" charset="-127"/>
          <a:ea typeface="LG스마트체2.0 Regular" panose="020B0600000101010101" pitchFamily="50" charset="-127"/>
          <a:cs typeface="+mn-cs"/>
        </a:defRPr>
      </a:lvl4pPr>
      <a:lvl5pPr marL="2057400" indent="-228600" algn="l" defTabSz="457200" rtl="0" eaLnBrk="1" latinLnBrk="1"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LG스마트체2.0 Regular" panose="020B0600000101010101" pitchFamily="50" charset="-127"/>
          <a:ea typeface="LG스마트체2.0 Regular" panose="020B0600000101010101" pitchFamily="50" charset="-127"/>
          <a:cs typeface="+mn-cs"/>
        </a:defRPr>
      </a:lvl5pPr>
      <a:lvl6pPr marL="2514600" indent="-228600" algn="l" defTabSz="457200" rtl="0" eaLnBrk="1" latinLnBrk="1"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1"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1"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1"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normAutofit fontScale="90000"/>
          </a:bodyPr>
          <a:lstStyle/>
          <a:p>
            <a:r>
              <a:rPr lang="en-US" altLang="ko-KR" dirty="0" smtClean="0">
                <a:ea typeface="Tahoma" panose="020B0604030504040204" pitchFamily="34" charset="0"/>
              </a:rPr>
              <a:t>WI scope for </a:t>
            </a:r>
            <a:br>
              <a:rPr lang="en-US" altLang="ko-KR" dirty="0" smtClean="0">
                <a:ea typeface="Tahoma" panose="020B0604030504040204" pitchFamily="34" charset="0"/>
              </a:rPr>
            </a:br>
            <a:r>
              <a:rPr lang="en-US" altLang="ko-KR" dirty="0" smtClean="0">
                <a:ea typeface="Tahoma" panose="020B0604030504040204" pitchFamily="34" charset="0"/>
              </a:rPr>
              <a:t>Network Energy Saving</a:t>
            </a:r>
            <a:br>
              <a:rPr lang="en-US" altLang="ko-KR" dirty="0" smtClean="0">
                <a:ea typeface="Tahoma" panose="020B0604030504040204" pitchFamily="34" charset="0"/>
              </a:rPr>
            </a:br>
            <a:r>
              <a:rPr lang="en-US" altLang="ko-KR" dirty="0" smtClean="0">
                <a:ea typeface="Tahoma" panose="020B0604030504040204" pitchFamily="34" charset="0"/>
              </a:rPr>
              <a:t>from RAN2 perspective</a:t>
            </a:r>
            <a:endParaRPr lang="ko-KR" altLang="en-US" dirty="0"/>
          </a:p>
        </p:txBody>
      </p:sp>
      <p:sp>
        <p:nvSpPr>
          <p:cNvPr id="3" name="부제목 2"/>
          <p:cNvSpPr>
            <a:spLocks noGrp="1"/>
          </p:cNvSpPr>
          <p:nvPr>
            <p:ph type="subTitle" idx="1"/>
          </p:nvPr>
        </p:nvSpPr>
        <p:spPr>
          <a:xfrm>
            <a:off x="2589213" y="5029200"/>
            <a:ext cx="8915399" cy="874462"/>
          </a:xfrm>
        </p:spPr>
        <p:txBody>
          <a:bodyPr/>
          <a:lstStyle/>
          <a:p>
            <a:r>
              <a:rPr lang="en-US" altLang="ko-KR" dirty="0" smtClean="0"/>
              <a:t>LG Electronics</a:t>
            </a:r>
            <a:endParaRPr lang="ko-KR" altLang="en-US" dirty="0"/>
          </a:p>
        </p:txBody>
      </p:sp>
    </p:spTree>
    <p:extLst>
      <p:ext uri="{BB962C8B-B14F-4D97-AF65-F5344CB8AC3E}">
        <p14:creationId xmlns:p14="http://schemas.microsoft.com/office/powerpoint/2010/main" val="1244239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Summary of Proposed RAN2 </a:t>
            </a:r>
            <a:r>
              <a:rPr lang="en-US" altLang="ko-KR" dirty="0" smtClean="0"/>
              <a:t>Scope for NES</a:t>
            </a:r>
            <a:endParaRPr lang="ko-KR" altLang="en-US" dirty="0"/>
          </a:p>
        </p:txBody>
      </p:sp>
      <p:sp>
        <p:nvSpPr>
          <p:cNvPr id="3" name="내용 개체 틀 2"/>
          <p:cNvSpPr>
            <a:spLocks noGrp="1"/>
          </p:cNvSpPr>
          <p:nvPr>
            <p:ph idx="1"/>
          </p:nvPr>
        </p:nvSpPr>
        <p:spPr>
          <a:xfrm>
            <a:off x="1975757" y="1763486"/>
            <a:ext cx="9528855" cy="4669064"/>
          </a:xfrm>
        </p:spPr>
        <p:txBody>
          <a:bodyPr>
            <a:normAutofit/>
          </a:bodyPr>
          <a:lstStyle/>
          <a:p>
            <a:r>
              <a:rPr lang="en-US" altLang="ko-KR" dirty="0" smtClean="0">
                <a:solidFill>
                  <a:srgbClr val="FF0000"/>
                </a:solidFill>
              </a:rPr>
              <a:t>Rel-18 NES WI should include following topics</a:t>
            </a:r>
          </a:p>
          <a:p>
            <a:pPr lvl="1"/>
            <a:r>
              <a:rPr lang="en-US" altLang="ko-KR" dirty="0">
                <a:solidFill>
                  <a:srgbClr val="FF0000"/>
                </a:solidFill>
              </a:rPr>
              <a:t>Cell DTX/DRX mechanism </a:t>
            </a:r>
            <a:endParaRPr lang="en-US" altLang="ko-KR" dirty="0" smtClean="0">
              <a:solidFill>
                <a:srgbClr val="FF0000"/>
              </a:solidFill>
            </a:endParaRPr>
          </a:p>
          <a:p>
            <a:pPr lvl="2"/>
            <a:r>
              <a:rPr lang="en-US" altLang="ko-KR" dirty="0">
                <a:solidFill>
                  <a:srgbClr val="FF0000"/>
                </a:solidFill>
              </a:rPr>
              <a:t>Signaling design, configuration and operation, and activation and deactivation </a:t>
            </a:r>
          </a:p>
          <a:p>
            <a:pPr lvl="1"/>
            <a:r>
              <a:rPr lang="en-US" altLang="ko-KR" dirty="0">
                <a:solidFill>
                  <a:srgbClr val="FF0000"/>
                </a:solidFill>
              </a:rPr>
              <a:t>Legacy UE barring mechanism to NES cell </a:t>
            </a:r>
            <a:endParaRPr lang="en-US" altLang="ko-KR" dirty="0" smtClean="0">
              <a:solidFill>
                <a:srgbClr val="FF0000"/>
              </a:solidFill>
            </a:endParaRPr>
          </a:p>
          <a:p>
            <a:endParaRPr lang="en-US" altLang="ko-KR" dirty="0" smtClean="0">
              <a:sym typeface="Wingdings" panose="05000000000000000000" pitchFamily="2" charset="2"/>
            </a:endParaRPr>
          </a:p>
          <a:p>
            <a:r>
              <a:rPr lang="en-US" altLang="ko-KR" dirty="0" smtClean="0">
                <a:sym typeface="Wingdings" panose="05000000000000000000" pitchFamily="2" charset="2"/>
              </a:rPr>
              <a:t>Do not consider following topics in Rel-18 NES WI</a:t>
            </a:r>
            <a:endParaRPr lang="en-US" altLang="ko-KR" dirty="0">
              <a:sym typeface="Wingdings" panose="05000000000000000000" pitchFamily="2" charset="2"/>
            </a:endParaRPr>
          </a:p>
          <a:p>
            <a:pPr lvl="1"/>
            <a:r>
              <a:rPr lang="en-US" altLang="ko-KR" dirty="0" smtClean="0"/>
              <a:t>SSB/SIB-less/paging (non-anchor cell)</a:t>
            </a:r>
          </a:p>
          <a:p>
            <a:pPr lvl="1"/>
            <a:r>
              <a:rPr lang="en-US" altLang="ko-KR" dirty="0"/>
              <a:t>Connected mode </a:t>
            </a:r>
            <a:r>
              <a:rPr lang="en-US" altLang="ko-KR" dirty="0" smtClean="0"/>
              <a:t>mobility (CHO, group handover)</a:t>
            </a:r>
          </a:p>
          <a:p>
            <a:pPr lvl="1"/>
            <a:r>
              <a:rPr lang="en-US" altLang="ko-KR" dirty="0" smtClean="0"/>
              <a:t>Other aspects (WUS</a:t>
            </a:r>
            <a:r>
              <a:rPr lang="en-US" altLang="ko-KR" dirty="0"/>
              <a:t>, resource adaptation, BWP adaptation, NES state determination and </a:t>
            </a:r>
            <a:r>
              <a:rPr lang="en-US" altLang="ko-KR" dirty="0" smtClean="0"/>
              <a:t>signaling)</a:t>
            </a:r>
            <a:endParaRPr lang="en-US" altLang="ko-KR" dirty="0"/>
          </a:p>
          <a:p>
            <a:pPr lvl="1"/>
            <a:endParaRPr lang="ko-KR" altLang="en-US" dirty="0"/>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2344941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SI scope in RP-213554</a:t>
            </a:r>
            <a:endParaRPr lang="ko-KR" altLang="en-US" dirty="0"/>
          </a:p>
        </p:txBody>
      </p:sp>
      <p:sp>
        <p:nvSpPr>
          <p:cNvPr id="3" name="내용 개체 틀 2"/>
          <p:cNvSpPr>
            <a:spLocks noGrp="1"/>
          </p:cNvSpPr>
          <p:nvPr>
            <p:ph idx="1"/>
          </p:nvPr>
        </p:nvSpPr>
        <p:spPr>
          <a:xfrm>
            <a:off x="1975757" y="1763486"/>
            <a:ext cx="9528855" cy="4986564"/>
          </a:xfrm>
        </p:spPr>
        <p:txBody>
          <a:bodyPr>
            <a:normAutofit fontScale="62500" lnSpcReduction="20000"/>
          </a:bodyPr>
          <a:lstStyle/>
          <a:p>
            <a:pPr lvl="0" hangingPunct="0"/>
            <a:r>
              <a:rPr lang="en-GB" altLang="ko-KR" dirty="0" smtClean="0"/>
              <a:t>1. Definition </a:t>
            </a:r>
            <a:r>
              <a:rPr lang="en-GB" altLang="ko-KR" dirty="0"/>
              <a:t>of a base station energy consumption model [RAN1]</a:t>
            </a:r>
            <a:endParaRPr lang="ko-KR" altLang="ko-KR" dirty="0"/>
          </a:p>
          <a:p>
            <a:pPr lvl="1" hangingPunct="0"/>
            <a:r>
              <a:rPr lang="en-US" altLang="ko-KR" dirty="0"/>
              <a:t>Adapt the framework of the power consumption modelling and evaluation methodology of TR38.840 to the base station side, including relative energy consumption for DL and UL (considering factors like PA efficiency, number of </a:t>
            </a:r>
            <a:r>
              <a:rPr lang="en-US" altLang="ko-KR" dirty="0" err="1"/>
              <a:t>TxRU</a:t>
            </a:r>
            <a:r>
              <a:rPr lang="en-US" altLang="ko-KR" dirty="0"/>
              <a:t>, base station load, </a:t>
            </a:r>
            <a:r>
              <a:rPr lang="en-US" altLang="ko-KR" dirty="0" err="1"/>
              <a:t>etc</a:t>
            </a:r>
            <a:r>
              <a:rPr lang="en-US" altLang="ko-KR" dirty="0"/>
              <a:t>), sleep states and the associated transition times, and one or more reference parameters/configurations.</a:t>
            </a:r>
            <a:endParaRPr lang="ko-KR" altLang="ko-KR" dirty="0"/>
          </a:p>
          <a:p>
            <a:pPr hangingPunct="0"/>
            <a:r>
              <a:rPr lang="en-US" altLang="ko-KR" dirty="0" smtClean="0"/>
              <a:t>2. </a:t>
            </a:r>
            <a:r>
              <a:rPr lang="en-GB" altLang="ko-KR" dirty="0" smtClean="0"/>
              <a:t>Definition </a:t>
            </a:r>
            <a:r>
              <a:rPr lang="en-GB" altLang="ko-KR" dirty="0"/>
              <a:t>of an evaluation methodology and KPIs [RAN1]</a:t>
            </a:r>
            <a:endParaRPr lang="ko-KR" altLang="ko-KR" dirty="0"/>
          </a:p>
          <a:p>
            <a:pPr lvl="1" hangingPunct="0"/>
            <a:r>
              <a:rPr lang="en-US" altLang="ko-KR" dirty="0"/>
              <a:t>The evaluation methodology should target for evaluating system-level network energy consumption and energy savings gains, as well as assessing/balancing impact to network and user performance (e.g. spectral efficiency, capacity, UPT, latency, handover performance, call drop rate, initial access performance, </a:t>
            </a:r>
            <a:r>
              <a:rPr lang="en-GB" altLang="ko-KR" dirty="0"/>
              <a:t>SLA assurance related KPIs</a:t>
            </a:r>
            <a:r>
              <a:rPr lang="en-US" altLang="ko-KR" dirty="0"/>
              <a:t>), energy efficiency, and UE power consumption, complexity. The evaluation methodology should not focus on a single KPI, and should reuse existing KPIs whenever applicable; where existing KPIs are found to be insufficient new KPIs may be developed as needed.</a:t>
            </a:r>
            <a:endParaRPr lang="ko-KR" altLang="ko-KR" dirty="0"/>
          </a:p>
          <a:p>
            <a:pPr lvl="1" hangingPunct="0"/>
            <a:r>
              <a:rPr lang="en-US" altLang="ko-KR" dirty="0"/>
              <a:t>Note: WGs will decide KPIs to evaluate and how.</a:t>
            </a:r>
            <a:endParaRPr lang="ko-KR" altLang="ko-KR" dirty="0"/>
          </a:p>
          <a:p>
            <a:pPr hangingPunct="0"/>
            <a:r>
              <a:rPr lang="en-US" altLang="ko-KR" dirty="0" smtClean="0"/>
              <a:t>3. </a:t>
            </a:r>
            <a:r>
              <a:rPr lang="en-GB" altLang="ko-KR" dirty="0" smtClean="0"/>
              <a:t>Study </a:t>
            </a:r>
            <a:r>
              <a:rPr lang="en-GB" altLang="ko-KR" dirty="0"/>
              <a:t>and identify techniques on the </a:t>
            </a:r>
            <a:r>
              <a:rPr lang="en-GB" altLang="ko-KR" dirty="0" err="1"/>
              <a:t>gNB</a:t>
            </a:r>
            <a:r>
              <a:rPr lang="en-GB" altLang="ko-KR" dirty="0"/>
              <a:t> and UE side to improve network energy savings in terms of both BS transmission and reception, which may include:</a:t>
            </a:r>
            <a:endParaRPr lang="ko-KR" altLang="ko-KR" dirty="0"/>
          </a:p>
          <a:p>
            <a:pPr lvl="1" hangingPunct="0"/>
            <a:r>
              <a:rPr lang="en-US" altLang="ko-KR" dirty="0">
                <a:solidFill>
                  <a:srgbClr val="FF0000"/>
                </a:solidFill>
              </a:rPr>
              <a:t>How to achieve more efficient operation dynamically and/or semi-statically and finer granularity adaptation of transmissions and/or receptions in one or more of network energy saving techniques in time, frequency, spatial, and power domains, with potential support/feedback from UE, </a:t>
            </a:r>
            <a:r>
              <a:rPr lang="en-GB" altLang="ko-KR" dirty="0">
                <a:solidFill>
                  <a:srgbClr val="FF0000"/>
                </a:solidFill>
              </a:rPr>
              <a:t>and potential UE assistance information </a:t>
            </a:r>
            <a:r>
              <a:rPr lang="en-US" altLang="ko-KR" dirty="0">
                <a:solidFill>
                  <a:srgbClr val="FF0000"/>
                </a:solidFill>
              </a:rPr>
              <a:t>[RAN1, RAN2]</a:t>
            </a:r>
            <a:endParaRPr lang="ko-KR" altLang="ko-KR" dirty="0">
              <a:solidFill>
                <a:srgbClr val="FF0000"/>
              </a:solidFill>
            </a:endParaRPr>
          </a:p>
          <a:p>
            <a:pPr lvl="1" hangingPunct="0"/>
            <a:r>
              <a:rPr lang="en-US" altLang="ko-KR" dirty="0"/>
              <a:t>Information exchange/coordination over network interfaces [RAN3]</a:t>
            </a:r>
            <a:endParaRPr lang="ko-KR" altLang="ko-KR" dirty="0"/>
          </a:p>
          <a:p>
            <a:pPr lvl="1" hangingPunct="0"/>
            <a:r>
              <a:rPr lang="en-GB" altLang="ko-KR" dirty="0"/>
              <a:t>Note: Other techniques are not precluded</a:t>
            </a:r>
            <a:endParaRPr lang="ko-KR" altLang="ko-KR" dirty="0"/>
          </a:p>
          <a:p>
            <a:endParaRPr lang="ko-KR" altLang="en-US" dirty="0"/>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4022552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TUs allocated for NES SI/WI</a:t>
            </a:r>
            <a:endParaRPr lang="ko-KR" altLang="en-US" dirty="0"/>
          </a:p>
        </p:txBody>
      </p:sp>
      <p:sp>
        <p:nvSpPr>
          <p:cNvPr id="3" name="내용 개체 틀 2"/>
          <p:cNvSpPr>
            <a:spLocks noGrp="1"/>
          </p:cNvSpPr>
          <p:nvPr>
            <p:ph idx="1"/>
          </p:nvPr>
        </p:nvSpPr>
        <p:spPr/>
        <p:txBody>
          <a:bodyPr/>
          <a:lstStyle/>
          <a:p>
            <a:r>
              <a:rPr lang="en-US" altLang="ko-KR" dirty="0" smtClean="0"/>
              <a:t>According to the latest TU budget (RP-221925)</a:t>
            </a:r>
          </a:p>
          <a:p>
            <a:endParaRPr lang="en-US" altLang="ko-KR" dirty="0"/>
          </a:p>
          <a:p>
            <a:endParaRPr lang="en-US" altLang="ko-KR" dirty="0" smtClean="0"/>
          </a:p>
          <a:p>
            <a:endParaRPr lang="en-US" altLang="ko-KR" dirty="0"/>
          </a:p>
          <a:p>
            <a:pPr lvl="1"/>
            <a:r>
              <a:rPr lang="en-US" altLang="ko-KR" dirty="0" smtClean="0"/>
              <a:t>The SI is converted to WI from R2#121</a:t>
            </a:r>
          </a:p>
          <a:p>
            <a:pPr lvl="1"/>
            <a:r>
              <a:rPr lang="en-US" altLang="ko-KR" dirty="0" smtClean="0"/>
              <a:t>For WIs, total 6 TUs are allocated, 1 TU/meeting for 6 meetings.</a:t>
            </a:r>
          </a:p>
          <a:p>
            <a:pPr lvl="1">
              <a:buClr>
                <a:srgbClr val="FF0000"/>
              </a:buClr>
              <a:buFontTx/>
              <a:buChar char="►"/>
            </a:pPr>
            <a:r>
              <a:rPr lang="en-US" altLang="ko-KR" dirty="0" smtClean="0">
                <a:solidFill>
                  <a:srgbClr val="FF0000"/>
                </a:solidFill>
              </a:rPr>
              <a:t>The WI should focus on essential topics to be fit to the allocated TUs. </a:t>
            </a:r>
            <a:endParaRPr lang="ko-KR" altLang="en-US" dirty="0">
              <a:solidFill>
                <a:srgbClr val="FF0000"/>
              </a:solidFill>
            </a:endParaRPr>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6" name="그림 5"/>
          <p:cNvPicPr>
            <a:picLocks noChangeAspect="1"/>
          </p:cNvPicPr>
          <p:nvPr/>
        </p:nvPicPr>
        <p:blipFill>
          <a:blip r:embed="rId3"/>
          <a:stretch>
            <a:fillRect/>
          </a:stretch>
        </p:blipFill>
        <p:spPr>
          <a:xfrm>
            <a:off x="2296949" y="2350868"/>
            <a:ext cx="7598101" cy="1215734"/>
          </a:xfrm>
          <a:prstGeom prst="rect">
            <a:avLst/>
          </a:prstGeom>
        </p:spPr>
      </p:pic>
    </p:spTree>
    <p:extLst>
      <p:ext uri="{BB962C8B-B14F-4D97-AF65-F5344CB8AC3E}">
        <p14:creationId xmlns:p14="http://schemas.microsoft.com/office/powerpoint/2010/main" val="1677296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Topics discussed in SI phase</a:t>
            </a:r>
            <a:endParaRPr lang="ko-KR" altLang="en-US" dirty="0"/>
          </a:p>
        </p:txBody>
      </p:sp>
      <p:sp>
        <p:nvSpPr>
          <p:cNvPr id="3" name="내용 개체 틀 2"/>
          <p:cNvSpPr>
            <a:spLocks noGrp="1"/>
          </p:cNvSpPr>
          <p:nvPr>
            <p:ph idx="1"/>
          </p:nvPr>
        </p:nvSpPr>
        <p:spPr>
          <a:xfrm>
            <a:off x="1975757" y="1763486"/>
            <a:ext cx="9528855" cy="4688114"/>
          </a:xfrm>
        </p:spPr>
        <p:txBody>
          <a:bodyPr>
            <a:normAutofit fontScale="92500" lnSpcReduction="10000"/>
          </a:bodyPr>
          <a:lstStyle/>
          <a:p>
            <a:r>
              <a:rPr lang="en-US" altLang="ko-KR" dirty="0" smtClean="0"/>
              <a:t>DTX/DRX mechanism</a:t>
            </a:r>
          </a:p>
          <a:p>
            <a:r>
              <a:rPr lang="en-US" altLang="ko-KR" dirty="0" smtClean="0"/>
              <a:t>SSB/SIB-less/paging</a:t>
            </a:r>
          </a:p>
          <a:p>
            <a:r>
              <a:rPr lang="en-US" altLang="ko-KR" dirty="0" smtClean="0"/>
              <a:t>Cell selection/re-selection</a:t>
            </a:r>
          </a:p>
          <a:p>
            <a:r>
              <a:rPr lang="en-US" altLang="ko-KR" dirty="0" smtClean="0"/>
              <a:t>Connected mode mobility</a:t>
            </a:r>
          </a:p>
          <a:p>
            <a:pPr lvl="1"/>
            <a:r>
              <a:rPr lang="en-US" altLang="ko-KR" dirty="0" smtClean="0"/>
              <a:t>CHO and group mobility</a:t>
            </a:r>
          </a:p>
          <a:p>
            <a:r>
              <a:rPr lang="en-US" altLang="ko-KR" dirty="0" smtClean="0"/>
              <a:t>Others</a:t>
            </a:r>
          </a:p>
          <a:p>
            <a:pPr lvl="1"/>
            <a:r>
              <a:rPr lang="en-US" altLang="ko-KR" dirty="0" smtClean="0"/>
              <a:t>Wake-up signal, resource adaptation, BWP adaptation, NES state determination and signaling</a:t>
            </a:r>
          </a:p>
          <a:p>
            <a:pPr lvl="1"/>
            <a:endParaRPr lang="en-US" altLang="ko-KR" dirty="0" smtClean="0"/>
          </a:p>
          <a:p>
            <a:pPr>
              <a:buClr>
                <a:srgbClr val="FF0000"/>
              </a:buClr>
              <a:buFontTx/>
              <a:buChar char="►"/>
            </a:pPr>
            <a:r>
              <a:rPr lang="en-US" altLang="ko-KR" dirty="0" smtClean="0">
                <a:solidFill>
                  <a:srgbClr val="FF0000"/>
                </a:solidFill>
              </a:rPr>
              <a:t>Not all the above topics can be discussed in WI phase.</a:t>
            </a:r>
          </a:p>
          <a:p>
            <a:pPr>
              <a:buClr>
                <a:srgbClr val="FF0000"/>
              </a:buClr>
              <a:buFontTx/>
              <a:buChar char="►"/>
            </a:pPr>
            <a:r>
              <a:rPr lang="en-US" altLang="ko-KR" dirty="0" smtClean="0">
                <a:solidFill>
                  <a:srgbClr val="FF0000"/>
                </a:solidFill>
              </a:rPr>
              <a:t>It is important to pick essential topics from the above.</a:t>
            </a:r>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1069390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Considerations on RAN2 topics</a:t>
            </a:r>
            <a:br>
              <a:rPr lang="en-US" altLang="ko-KR" dirty="0" smtClean="0"/>
            </a:br>
            <a:r>
              <a:rPr lang="en-US" altLang="ko-KR" dirty="0"/>
              <a:t>	</a:t>
            </a:r>
            <a:r>
              <a:rPr lang="en-US" altLang="ko-KR" dirty="0" smtClean="0"/>
              <a:t>- DTX/DRX mechanism</a:t>
            </a:r>
            <a:endParaRPr lang="ko-KR" altLang="en-US" dirty="0"/>
          </a:p>
        </p:txBody>
      </p:sp>
      <p:sp>
        <p:nvSpPr>
          <p:cNvPr id="3" name="내용 개체 틀 2"/>
          <p:cNvSpPr>
            <a:spLocks noGrp="1"/>
          </p:cNvSpPr>
          <p:nvPr>
            <p:ph idx="1"/>
          </p:nvPr>
        </p:nvSpPr>
        <p:spPr>
          <a:xfrm>
            <a:off x="1975757" y="1763486"/>
            <a:ext cx="9528855" cy="5043714"/>
          </a:xfrm>
        </p:spPr>
        <p:txBody>
          <a:bodyPr>
            <a:normAutofit fontScale="92500" lnSpcReduction="20000"/>
          </a:bodyPr>
          <a:lstStyle/>
          <a:p>
            <a:r>
              <a:rPr lang="en-US" altLang="ko-KR" dirty="0" smtClean="0"/>
              <a:t>RAN2#120 agreements</a:t>
            </a:r>
          </a:p>
          <a:p>
            <a:endParaRPr lang="en-US" altLang="ko-KR" dirty="0"/>
          </a:p>
          <a:p>
            <a:endParaRPr lang="en-US" altLang="ko-KR" dirty="0" smtClean="0"/>
          </a:p>
          <a:p>
            <a:endParaRPr lang="en-US" altLang="ko-KR" dirty="0"/>
          </a:p>
          <a:p>
            <a:endParaRPr lang="en-US" altLang="ko-KR" dirty="0" smtClean="0"/>
          </a:p>
          <a:p>
            <a:endParaRPr lang="en-US" altLang="ko-KR" dirty="0" smtClean="0"/>
          </a:p>
          <a:p>
            <a:endParaRPr lang="en-US" altLang="ko-KR" dirty="0" smtClean="0"/>
          </a:p>
          <a:p>
            <a:endParaRPr lang="en-US" altLang="ko-KR" dirty="0"/>
          </a:p>
          <a:p>
            <a:r>
              <a:rPr lang="en-US" altLang="ko-KR" dirty="0" smtClean="0"/>
              <a:t>Observation</a:t>
            </a:r>
          </a:p>
          <a:p>
            <a:pPr lvl="1"/>
            <a:r>
              <a:rPr lang="en-US" altLang="ko-KR" dirty="0"/>
              <a:t>Signaling design, </a:t>
            </a:r>
            <a:r>
              <a:rPr lang="en-US" altLang="ko-KR" dirty="0" smtClean="0"/>
              <a:t>DTX/DRX operation</a:t>
            </a:r>
            <a:r>
              <a:rPr lang="en-US" altLang="ko-KR" dirty="0"/>
              <a:t>, </a:t>
            </a:r>
            <a:r>
              <a:rPr lang="en-US" altLang="ko-KR" dirty="0" smtClean="0"/>
              <a:t>activation </a:t>
            </a:r>
            <a:r>
              <a:rPr lang="en-US" altLang="ko-KR" dirty="0" smtClean="0"/>
              <a:t>and </a:t>
            </a:r>
            <a:r>
              <a:rPr lang="en-US" altLang="ko-KR" dirty="0" smtClean="0"/>
              <a:t>deactivation, </a:t>
            </a:r>
            <a:r>
              <a:rPr lang="en-US" altLang="ko-KR" dirty="0"/>
              <a:t>and DTX/DRX </a:t>
            </a:r>
            <a:r>
              <a:rPr lang="en-US" altLang="ko-KR" dirty="0" smtClean="0"/>
              <a:t>alignment </a:t>
            </a:r>
            <a:r>
              <a:rPr lang="en-US" altLang="ko-KR" dirty="0"/>
              <a:t>are </a:t>
            </a:r>
            <a:r>
              <a:rPr lang="en-US" altLang="ko-KR" dirty="0" smtClean="0"/>
              <a:t>essential feature of NES. Estimated TU is 4 TUs.</a:t>
            </a:r>
          </a:p>
          <a:p>
            <a:r>
              <a:rPr lang="en-US" altLang="ko-KR" dirty="0" smtClean="0">
                <a:solidFill>
                  <a:srgbClr val="FF0000"/>
                </a:solidFill>
              </a:rPr>
              <a:t>Proposal</a:t>
            </a:r>
          </a:p>
          <a:p>
            <a:pPr lvl="1"/>
            <a:r>
              <a:rPr lang="en-US" altLang="ko-KR" dirty="0" smtClean="0">
                <a:solidFill>
                  <a:srgbClr val="FF0000"/>
                </a:solidFill>
              </a:rPr>
              <a:t>Cell DTX/DRX mechanism should be developed in WI phase.</a:t>
            </a:r>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그림 5"/>
          <p:cNvPicPr>
            <a:picLocks noChangeAspect="1"/>
          </p:cNvPicPr>
          <p:nvPr/>
        </p:nvPicPr>
        <p:blipFill>
          <a:blip r:embed="rId2"/>
          <a:stretch>
            <a:fillRect/>
          </a:stretch>
        </p:blipFill>
        <p:spPr>
          <a:xfrm>
            <a:off x="2319337" y="2213370"/>
            <a:ext cx="8009781" cy="2511030"/>
          </a:xfrm>
          <a:prstGeom prst="rect">
            <a:avLst/>
          </a:prstGeom>
        </p:spPr>
      </p:pic>
    </p:spTree>
    <p:extLst>
      <p:ext uri="{BB962C8B-B14F-4D97-AF65-F5344CB8AC3E}">
        <p14:creationId xmlns:p14="http://schemas.microsoft.com/office/powerpoint/2010/main" val="2999568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Considerations on RAN2 topics</a:t>
            </a:r>
            <a:br>
              <a:rPr lang="en-US" altLang="ko-KR" dirty="0"/>
            </a:br>
            <a:r>
              <a:rPr lang="en-US" altLang="ko-KR" dirty="0"/>
              <a:t>	- </a:t>
            </a:r>
            <a:r>
              <a:rPr lang="en-US" altLang="ko-KR" dirty="0" smtClean="0"/>
              <a:t>SSB/SIB-less/paging</a:t>
            </a:r>
            <a:endParaRPr lang="ko-KR" altLang="en-US" dirty="0"/>
          </a:p>
        </p:txBody>
      </p:sp>
      <p:sp>
        <p:nvSpPr>
          <p:cNvPr id="3" name="내용 개체 틀 2"/>
          <p:cNvSpPr>
            <a:spLocks noGrp="1"/>
          </p:cNvSpPr>
          <p:nvPr>
            <p:ph idx="1"/>
          </p:nvPr>
        </p:nvSpPr>
        <p:spPr>
          <a:xfrm>
            <a:off x="1975757" y="1763486"/>
            <a:ext cx="9528855" cy="5024664"/>
          </a:xfrm>
        </p:spPr>
        <p:txBody>
          <a:bodyPr>
            <a:normAutofit fontScale="92500" lnSpcReduction="20000"/>
          </a:bodyPr>
          <a:lstStyle/>
          <a:p>
            <a:r>
              <a:rPr lang="en-US" altLang="ko-KR" dirty="0" smtClean="0"/>
              <a:t>RAN2#120 agreements</a:t>
            </a:r>
          </a:p>
          <a:p>
            <a:endParaRPr lang="en-US" altLang="ko-KR" dirty="0"/>
          </a:p>
          <a:p>
            <a:endParaRPr lang="en-US" altLang="ko-KR" dirty="0" smtClean="0"/>
          </a:p>
          <a:p>
            <a:endParaRPr lang="en-US" altLang="ko-KR" dirty="0"/>
          </a:p>
          <a:p>
            <a:endParaRPr lang="en-US" altLang="ko-KR" dirty="0" smtClean="0"/>
          </a:p>
          <a:p>
            <a:endParaRPr lang="en-US" altLang="ko-KR" dirty="0"/>
          </a:p>
          <a:p>
            <a:endParaRPr lang="en-US" altLang="ko-KR" dirty="0" smtClean="0"/>
          </a:p>
          <a:p>
            <a:r>
              <a:rPr lang="en-US" altLang="ko-KR" dirty="0"/>
              <a:t>Observation</a:t>
            </a:r>
          </a:p>
          <a:p>
            <a:pPr lvl="1"/>
            <a:r>
              <a:rPr lang="en-US" altLang="ko-KR" dirty="0" smtClean="0"/>
              <a:t>Introduction of non-anchor cell has huge impacts on RAN2, e.g. system information design, accessing non-anchor cell, acquiring system information in non-anchor cell. </a:t>
            </a:r>
            <a:r>
              <a:rPr lang="en-US" altLang="ko-KR" dirty="0"/>
              <a:t>Estimated TU is </a:t>
            </a:r>
            <a:r>
              <a:rPr lang="en-US" altLang="ko-KR" dirty="0" smtClean="0"/>
              <a:t>6 TUs.</a:t>
            </a:r>
          </a:p>
          <a:p>
            <a:r>
              <a:rPr lang="en-US" altLang="ko-KR" dirty="0" smtClean="0">
                <a:solidFill>
                  <a:srgbClr val="FF0000"/>
                </a:solidFill>
              </a:rPr>
              <a:t>Proposal</a:t>
            </a:r>
          </a:p>
          <a:p>
            <a:pPr lvl="1"/>
            <a:r>
              <a:rPr lang="en-US" altLang="ko-KR" dirty="0" smtClean="0">
                <a:solidFill>
                  <a:srgbClr val="FF0000"/>
                </a:solidFill>
              </a:rPr>
              <a:t>SSB/SIB-less/paging is a secondary feature of NES, and do not consider in Rel-18.</a:t>
            </a:r>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그림 4"/>
          <p:cNvPicPr>
            <a:picLocks noChangeAspect="1"/>
          </p:cNvPicPr>
          <p:nvPr/>
        </p:nvPicPr>
        <p:blipFill>
          <a:blip r:embed="rId2"/>
          <a:stretch>
            <a:fillRect/>
          </a:stretch>
        </p:blipFill>
        <p:spPr>
          <a:xfrm>
            <a:off x="2398713" y="2128882"/>
            <a:ext cx="6294437" cy="2299310"/>
          </a:xfrm>
          <a:prstGeom prst="rect">
            <a:avLst/>
          </a:prstGeom>
        </p:spPr>
      </p:pic>
    </p:spTree>
    <p:extLst>
      <p:ext uri="{BB962C8B-B14F-4D97-AF65-F5344CB8AC3E}">
        <p14:creationId xmlns:p14="http://schemas.microsoft.com/office/powerpoint/2010/main" val="583274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Considerations on RAN2 topics</a:t>
            </a:r>
            <a:br>
              <a:rPr lang="en-US" altLang="ko-KR" dirty="0"/>
            </a:br>
            <a:r>
              <a:rPr lang="en-US" altLang="ko-KR" dirty="0"/>
              <a:t>	- Cell selection/re-selection</a:t>
            </a:r>
          </a:p>
        </p:txBody>
      </p:sp>
      <p:sp>
        <p:nvSpPr>
          <p:cNvPr id="3" name="내용 개체 틀 2"/>
          <p:cNvSpPr>
            <a:spLocks noGrp="1"/>
          </p:cNvSpPr>
          <p:nvPr>
            <p:ph idx="1"/>
          </p:nvPr>
        </p:nvSpPr>
        <p:spPr/>
        <p:txBody>
          <a:bodyPr/>
          <a:lstStyle/>
          <a:p>
            <a:r>
              <a:rPr lang="en-US" altLang="ko-KR" dirty="0"/>
              <a:t>RAN2#120 </a:t>
            </a:r>
            <a:r>
              <a:rPr lang="en-US" altLang="ko-KR" dirty="0" smtClean="0"/>
              <a:t>agreements</a:t>
            </a:r>
          </a:p>
          <a:p>
            <a:endParaRPr lang="en-US" altLang="ko-KR" dirty="0"/>
          </a:p>
          <a:p>
            <a:endParaRPr lang="en-US" altLang="ko-KR" dirty="0" smtClean="0"/>
          </a:p>
          <a:p>
            <a:endParaRPr lang="en-US" altLang="ko-KR" dirty="0"/>
          </a:p>
          <a:p>
            <a:r>
              <a:rPr lang="en-US" altLang="ko-KR" dirty="0" smtClean="0"/>
              <a:t>Observation</a:t>
            </a:r>
            <a:endParaRPr lang="en-US" altLang="ko-KR" dirty="0"/>
          </a:p>
          <a:p>
            <a:pPr marL="742950" lvl="2" indent="-342900">
              <a:buFont typeface="Wingdings 3" charset="2"/>
              <a:buChar char=""/>
            </a:pPr>
            <a:r>
              <a:rPr lang="en-US" altLang="ko-KR" dirty="0" smtClean="0"/>
              <a:t>Barring legacy UE to NES cell is a necessary feature, and it minimizes the RAN2 impacts. Estimated </a:t>
            </a:r>
            <a:r>
              <a:rPr lang="en-US" altLang="ko-KR" dirty="0"/>
              <a:t>TU is </a:t>
            </a:r>
            <a:r>
              <a:rPr lang="en-US" altLang="ko-KR" dirty="0" smtClean="0"/>
              <a:t>2 </a:t>
            </a:r>
            <a:r>
              <a:rPr lang="en-US" altLang="ko-KR" dirty="0"/>
              <a:t>TUs</a:t>
            </a:r>
            <a:r>
              <a:rPr lang="en-US" altLang="ko-KR" dirty="0" smtClean="0"/>
              <a:t>.</a:t>
            </a:r>
          </a:p>
          <a:p>
            <a:pPr marL="342900" lvl="1" indent="-342900">
              <a:buFont typeface="Wingdings 3" charset="2"/>
              <a:buChar char=""/>
            </a:pPr>
            <a:r>
              <a:rPr lang="en-US" altLang="ko-KR" sz="2400" dirty="0">
                <a:solidFill>
                  <a:srgbClr val="FF0000"/>
                </a:solidFill>
              </a:rPr>
              <a:t>Proposal</a:t>
            </a:r>
          </a:p>
          <a:p>
            <a:pPr marL="742950" lvl="2" indent="-342900">
              <a:buFont typeface="Wingdings 3" charset="2"/>
              <a:buChar char=""/>
            </a:pPr>
            <a:r>
              <a:rPr lang="en-US" altLang="ko-KR" dirty="0" smtClean="0">
                <a:solidFill>
                  <a:srgbClr val="FF0000"/>
                </a:solidFill>
              </a:rPr>
              <a:t>Legacy UE barring mechanism to NES cell should be developed in WI phase.</a:t>
            </a:r>
            <a:endParaRPr lang="ko-KR" altLang="en-US" dirty="0">
              <a:solidFill>
                <a:srgbClr val="FF0000"/>
              </a:solidFill>
            </a:endParaRPr>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그림 4"/>
          <p:cNvPicPr>
            <a:picLocks noChangeAspect="1"/>
          </p:cNvPicPr>
          <p:nvPr/>
        </p:nvPicPr>
        <p:blipFill>
          <a:blip r:embed="rId2"/>
          <a:stretch>
            <a:fillRect/>
          </a:stretch>
        </p:blipFill>
        <p:spPr>
          <a:xfrm>
            <a:off x="2378075" y="2194894"/>
            <a:ext cx="7553325" cy="1246806"/>
          </a:xfrm>
          <a:prstGeom prst="rect">
            <a:avLst/>
          </a:prstGeom>
        </p:spPr>
      </p:pic>
    </p:spTree>
    <p:extLst>
      <p:ext uri="{BB962C8B-B14F-4D97-AF65-F5344CB8AC3E}">
        <p14:creationId xmlns:p14="http://schemas.microsoft.com/office/powerpoint/2010/main" val="1537092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Considerations on RAN2 topics</a:t>
            </a:r>
            <a:br>
              <a:rPr lang="en-US" altLang="ko-KR" dirty="0"/>
            </a:br>
            <a:r>
              <a:rPr lang="en-US" altLang="ko-KR" dirty="0"/>
              <a:t>	- Connected mode </a:t>
            </a:r>
            <a:r>
              <a:rPr lang="en-US" altLang="ko-KR" dirty="0" smtClean="0"/>
              <a:t>mobility</a:t>
            </a:r>
            <a:r>
              <a:rPr lang="en-US" altLang="ko-KR" dirty="0"/>
              <a:t/>
            </a:r>
            <a:br>
              <a:rPr lang="en-US" altLang="ko-KR" dirty="0"/>
            </a:br>
            <a:endParaRPr lang="ko-KR" altLang="en-US" dirty="0"/>
          </a:p>
        </p:txBody>
      </p:sp>
      <p:sp>
        <p:nvSpPr>
          <p:cNvPr id="3" name="내용 개체 틀 2"/>
          <p:cNvSpPr>
            <a:spLocks noGrp="1"/>
          </p:cNvSpPr>
          <p:nvPr>
            <p:ph idx="1"/>
          </p:nvPr>
        </p:nvSpPr>
        <p:spPr>
          <a:xfrm>
            <a:off x="1975757" y="1763486"/>
            <a:ext cx="9528855" cy="4929414"/>
          </a:xfrm>
        </p:spPr>
        <p:txBody>
          <a:bodyPr>
            <a:normAutofit fontScale="92500" lnSpcReduction="10000"/>
          </a:bodyPr>
          <a:lstStyle/>
          <a:p>
            <a:r>
              <a:rPr lang="en-US" altLang="ko-KR" dirty="0"/>
              <a:t>RAN2#120 agreements</a:t>
            </a:r>
          </a:p>
          <a:p>
            <a:endParaRPr lang="en-US" altLang="ko-KR" dirty="0" smtClean="0"/>
          </a:p>
          <a:p>
            <a:endParaRPr lang="en-US" altLang="ko-KR" dirty="0"/>
          </a:p>
          <a:p>
            <a:endParaRPr lang="en-US" altLang="ko-KR" dirty="0" smtClean="0"/>
          </a:p>
          <a:p>
            <a:endParaRPr lang="en-US" altLang="ko-KR" dirty="0" smtClean="0"/>
          </a:p>
          <a:p>
            <a:endParaRPr lang="en-US" altLang="ko-KR" dirty="0"/>
          </a:p>
          <a:p>
            <a:r>
              <a:rPr lang="en-US" altLang="ko-KR" dirty="0" smtClean="0"/>
              <a:t>Observation</a:t>
            </a:r>
          </a:p>
          <a:p>
            <a:pPr lvl="1"/>
            <a:r>
              <a:rPr lang="en-US" altLang="ko-KR" dirty="0" smtClean="0"/>
              <a:t>CHO framework is an optimization feature of NES enabling faster on/off loading. </a:t>
            </a:r>
            <a:r>
              <a:rPr lang="en-US" altLang="ko-KR" dirty="0"/>
              <a:t>Estimated TU is </a:t>
            </a:r>
            <a:r>
              <a:rPr lang="en-US" altLang="ko-KR" dirty="0" smtClean="0"/>
              <a:t>3 </a:t>
            </a:r>
            <a:r>
              <a:rPr lang="en-US" altLang="ko-KR" dirty="0"/>
              <a:t>TUs</a:t>
            </a:r>
            <a:r>
              <a:rPr lang="en-US" altLang="ko-KR" dirty="0" smtClean="0"/>
              <a:t>. Other features related to connected mode mobility is already excluded in RAN2. </a:t>
            </a:r>
          </a:p>
          <a:p>
            <a:r>
              <a:rPr lang="en-US" altLang="ko-KR" dirty="0">
                <a:solidFill>
                  <a:srgbClr val="FF0000"/>
                </a:solidFill>
              </a:rPr>
              <a:t>Proposal</a:t>
            </a:r>
          </a:p>
          <a:p>
            <a:pPr marL="742950" lvl="2" indent="-342900">
              <a:buFont typeface="Wingdings 3" charset="2"/>
              <a:buChar char=""/>
            </a:pPr>
            <a:r>
              <a:rPr lang="en-US" altLang="ko-KR" dirty="0" smtClean="0">
                <a:solidFill>
                  <a:srgbClr val="FF0000"/>
                </a:solidFill>
              </a:rPr>
              <a:t>Connected mode mobility is an optimization feature, and do not consider in Rel-18.</a:t>
            </a:r>
            <a:endParaRPr lang="ko-KR" altLang="en-US" dirty="0">
              <a:solidFill>
                <a:srgbClr val="FF0000"/>
              </a:solidFill>
            </a:endParaRPr>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그림 4"/>
          <p:cNvPicPr>
            <a:picLocks noChangeAspect="1"/>
          </p:cNvPicPr>
          <p:nvPr/>
        </p:nvPicPr>
        <p:blipFill>
          <a:blip r:embed="rId2"/>
          <a:stretch>
            <a:fillRect/>
          </a:stretch>
        </p:blipFill>
        <p:spPr>
          <a:xfrm>
            <a:off x="2413000" y="2206747"/>
            <a:ext cx="7302500" cy="1923928"/>
          </a:xfrm>
          <a:prstGeom prst="rect">
            <a:avLst/>
          </a:prstGeom>
        </p:spPr>
      </p:pic>
    </p:spTree>
    <p:extLst>
      <p:ext uri="{BB962C8B-B14F-4D97-AF65-F5344CB8AC3E}">
        <p14:creationId xmlns:p14="http://schemas.microsoft.com/office/powerpoint/2010/main" val="4222141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Considerations on RAN2 topics</a:t>
            </a:r>
            <a:br>
              <a:rPr lang="en-US" altLang="ko-KR" dirty="0"/>
            </a:br>
            <a:r>
              <a:rPr lang="en-US" altLang="ko-KR" dirty="0"/>
              <a:t>	</a:t>
            </a:r>
            <a:r>
              <a:rPr lang="en-US" altLang="ko-KR" dirty="0" smtClean="0"/>
              <a:t>- Other aspects</a:t>
            </a:r>
            <a:endParaRPr lang="ko-KR" altLang="en-US" dirty="0"/>
          </a:p>
        </p:txBody>
      </p:sp>
      <p:sp>
        <p:nvSpPr>
          <p:cNvPr id="3" name="내용 개체 틀 2"/>
          <p:cNvSpPr>
            <a:spLocks noGrp="1"/>
          </p:cNvSpPr>
          <p:nvPr>
            <p:ph idx="1"/>
          </p:nvPr>
        </p:nvSpPr>
        <p:spPr>
          <a:xfrm>
            <a:off x="1975757" y="1763486"/>
            <a:ext cx="9528855" cy="4503964"/>
          </a:xfrm>
        </p:spPr>
        <p:txBody>
          <a:bodyPr>
            <a:normAutofit lnSpcReduction="10000"/>
          </a:bodyPr>
          <a:lstStyle/>
          <a:p>
            <a:r>
              <a:rPr lang="en-US" altLang="ko-KR" dirty="0"/>
              <a:t>RAN2#120 </a:t>
            </a:r>
            <a:r>
              <a:rPr lang="en-US" altLang="ko-KR" dirty="0" smtClean="0"/>
              <a:t>agreements</a:t>
            </a:r>
          </a:p>
          <a:p>
            <a:endParaRPr lang="en-US" altLang="ko-KR" dirty="0"/>
          </a:p>
          <a:p>
            <a:endParaRPr lang="en-US" altLang="ko-KR" dirty="0" smtClean="0"/>
          </a:p>
          <a:p>
            <a:r>
              <a:rPr lang="en-US" altLang="ko-KR" dirty="0"/>
              <a:t>Observation</a:t>
            </a:r>
          </a:p>
          <a:p>
            <a:pPr lvl="1"/>
            <a:r>
              <a:rPr lang="en-US" altLang="ko-KR" dirty="0" smtClean="0"/>
              <a:t>Wake-up signal is </a:t>
            </a:r>
            <a:r>
              <a:rPr lang="en-US" altLang="ko-KR" dirty="0"/>
              <a:t>an optimization feature of </a:t>
            </a:r>
            <a:r>
              <a:rPr lang="en-US" altLang="ko-KR" dirty="0" smtClean="0"/>
              <a:t>NES enabling further power saving. If it is introduced, there are some impacts on RAN2. Estimated </a:t>
            </a:r>
            <a:r>
              <a:rPr lang="en-US" altLang="ko-KR" dirty="0"/>
              <a:t>TU is 2 TUs</a:t>
            </a:r>
            <a:r>
              <a:rPr lang="en-US" altLang="ko-KR" dirty="0" smtClean="0"/>
              <a:t>. </a:t>
            </a:r>
          </a:p>
          <a:p>
            <a:pPr lvl="1"/>
            <a:r>
              <a:rPr lang="en-US" altLang="ko-KR" dirty="0" smtClean="0"/>
              <a:t>Other aspects e.g. </a:t>
            </a:r>
            <a:r>
              <a:rPr lang="en-GB" altLang="ko-KR" dirty="0"/>
              <a:t>resource </a:t>
            </a:r>
            <a:r>
              <a:rPr lang="en-GB" altLang="ko-KR" dirty="0" smtClean="0"/>
              <a:t>adaptation</a:t>
            </a:r>
            <a:r>
              <a:rPr lang="en-GB" altLang="ko-KR" dirty="0"/>
              <a:t>, BWP adaptation, NES state determination and </a:t>
            </a:r>
            <a:r>
              <a:rPr lang="en-GB" altLang="ko-KR" dirty="0" smtClean="0"/>
              <a:t>signalling are not fully discussed in RAN2.</a:t>
            </a:r>
            <a:endParaRPr lang="en-US" altLang="ko-KR" dirty="0"/>
          </a:p>
          <a:p>
            <a:r>
              <a:rPr lang="en-US" altLang="ko-KR" dirty="0">
                <a:solidFill>
                  <a:srgbClr val="FF0000"/>
                </a:solidFill>
              </a:rPr>
              <a:t>Proposal</a:t>
            </a:r>
          </a:p>
          <a:p>
            <a:pPr marL="742950" lvl="2" indent="-342900">
              <a:buFont typeface="Wingdings 3" charset="2"/>
              <a:buChar char=""/>
            </a:pPr>
            <a:r>
              <a:rPr lang="en-US" altLang="ko-KR" dirty="0">
                <a:solidFill>
                  <a:srgbClr val="FF0000"/>
                </a:solidFill>
              </a:rPr>
              <a:t>Wake-up signal is an optimization </a:t>
            </a:r>
            <a:r>
              <a:rPr lang="en-US" altLang="ko-KR" dirty="0" smtClean="0">
                <a:solidFill>
                  <a:srgbClr val="FF0000"/>
                </a:solidFill>
              </a:rPr>
              <a:t>feature, and do </a:t>
            </a:r>
            <a:r>
              <a:rPr lang="en-US" altLang="ko-KR" dirty="0">
                <a:solidFill>
                  <a:srgbClr val="FF0000"/>
                </a:solidFill>
              </a:rPr>
              <a:t>not consider </a:t>
            </a:r>
            <a:r>
              <a:rPr lang="en-US" altLang="ko-KR" dirty="0" smtClean="0">
                <a:solidFill>
                  <a:srgbClr val="FF0000"/>
                </a:solidFill>
              </a:rPr>
              <a:t>in </a:t>
            </a:r>
            <a:r>
              <a:rPr lang="en-US" altLang="ko-KR" dirty="0">
                <a:solidFill>
                  <a:srgbClr val="FF0000"/>
                </a:solidFill>
              </a:rPr>
              <a:t>Rel-18</a:t>
            </a:r>
            <a:r>
              <a:rPr lang="en-US" altLang="ko-KR" dirty="0" smtClean="0">
                <a:solidFill>
                  <a:srgbClr val="FF0000"/>
                </a:solidFill>
              </a:rPr>
              <a:t>.</a:t>
            </a:r>
            <a:endParaRPr lang="ko-KR" altLang="en-US" dirty="0"/>
          </a:p>
        </p:txBody>
      </p:sp>
      <p:sp>
        <p:nvSpPr>
          <p:cNvPr id="4" name="슬라이드 번호 개체 틀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그림 4"/>
          <p:cNvPicPr>
            <a:picLocks noChangeAspect="1"/>
          </p:cNvPicPr>
          <p:nvPr/>
        </p:nvPicPr>
        <p:blipFill>
          <a:blip r:embed="rId2"/>
          <a:stretch>
            <a:fillRect/>
          </a:stretch>
        </p:blipFill>
        <p:spPr>
          <a:xfrm>
            <a:off x="2341562" y="2189163"/>
            <a:ext cx="7485801" cy="655638"/>
          </a:xfrm>
          <a:prstGeom prst="rect">
            <a:avLst/>
          </a:prstGeom>
        </p:spPr>
      </p:pic>
    </p:spTree>
    <p:extLst>
      <p:ext uri="{BB962C8B-B14F-4D97-AF65-F5344CB8AC3E}">
        <p14:creationId xmlns:p14="http://schemas.microsoft.com/office/powerpoint/2010/main" val="1172728392"/>
      </p:ext>
    </p:extLst>
  </p:cSld>
  <p:clrMapOvr>
    <a:masterClrMapping/>
  </p:clrMapOvr>
</p:sld>
</file>

<file path=ppt/theme/theme1.xml><?xml version="1.0" encoding="utf-8"?>
<a:theme xmlns:a="http://schemas.openxmlformats.org/drawingml/2006/main" name="줄기">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2741</TotalTime>
  <Words>769</Words>
  <Application>Microsoft Office PowerPoint</Application>
  <PresentationFormat>와이드스크린</PresentationFormat>
  <Paragraphs>106</Paragraphs>
  <Slides>10</Slides>
  <Notes>2</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10</vt:i4>
      </vt:variant>
    </vt:vector>
  </HeadingPairs>
  <TitlesOfParts>
    <vt:vector size="20" baseType="lpstr">
      <vt:lpstr>HY중고딕</vt:lpstr>
      <vt:lpstr>LG스마트체2.0 Regular</vt:lpstr>
      <vt:lpstr>LG스마트체2.0 SemiBold</vt:lpstr>
      <vt:lpstr>맑은 고딕</vt:lpstr>
      <vt:lpstr>Arial</vt:lpstr>
      <vt:lpstr>Century Gothic</vt:lpstr>
      <vt:lpstr>Tahoma</vt:lpstr>
      <vt:lpstr>Wingdings</vt:lpstr>
      <vt:lpstr>Wingdings 3</vt:lpstr>
      <vt:lpstr>줄기</vt:lpstr>
      <vt:lpstr>WI scope for  Network Energy Saving from RAN2 perspective</vt:lpstr>
      <vt:lpstr>SI scope in RP-213554</vt:lpstr>
      <vt:lpstr>TUs allocated for NES SI/WI</vt:lpstr>
      <vt:lpstr>Topics discussed in SI phase</vt:lpstr>
      <vt:lpstr>Considerations on RAN2 topics  - DTX/DRX mechanism</vt:lpstr>
      <vt:lpstr>Considerations on RAN2 topics  - SSB/SIB-less/paging</vt:lpstr>
      <vt:lpstr>Considerations on RAN2 topics  - Cell selection/re-selection</vt:lpstr>
      <vt:lpstr>Considerations on RAN2 topics  - Connected mode mobility </vt:lpstr>
      <vt:lpstr>Considerations on RAN2 topics  - Other aspects</vt:lpstr>
      <vt:lpstr>Summary of Proposed RAN2 Scope for 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Overhead reduction</dc:title>
  <dc:creator>SunYoung, LEE</dc:creator>
  <cp:lastModifiedBy>SeungJune Yi</cp:lastModifiedBy>
  <cp:revision>291</cp:revision>
  <dcterms:created xsi:type="dcterms:W3CDTF">2018-12-17T00:21:52Z</dcterms:created>
  <dcterms:modified xsi:type="dcterms:W3CDTF">2022-12-01T02:30:54Z</dcterms:modified>
</cp:coreProperties>
</file>