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595" r:id="rId2"/>
    <p:sldId id="641" r:id="rId3"/>
    <p:sldId id="649" r:id="rId4"/>
    <p:sldId id="650" r:id="rId5"/>
    <p:sldId id="651" r:id="rId6"/>
    <p:sldId id="6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69" d="100"/>
          <a:sy n="69" d="100"/>
        </p:scale>
        <p:origin x="524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2757918"/>
            <a:ext cx="11555898" cy="95723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4800" dirty="0"/>
              <a:t>Channel modelling issue for 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 smtClean="0"/>
              <a:t>Rel-19 Sensing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#98-e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12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16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December, 2022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601298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RP-222842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5065580"/>
            <a:ext cx="9378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/>
              <a:t>Xiaomi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D5D972-7F38-498E-94B7-F82A92220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608" y="975014"/>
            <a:ext cx="4507450" cy="22392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Difficulties found for channel model used for sensing evaluation</a:t>
            </a:r>
            <a:endParaRPr 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226697" y="6484225"/>
            <a:ext cx="11900648" cy="3737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600" b="1" dirty="0"/>
              <a:t>Observation </a:t>
            </a:r>
            <a:r>
              <a:rPr lang="en-US" altLang="zh-CN" sz="1600" b="1" dirty="0" smtClean="0"/>
              <a:t>1: </a:t>
            </a:r>
            <a:r>
              <a:rPr lang="en-US" altLang="zh-CN" sz="1600" b="1" dirty="0"/>
              <a:t>It is difficult to use the channel model(s) given in 38.901 to evaluate the sensing feasibility/performance. </a:t>
            </a:r>
            <a:endParaRPr lang="zh-CN" altLang="zh-CN" sz="16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226697" y="3066120"/>
            <a:ext cx="1129104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We found the following difficulties while reusing the channel model(s) (including TDL (</a:t>
            </a: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Tapped Delay Line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), CDL (</a:t>
            </a: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Clustered Delay Line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), fast fading model and so on) given in 38.901:</a:t>
            </a:r>
          </a:p>
          <a:p>
            <a:pPr marL="285750" indent="-285750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difficult to define the interference caused by the environment (e.g. reflection interference caused by environment object), especially for RX/TX collocated sensing.</a:t>
            </a:r>
          </a:p>
          <a:p>
            <a:pPr marL="742950" lvl="1" indent="-285750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The LOS channel of reflection from the environment object causes strong interference to the receiver.</a:t>
            </a:r>
          </a:p>
          <a:p>
            <a:pPr marL="742950" lvl="1" indent="-285750" hangingPunct="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difficult to define the location of the environment object, which is critical to determine the environment interference to the receiver.</a:t>
            </a:r>
          </a:p>
          <a:p>
            <a:pPr marL="1200150" lvl="2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difficult to use TDL to locate the environment object, as TDL has no angle information.</a:t>
            </a:r>
          </a:p>
          <a:p>
            <a:pPr marL="1200150" lvl="2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difficult to 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use CDL/fast fading model to locate the environment object, as the angle from CDL/fast fading model is based on statistics (which could be based on one or more reflections for one cluster).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285750" indent="-285750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It is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difficult to define the small-scale two-way channel path. </a:t>
            </a:r>
            <a:endParaRPr lang="en-US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285750" indent="-285750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It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is difficult to define the sensing target/object, especially when the target is not a UE.</a:t>
            </a:r>
          </a:p>
          <a:p>
            <a:pPr marL="285750" indent="-285750" hangingPunct="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The RCS(s) (</a:t>
            </a: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Radar cross-section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) for many substances and frequencies are missing.</a:t>
            </a:r>
          </a:p>
        </p:txBody>
      </p:sp>
    </p:spTree>
    <p:extLst>
      <p:ext uri="{BB962C8B-B14F-4D97-AF65-F5344CB8AC3E}">
        <p14:creationId xmlns:p14="http://schemas.microsoft.com/office/powerpoint/2010/main" val="280506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324" y="2327563"/>
            <a:ext cx="4454003" cy="3176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Solution </a:t>
            </a:r>
            <a:r>
              <a:rPr lang="en-US" altLang="zh-CN" sz="2800" dirty="0" smtClean="0"/>
              <a:t>directions for sensing channel model</a:t>
            </a:r>
            <a:endParaRPr 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344595" y="5931395"/>
            <a:ext cx="11023193" cy="37377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600" b="1" dirty="0" smtClean="0"/>
              <a:t>Proposal 1: </a:t>
            </a:r>
            <a:r>
              <a:rPr lang="en-US" altLang="zh-CN" sz="1600" b="1" dirty="0"/>
              <a:t>Two solution </a:t>
            </a:r>
            <a:r>
              <a:rPr lang="en-US" altLang="zh-CN" sz="1600" b="1" dirty="0" smtClean="0"/>
              <a:t>directions, </a:t>
            </a:r>
            <a:r>
              <a:rPr lang="en-US" altLang="zh-CN" sz="1600" b="1" dirty="0"/>
              <a:t>i.e., creating channel model based on CDL and creating channel model based on ray tracing can be considered for sensing channel model.</a:t>
            </a:r>
            <a:endParaRPr lang="zh-CN" altLang="zh-CN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210669" y="1311899"/>
            <a:ext cx="11291047" cy="350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The following solution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direction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s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can be considered for sensing channel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model:</a:t>
            </a: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Solution direction 1: Creating channel model based on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CDL.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The geometric description covers arrival angles from the last bounce </a:t>
            </a:r>
            <a:r>
              <a:rPr lang="en-US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scatterers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and respectively departure angles to the first </a:t>
            </a:r>
            <a:r>
              <a:rPr lang="en-US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scatterers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interacted from the transmitting side. The angle information and delay information cannot match.</a:t>
            </a:r>
          </a:p>
          <a:p>
            <a:pPr marL="1085850" lvl="2" indent="-171450" hangingPunct="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Option 1: To locate the environment object based on AOD, ZOD, and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delay.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085850" lvl="2" indent="-171450" hangingPunct="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Option 2: To locate the environment object based on AOD, ZOD, AOA, and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ZOD.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085850" lvl="2" indent="-171450" hangingPunct="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Option 3: Modelling the multi-bounce scatters, e.g.,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2-bounce.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Relatively small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workload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(slightly preferred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).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Solution direction 2: Creating channel model based on ray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tracing.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not clear how to model the correlation between environment object and sensing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object.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Relatively large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workload.</a:t>
            </a: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3068" y="5504061"/>
            <a:ext cx="37814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Illustration of cluster locations generated by option 1</a:t>
            </a:r>
            <a:endParaRPr lang="zh-CN" alt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4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" y="163163"/>
            <a:ext cx="11007801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Solution </a:t>
            </a:r>
            <a:r>
              <a:rPr lang="en-US" altLang="zh-CN" sz="2800" dirty="0" smtClean="0"/>
              <a:t>directions </a:t>
            </a:r>
            <a:r>
              <a:rPr lang="en-US" altLang="zh-CN" sz="2800" dirty="0"/>
              <a:t>for two-way channel </a:t>
            </a:r>
            <a:r>
              <a:rPr lang="en-US" altLang="zh-CN" sz="2800" dirty="0" smtClean="0"/>
              <a:t>path of sensing channel model</a:t>
            </a:r>
            <a:endParaRPr 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210669" y="6319323"/>
            <a:ext cx="11900648" cy="3737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400" b="1" dirty="0" smtClean="0"/>
              <a:t>Proposal 2: </a:t>
            </a:r>
            <a:r>
              <a:rPr lang="en-US" altLang="zh-CN" sz="1400" b="1" dirty="0"/>
              <a:t>RAN is kindly requested to provide guidance for the channel modelling of Rel-19 Sensing.</a:t>
            </a:r>
            <a:endParaRPr lang="zh-CN" altLang="zh-CN" sz="1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210669" y="1173046"/>
            <a:ext cx="11291047" cy="350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The following solution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direction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s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can be considered for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two-way channel path of sensing </a:t>
            </a: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channel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model:</a:t>
            </a: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Solution direction 1: LOS-only, only LOS paths are </a:t>
            </a:r>
            <a:r>
              <a:rPr lang="en-US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considered.</a:t>
            </a: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Low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model complexity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, low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model accuracy, similar with the current Radar systems.</a:t>
            </a:r>
            <a:endParaRPr lang="en-US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Solution direction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2: Fully-connected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US" altLang="zh-CN" sz="14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paths are considered in the forward link, and the </a:t>
            </a:r>
            <a:r>
              <a:rPr lang="en-US" altLang="zh-CN" sz="1400" i="1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US" altLang="zh-CN" sz="1400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th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path has </a:t>
            </a:r>
            <a:r>
              <a:rPr lang="en-US" altLang="zh-CN" sz="14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echo paths, totally </a:t>
            </a:r>
            <a:r>
              <a:rPr lang="en-US" altLang="zh-CN" sz="14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1400" baseline="30000" dirty="0">
                <a:latin typeface="Times New Roman" panose="02020603050405020304" pitchFamily="18" charset="0"/>
                <a:ea typeface="DengXian" panose="02010600030101010101" pitchFamily="2" charset="-122"/>
              </a:rPr>
              <a:t>2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paths.</a:t>
            </a: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High model complexity, 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high model accuracy, may introduce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false-target in the Radar detection profile.</a:t>
            </a:r>
            <a:endParaRPr lang="en-US" altLang="zh-CN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Solution direction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3: Randomly-coupled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US" altLang="zh-CN" sz="14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paths are considered in both the forward link and reverse link, the paths of two ways are randomly coupled, totally </a:t>
            </a:r>
            <a:r>
              <a:rPr lang="en-US" altLang="zh-CN" sz="14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N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paths.</a:t>
            </a:r>
          </a:p>
          <a:p>
            <a:pPr marL="628650" lvl="1" indent="-171450" hangingPunct="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Moderate model complexity, moderate </a:t>
            </a:r>
            <a:r>
              <a:rPr lang="en-US" altLang="zh-CN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model </a:t>
            </a:r>
            <a:r>
              <a:rPr lang="en-US" altLang="zh-CN" sz="1400" dirty="0" smtClean="0">
                <a:latin typeface="Times New Roman" panose="02020603050405020304" pitchFamily="18" charset="0"/>
                <a:ea typeface="DengXian" panose="02010600030101010101" pitchFamily="2" charset="-122"/>
              </a:rPr>
              <a:t>accuracy.</a:t>
            </a:r>
            <a:endParaRPr lang="en-US" altLang="zh-CN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endParaRPr lang="en-US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endParaRPr lang="en-US" sz="1400" dirty="0" smtClean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1450" indent="-171450" hangingPunct="0">
              <a:spcAft>
                <a:spcPts val="900"/>
              </a:spcAft>
              <a:buFont typeface="Wingdings" panose="05000000000000000000" pitchFamily="2" charset="2"/>
              <a:buChar char="Ø"/>
            </a:pPr>
            <a:endParaRPr lang="en-US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210669" y="5804856"/>
            <a:ext cx="11900648" cy="37377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400" b="1" dirty="0"/>
              <a:t>Observation </a:t>
            </a:r>
            <a:r>
              <a:rPr lang="en-US" altLang="zh-CN" sz="1400" b="1" dirty="0" smtClean="0"/>
              <a:t>2: Different two-way channel path modellings can make a trade-off between model accuracy and model complexity.</a:t>
            </a:r>
            <a:endParaRPr lang="zh-CN" altLang="zh-CN" sz="14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01" y="4037184"/>
            <a:ext cx="2949468" cy="6546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843" y="3613271"/>
            <a:ext cx="2932267" cy="16373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8084" y="3745078"/>
            <a:ext cx="2809469" cy="1440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287" y="5185303"/>
            <a:ext cx="1495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Solution direction 1</a:t>
            </a:r>
          </a:p>
        </p:txBody>
      </p:sp>
      <p:sp>
        <p:nvSpPr>
          <p:cNvPr id="10" name="矩形 9"/>
          <p:cNvSpPr/>
          <p:nvPr/>
        </p:nvSpPr>
        <p:spPr>
          <a:xfrm>
            <a:off x="5178184" y="5214750"/>
            <a:ext cx="1495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Solution direction </a:t>
            </a:r>
            <a:r>
              <a:rPr lang="en-US" altLang="zh-CN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zh-CN" alt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55081" y="5250576"/>
            <a:ext cx="1495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Solution direction </a:t>
            </a:r>
            <a:r>
              <a:rPr lang="en-US" altLang="zh-CN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zh-CN" alt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0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2" y="163163"/>
            <a:ext cx="11007801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Conclusion</a:t>
            </a:r>
            <a:endParaRPr lang="en-US" sz="2800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119444"/>
            <a:ext cx="11593483" cy="2983346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b="1" dirty="0"/>
              <a:t>Observation 1: It is difficult to use the channel model(s) given in 38.901 to evaluate the sensing feasibility/performance. </a:t>
            </a:r>
            <a:endParaRPr lang="en-US" altLang="zh-CN" sz="2000" b="1" dirty="0" smtClean="0"/>
          </a:p>
          <a:p>
            <a:pPr hangingPunct="0"/>
            <a:r>
              <a:rPr lang="en-US" altLang="zh-CN" sz="2000" b="1" dirty="0"/>
              <a:t>Observation 2: Different two-way channel path </a:t>
            </a:r>
            <a:r>
              <a:rPr lang="en-US" altLang="zh-CN" sz="2000" b="1" dirty="0" smtClean="0"/>
              <a:t>modellings </a:t>
            </a:r>
            <a:r>
              <a:rPr lang="en-US" altLang="zh-CN" sz="2000" b="1" dirty="0"/>
              <a:t>can make a trade-off between model accuracy and model </a:t>
            </a:r>
            <a:r>
              <a:rPr lang="en-US" altLang="zh-CN" sz="2000" b="1" dirty="0" smtClean="0"/>
              <a:t>complexity.</a:t>
            </a:r>
          </a:p>
          <a:p>
            <a:pPr hangingPunct="0"/>
            <a:endParaRPr lang="en-US" altLang="zh-CN" sz="2000" b="1" dirty="0"/>
          </a:p>
          <a:p>
            <a:pPr hangingPunct="0"/>
            <a:endParaRPr lang="en-US" altLang="zh-CN" sz="2000" b="1" dirty="0" smtClean="0"/>
          </a:p>
          <a:p>
            <a:pPr hangingPunct="0"/>
            <a:endParaRPr lang="en-US" altLang="zh-CN" sz="2000" b="1" dirty="0"/>
          </a:p>
          <a:p>
            <a:pPr hangingPunct="0"/>
            <a:r>
              <a:rPr lang="en-US" altLang="zh-CN" sz="2000" b="1" dirty="0"/>
              <a:t>Proposal 1: Two solution </a:t>
            </a:r>
            <a:r>
              <a:rPr lang="en-US" altLang="zh-CN" sz="2000" b="1" dirty="0" smtClean="0"/>
              <a:t>directions, </a:t>
            </a:r>
            <a:r>
              <a:rPr lang="en-US" altLang="zh-CN" sz="2000" b="1" dirty="0"/>
              <a:t>i.e., creating channel model based on CDL and creating channel model based on ray tracing can be considered for sensing channel model</a:t>
            </a:r>
            <a:r>
              <a:rPr lang="en-US" altLang="zh-CN" sz="2000" b="1" dirty="0" smtClean="0"/>
              <a:t>.</a:t>
            </a:r>
          </a:p>
          <a:p>
            <a:pPr hangingPunct="0"/>
            <a:r>
              <a:rPr lang="en-US" altLang="zh-CN" sz="2000" b="1" dirty="0"/>
              <a:t>Proposal2: RAN is kindly requested to provide guidance for the channel modelling of Rel-19 Sensing.</a:t>
            </a:r>
            <a:endParaRPr lang="zh-CN" altLang="zh-CN" sz="2000" dirty="0"/>
          </a:p>
          <a:p>
            <a:pPr hangingPunct="0"/>
            <a:endParaRPr lang="zh-CN" altLang="zh-CN" sz="2000" dirty="0"/>
          </a:p>
          <a:p>
            <a:pPr hangingPunct="0"/>
            <a:endParaRPr lang="zh-CN" altLang="zh-CN" sz="2000" b="1" dirty="0"/>
          </a:p>
          <a:p>
            <a:pPr hangingPunct="0"/>
            <a:endParaRPr lang="en-US" altLang="zh-CN" sz="2000" b="1" dirty="0" smtClean="0"/>
          </a:p>
          <a:p>
            <a:pPr hangingPunct="0"/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83511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110630</TotalTime>
  <Words>735</Words>
  <Application>Microsoft Office PowerPoint</Application>
  <PresentationFormat>宽屏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 Unicode MS</vt:lpstr>
      <vt:lpstr>DengXian</vt:lpstr>
      <vt:lpstr>宋体</vt:lpstr>
      <vt:lpstr>Arial</vt:lpstr>
      <vt:lpstr>Calibri</vt:lpstr>
      <vt:lpstr>Calibri Light</vt:lpstr>
      <vt:lpstr>Tahoma</vt:lpstr>
      <vt:lpstr>Times New Roman</vt:lpstr>
      <vt:lpstr>Wingdings</vt:lpstr>
      <vt:lpstr>回顾</vt:lpstr>
      <vt:lpstr>Channel modelling issue for  Rel-19 Sensing</vt:lpstr>
      <vt:lpstr>Difficulties found for channel model used for sensing evaluation</vt:lpstr>
      <vt:lpstr>Solution directions for sensing channel model</vt:lpstr>
      <vt:lpstr>Solution directions for two-way channel path of sensing channel model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Xiaomi-Zhenyu Zhang</cp:lastModifiedBy>
  <cp:revision>1645</cp:revision>
  <dcterms:created xsi:type="dcterms:W3CDTF">2018-04-28T02:54:17Z</dcterms:created>
  <dcterms:modified xsi:type="dcterms:W3CDTF">2022-11-29T14:12:12Z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